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94"/>
  </p:notesMasterIdLst>
  <p:sldIdLst>
    <p:sldId id="460" r:id="rId5"/>
    <p:sldId id="784" r:id="rId6"/>
    <p:sldId id="819" r:id="rId7"/>
    <p:sldId id="820" r:id="rId8"/>
    <p:sldId id="821" r:id="rId9"/>
    <p:sldId id="822" r:id="rId10"/>
    <p:sldId id="823" r:id="rId11"/>
    <p:sldId id="824" r:id="rId12"/>
    <p:sldId id="825" r:id="rId13"/>
    <p:sldId id="826" r:id="rId14"/>
    <p:sldId id="849" r:id="rId15"/>
    <p:sldId id="827" r:id="rId16"/>
    <p:sldId id="818" r:id="rId17"/>
    <p:sldId id="828" r:id="rId18"/>
    <p:sldId id="829" r:id="rId19"/>
    <p:sldId id="830" r:id="rId20"/>
    <p:sldId id="831" r:id="rId21"/>
    <p:sldId id="832" r:id="rId22"/>
    <p:sldId id="833" r:id="rId23"/>
    <p:sldId id="834" r:id="rId24"/>
    <p:sldId id="880" r:id="rId25"/>
    <p:sldId id="881" r:id="rId26"/>
    <p:sldId id="882" r:id="rId27"/>
    <p:sldId id="883" r:id="rId28"/>
    <p:sldId id="798" r:id="rId29"/>
    <p:sldId id="817" r:id="rId30"/>
    <p:sldId id="799" r:id="rId31"/>
    <p:sldId id="800" r:id="rId32"/>
    <p:sldId id="813" r:id="rId33"/>
    <p:sldId id="814" r:id="rId34"/>
    <p:sldId id="815" r:id="rId35"/>
    <p:sldId id="801" r:id="rId36"/>
    <p:sldId id="802" r:id="rId37"/>
    <p:sldId id="855" r:id="rId38"/>
    <p:sldId id="836" r:id="rId39"/>
    <p:sldId id="856" r:id="rId40"/>
    <p:sldId id="837" r:id="rId41"/>
    <p:sldId id="835" r:id="rId42"/>
    <p:sldId id="838" r:id="rId43"/>
    <p:sldId id="848" r:id="rId44"/>
    <p:sldId id="839" r:id="rId45"/>
    <p:sldId id="840" r:id="rId46"/>
    <p:sldId id="841" r:id="rId47"/>
    <p:sldId id="847" r:id="rId48"/>
    <p:sldId id="853" r:id="rId49"/>
    <p:sldId id="886" r:id="rId50"/>
    <p:sldId id="887" r:id="rId51"/>
    <p:sldId id="854" r:id="rId52"/>
    <p:sldId id="803" r:id="rId53"/>
    <p:sldId id="804" r:id="rId54"/>
    <p:sldId id="842" r:id="rId55"/>
    <p:sldId id="843" r:id="rId56"/>
    <p:sldId id="844" r:id="rId57"/>
    <p:sldId id="805" r:id="rId58"/>
    <p:sldId id="806" r:id="rId59"/>
    <p:sldId id="845" r:id="rId60"/>
    <p:sldId id="807" r:id="rId61"/>
    <p:sldId id="846" r:id="rId62"/>
    <p:sldId id="808" r:id="rId63"/>
    <p:sldId id="858" r:id="rId64"/>
    <p:sldId id="809" r:id="rId65"/>
    <p:sldId id="857" r:id="rId66"/>
    <p:sldId id="810" r:id="rId67"/>
    <p:sldId id="850" r:id="rId68"/>
    <p:sldId id="859" r:id="rId69"/>
    <p:sldId id="811" r:id="rId70"/>
    <p:sldId id="812" r:id="rId71"/>
    <p:sldId id="851" r:id="rId72"/>
    <p:sldId id="864" r:id="rId73"/>
    <p:sldId id="860" r:id="rId74"/>
    <p:sldId id="884" r:id="rId75"/>
    <p:sldId id="865" r:id="rId76"/>
    <p:sldId id="866" r:id="rId77"/>
    <p:sldId id="861" r:id="rId78"/>
    <p:sldId id="862" r:id="rId79"/>
    <p:sldId id="867" r:id="rId80"/>
    <p:sldId id="868" r:id="rId81"/>
    <p:sldId id="863" r:id="rId82"/>
    <p:sldId id="852" r:id="rId83"/>
    <p:sldId id="869" r:id="rId84"/>
    <p:sldId id="870" r:id="rId85"/>
    <p:sldId id="871" r:id="rId86"/>
    <p:sldId id="872" r:id="rId87"/>
    <p:sldId id="873" r:id="rId88"/>
    <p:sldId id="874" r:id="rId89"/>
    <p:sldId id="875" r:id="rId90"/>
    <p:sldId id="876" r:id="rId91"/>
    <p:sldId id="877" r:id="rId92"/>
    <p:sldId id="878" r:id="rId93"/>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6600FF"/>
    <a:srgbClr val="0000FF"/>
    <a:srgbClr val="FFCC00"/>
    <a:srgbClr val="00FF00"/>
    <a:srgbClr val="663300"/>
    <a:srgbClr val="FF3399"/>
    <a:srgbClr val="003300"/>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2" autoAdjust="0"/>
    <p:restoredTop sz="94676" autoAdjust="0"/>
  </p:normalViewPr>
  <p:slideViewPr>
    <p:cSldViewPr showGuides="1">
      <p:cViewPr varScale="1">
        <p:scale>
          <a:sx n="108" d="100"/>
          <a:sy n="108" d="100"/>
        </p:scale>
        <p:origin x="1308" y="96"/>
      </p:cViewPr>
      <p:guideLst>
        <p:guide orient="horz" pos="2273"/>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2024年5月5日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2024年5月5日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2024年5月5日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2024年5月5日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2024年5月5日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2024年5月5日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2024年5月5日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2024年5月5日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2024年5月5日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2024年5月5日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2024年5月5日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2024年5月5日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2024年5月5日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5/5/2024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2024年5月5日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5/5/2024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2024年5月5日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acebookresearch/segment-anything" TargetMode="External"/><Relationship Id="rId2" Type="http://schemas.openxmlformats.org/officeDocument/2006/relationships/hyperlink" Target="https://www.futuretools.io/tools/segment-anything-meta"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arxiv.org/pdf/2304.02643.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7" Type="http://schemas.openxmlformats.org/officeDocument/2006/relationships/image" Target="../media/image77.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7</a:t>
            </a:r>
            <a:r>
              <a:rPr lang="zh-CN" altLang="en-US" sz="2400" dirty="0">
                <a:latin typeface="隶书" panose="02010509060101010101" pitchFamily="1" charset="-122"/>
              </a:rPr>
              <a:t>章 约束问题的最优化方法</a:t>
            </a:r>
            <a:r>
              <a:rPr lang="en-US" altLang="zh-CN" sz="2400" dirty="0">
                <a:latin typeface="隶书" panose="02010509060101010101" pitchFamily="1" charset="-122"/>
              </a:rPr>
              <a:t>(Methods of constrained Optimization)</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a:t>24</a:t>
            </a:r>
            <a:r>
              <a:rPr lang="zh-CN" altLang="en-US" sz="2600"/>
              <a:t>年</a:t>
            </a:r>
            <a:r>
              <a:rPr lang="zh-CN" altLang="en-US" sz="2600" dirty="0"/>
              <a:t>春季</a:t>
            </a:r>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正则因子对权系数的影响</a:t>
            </a:r>
          </a:p>
        </p:txBody>
      </p:sp>
      <p:pic>
        <p:nvPicPr>
          <p:cNvPr id="4" name="图片 3"/>
          <p:cNvPicPr>
            <a:picLocks noChangeAspect="1"/>
          </p:cNvPicPr>
          <p:nvPr/>
        </p:nvPicPr>
        <p:blipFill>
          <a:blip r:embed="rId2"/>
          <a:stretch>
            <a:fillRect/>
          </a:stretch>
        </p:blipFill>
        <p:spPr>
          <a:xfrm>
            <a:off x="1496616" y="1808981"/>
            <a:ext cx="6912687" cy="484594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3200" dirty="0"/>
                  <a:t>拟合：</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𝑬</m:t>
                        </m:r>
                      </m:e>
                    </m:acc>
                    <m:d>
                      <m:dPr>
                        <m:ctrlPr>
                          <a:rPr lang="en-US" altLang="zh-CN" sz="3200" i="1" dirty="0">
                            <a:latin typeface="Cambria Math" panose="02040503050406030204" pitchFamily="18" charset="0"/>
                          </a:rPr>
                        </m:ctrlPr>
                      </m:dPr>
                      <m:e>
                        <m:r>
                          <a:rPr lang="en-US" altLang="zh-CN" sz="3200" i="1" dirty="0">
                            <a:latin typeface="Cambria Math" panose="02040503050406030204" pitchFamily="18" charset="0"/>
                          </a:rPr>
                          <m:t>𝒘</m:t>
                        </m:r>
                      </m:e>
                    </m:d>
                    <m:r>
                      <a:rPr lang="en-US" altLang="zh-CN" sz="3200" i="1" dirty="0">
                        <a:latin typeface="Cambria Math" panose="02040503050406030204" pitchFamily="18" charset="0"/>
                      </a:rPr>
                      <m:t>=</m:t>
                    </m:r>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𝟏</m:t>
                        </m:r>
                      </m:num>
                      <m:den>
                        <m:r>
                          <a:rPr lang="en-US" altLang="zh-CN" sz="3200" i="1" dirty="0">
                            <a:latin typeface="Cambria Math" panose="02040503050406030204" pitchFamily="18" charset="0"/>
                          </a:rPr>
                          <m:t>𝟐</m:t>
                        </m:r>
                      </m:den>
                    </m:f>
                    <m:nary>
                      <m:naryPr>
                        <m:chr m:val="∑"/>
                        <m:ctrlPr>
                          <a:rPr lang="en-US" altLang="zh-CN" sz="3200" i="1" dirty="0">
                            <a:latin typeface="Cambria Math" panose="02040503050406030204" pitchFamily="18" charset="0"/>
                          </a:rPr>
                        </m:ctrlPr>
                      </m:naryPr>
                      <m:sub>
                        <m:r>
                          <a:rPr lang="en-US" altLang="zh-CN" sz="3200" i="1" dirty="0">
                            <a:latin typeface="Cambria Math" panose="02040503050406030204" pitchFamily="18" charset="0"/>
                          </a:rPr>
                          <m:t>𝒏</m:t>
                        </m:r>
                        <m:r>
                          <a:rPr lang="en-US" altLang="zh-CN" sz="3200" i="1" dirty="0">
                            <a:latin typeface="Cambria Math" panose="02040503050406030204" pitchFamily="18" charset="0"/>
                          </a:rPr>
                          <m:t>=</m:t>
                        </m:r>
                        <m:r>
                          <a:rPr lang="en-US" altLang="zh-CN" sz="3200" i="1" dirty="0">
                            <a:latin typeface="Cambria Math" panose="02040503050406030204" pitchFamily="18" charset="0"/>
                          </a:rPr>
                          <m:t>𝟏</m:t>
                        </m:r>
                      </m:sub>
                      <m:sup>
                        <m:r>
                          <a:rPr lang="en-US" altLang="zh-CN" sz="3200" i="1" dirty="0">
                            <a:latin typeface="Cambria Math" panose="02040503050406030204" pitchFamily="18" charset="0"/>
                          </a:rPr>
                          <m:t>𝑵</m:t>
                        </m:r>
                      </m:sup>
                      <m:e>
                        <m:sSup>
                          <m:sSupPr>
                            <m:ctrlPr>
                              <a:rPr lang="en-US" altLang="zh-CN" sz="3200" i="1" dirty="0">
                                <a:latin typeface="Cambria Math" panose="02040503050406030204" pitchFamily="18" charset="0"/>
                              </a:rPr>
                            </m:ctrlPr>
                          </m:sSupPr>
                          <m:e>
                            <m:d>
                              <m:dPr>
                                <m:begChr m:val="{"/>
                                <m:endChr m:val="}"/>
                                <m:ctrlPr>
                                  <a:rPr lang="en-US" altLang="zh-CN" sz="3200" i="1" dirty="0">
                                    <a:latin typeface="Cambria Math" panose="02040503050406030204" pitchFamily="18" charset="0"/>
                                  </a:rPr>
                                </m:ctrlPr>
                              </m:dPr>
                              <m:e>
                                <m:r>
                                  <a:rPr lang="en-US" altLang="zh-CN" sz="3200" i="1" dirty="0">
                                    <a:latin typeface="Cambria Math" panose="02040503050406030204" pitchFamily="18" charset="0"/>
                                  </a:rPr>
                                  <m:t>𝒚</m:t>
                                </m:r>
                                <m:d>
                                  <m:dPr>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𝒙</m:t>
                                        </m:r>
                                      </m:e>
                                      <m:sub>
                                        <m:r>
                                          <a:rPr lang="en-US" altLang="zh-CN" sz="3200" i="1" dirty="0">
                                            <a:latin typeface="Cambria Math" panose="02040503050406030204" pitchFamily="18" charset="0"/>
                                          </a:rPr>
                                          <m:t>𝒏</m:t>
                                        </m:r>
                                      </m:sub>
                                    </m:sSub>
                                    <m:r>
                                      <a:rPr lang="en-US" altLang="zh-CN" sz="3200" i="1" dirty="0">
                                        <a:latin typeface="Cambria Math" panose="02040503050406030204" pitchFamily="18" charset="0"/>
                                      </a:rPr>
                                      <m:t>,</m:t>
                                    </m:r>
                                    <m:r>
                                      <a:rPr lang="en-US" altLang="zh-CN" sz="3200" i="1" dirty="0">
                                        <a:latin typeface="Cambria Math" panose="02040503050406030204" pitchFamily="18" charset="0"/>
                                      </a:rPr>
                                      <m:t>𝒘</m:t>
                                    </m:r>
                                  </m:e>
                                </m:d>
                                <m:r>
                                  <a:rPr lang="en-US" altLang="zh-CN" sz="3200" i="1" dirty="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𝒕</m:t>
                                    </m:r>
                                  </m:e>
                                  <m:sub>
                                    <m:r>
                                      <a:rPr lang="en-US" altLang="zh-CN" sz="3200" i="1" dirty="0">
                                        <a:latin typeface="Cambria Math" panose="02040503050406030204" pitchFamily="18" charset="0"/>
                                      </a:rPr>
                                      <m:t>𝒏</m:t>
                                    </m:r>
                                  </m:sub>
                                </m:sSub>
                              </m:e>
                            </m:d>
                          </m:e>
                          <m:sup>
                            <m:r>
                              <a:rPr lang="en-US" altLang="zh-CN" sz="3200" i="1" dirty="0">
                                <a:latin typeface="Cambria Math" panose="02040503050406030204" pitchFamily="18" charset="0"/>
                              </a:rPr>
                              <m:t>𝟐</m:t>
                            </m:r>
                          </m:sup>
                        </m:sSup>
                        <m:r>
                          <a:rPr lang="en-US" altLang="zh-CN" sz="3200" i="1" dirty="0">
                            <a:latin typeface="Cambria Math" panose="02040503050406030204" pitchFamily="18" charset="0"/>
                          </a:rPr>
                          <m:t>+</m:t>
                        </m:r>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𝝀</m:t>
                            </m:r>
                          </m:num>
                          <m:den>
                            <m:r>
                              <a:rPr lang="en-US" altLang="zh-CN" sz="3200" i="1" dirty="0">
                                <a:latin typeface="Cambria Math" panose="02040503050406030204" pitchFamily="18" charset="0"/>
                              </a:rPr>
                              <m:t>𝟐</m:t>
                            </m:r>
                          </m:den>
                        </m:f>
                        <m:r>
                          <m:rPr>
                            <m:lit/>
                          </m:rPr>
                          <a:rPr lang="en-US" altLang="zh-CN" sz="3200" i="1" dirty="0">
                            <a:latin typeface="Cambria Math" panose="02040503050406030204" pitchFamily="18" charset="0"/>
                          </a:rPr>
                          <m:t>||</m:t>
                        </m:r>
                        <m:r>
                          <a:rPr lang="en-US" altLang="zh-CN" sz="3200" i="1" dirty="0">
                            <a:latin typeface="Cambria Math" panose="02040503050406030204" pitchFamily="18" charset="0"/>
                          </a:rPr>
                          <m:t>𝒘</m:t>
                        </m:r>
                        <m:r>
                          <m:rPr>
                            <m:lit/>
                          </m:rPr>
                          <a:rPr lang="en-US" altLang="zh-CN" sz="3200" i="1" dirty="0">
                            <a:latin typeface="Cambria Math" panose="02040503050406030204" pitchFamily="18" charset="0"/>
                          </a:rPr>
                          <m:t>|</m:t>
                        </m:r>
                        <m:sSubSup>
                          <m:sSubSupPr>
                            <m:ctrlPr>
                              <a:rPr lang="en-US" altLang="zh-CN" sz="3200" i="1" dirty="0">
                                <a:latin typeface="Cambria Math" panose="02040503050406030204" pitchFamily="18" charset="0"/>
                              </a:rPr>
                            </m:ctrlPr>
                          </m:sSubSupPr>
                          <m:e>
                            <m:r>
                              <m:rPr>
                                <m:lit/>
                              </m:rPr>
                              <a:rPr lang="en-US" altLang="zh-CN" sz="3200" i="1" dirty="0">
                                <a:latin typeface="Cambria Math" panose="02040503050406030204" pitchFamily="18" charset="0"/>
                              </a:rPr>
                              <m:t>|</m:t>
                            </m:r>
                          </m:e>
                          <m:sub>
                            <m:r>
                              <a:rPr lang="en-US" altLang="zh-CN" sz="3200" i="1" dirty="0">
                                <a:latin typeface="Cambria Math" panose="02040503050406030204" pitchFamily="18" charset="0"/>
                              </a:rPr>
                              <m:t>𝟐</m:t>
                            </m:r>
                          </m:sub>
                          <m:sup>
                            <m:r>
                              <a:rPr lang="en-US" altLang="zh-CN" sz="3200" i="1" dirty="0">
                                <a:latin typeface="Cambria Math" panose="02040503050406030204" pitchFamily="18" charset="0"/>
                              </a:rPr>
                              <m:t>𝟐</m:t>
                            </m:r>
                          </m:sup>
                        </m:sSubSup>
                      </m:e>
                    </m:nary>
                  </m:oMath>
                </a14:m>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r>
                  <a:rPr lang="zh-CN" altLang="en-US" sz="3200" dirty="0">
                    <a:solidFill>
                      <a:srgbClr val="CC00CC"/>
                    </a:solidFill>
                  </a:rPr>
                  <a:t>问题：正则化的目的是什么？</a:t>
                </a:r>
                <a:endParaRPr lang="en-US" altLang="zh-CN" sz="3200" dirty="0">
                  <a:solidFill>
                    <a:srgbClr val="CC00CC"/>
                  </a:solidFill>
                </a:endParaRPr>
              </a:p>
              <a:p>
                <a:r>
                  <a:rPr lang="zh-CN" altLang="en-US" sz="3200" dirty="0">
                    <a:solidFill>
                      <a:srgbClr val="CC00CC"/>
                    </a:solidFill>
                  </a:rPr>
                  <a:t>大量样本如何使用梯度下降算法？</a:t>
                </a:r>
                <a:r>
                  <a:rPr lang="en-US" altLang="zh-CN" sz="3200" dirty="0">
                    <a:solidFill>
                      <a:srgbClr val="CC00CC"/>
                    </a:solidFill>
                  </a:rPr>
                  <a:t>Stochastic gradient descent(SGD)</a:t>
                </a:r>
                <a:endParaRPr lang="zh-CN" altLang="en-US" sz="3200" dirty="0">
                  <a:solidFill>
                    <a:srgbClr val="CC00CC"/>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521"/>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947473" y="1959810"/>
            <a:ext cx="8299978" cy="2945515"/>
          </a:xfrm>
          <a:prstGeom prst="rect">
            <a:avLst/>
          </a:prstGeom>
        </p:spPr>
      </p:pic>
      <p:sp>
        <p:nvSpPr>
          <p:cNvPr id="5"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extLst>
      <p:ext uri="{BB962C8B-B14F-4D97-AF65-F5344CB8AC3E}">
        <p14:creationId xmlns:p14="http://schemas.microsoft.com/office/powerpoint/2010/main" val="4493239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有什么用处？还能改进吗？具体应该如何求解？</a:t>
            </a:r>
            <a:endParaRPr lang="en-US" altLang="zh-CN" dirty="0"/>
          </a:p>
          <a:p>
            <a:pPr lvl="1"/>
            <a:r>
              <a:rPr lang="zh-CN" altLang="en-US" dirty="0"/>
              <a:t>大家思考</a:t>
            </a:r>
            <a:endParaRPr lang="en-US" altLang="zh-CN" dirty="0"/>
          </a:p>
          <a:p>
            <a:r>
              <a:rPr lang="zh-CN" altLang="en-US" dirty="0"/>
              <a:t>从模型的角度来看</a:t>
            </a:r>
            <a:endParaRPr lang="en-US" altLang="zh-CN" dirty="0"/>
          </a:p>
          <a:p>
            <a:pPr lvl="1"/>
            <a:r>
              <a:rPr lang="zh-CN" altLang="en-US" dirty="0"/>
              <a:t>数据多，模型参数少，可能效果就好</a:t>
            </a:r>
            <a:endParaRPr lang="en-US" altLang="zh-CN" dirty="0"/>
          </a:p>
          <a:p>
            <a:pPr lvl="1"/>
            <a:r>
              <a:rPr lang="zh-CN" altLang="en-US" dirty="0"/>
              <a:t>数据少，模型参数多，可能就过拟合</a:t>
            </a:r>
            <a:endParaRPr lang="en-US" altLang="zh-CN" dirty="0"/>
          </a:p>
          <a:p>
            <a:pPr lvl="1"/>
            <a:r>
              <a:rPr lang="zh-CN" altLang="en-US" dirty="0"/>
              <a:t>对深度学习来说，模型参数非常多，需要的训练数据就更多？</a:t>
            </a:r>
            <a:endParaRPr lang="en-US" altLang="zh-CN" dirty="0"/>
          </a:p>
          <a:p>
            <a:pPr lvl="1"/>
            <a:r>
              <a:rPr lang="zh-CN" altLang="en-US" dirty="0"/>
              <a:t>但对于大部分任务来说，实际上模型的参数可能并没有想象的多，此时这么多参数，肯定有很多参数是无效的，那有没有方法来降低模型的参数？</a:t>
            </a:r>
            <a:endParaRPr lang="en-US" altLang="zh-CN" dirty="0"/>
          </a:p>
          <a:p>
            <a:endParaRPr lang="zh-CN" altLang="en-US" dirty="0"/>
          </a:p>
        </p:txBody>
      </p:sp>
      <p:sp>
        <p:nvSpPr>
          <p:cNvPr id="4" name="矩形 3">
            <a:extLst>
              <a:ext uri="{FF2B5EF4-FFF2-40B4-BE49-F238E27FC236}">
                <a16:creationId xmlns:a16="http://schemas.microsoft.com/office/drawing/2014/main" id="{9C53D19B-23DB-4A6B-ADA9-C61B4A3B67B1}"/>
              </a:ext>
            </a:extLst>
          </p:cNvPr>
          <p:cNvSpPr/>
          <p:nvPr/>
        </p:nvSpPr>
        <p:spPr>
          <a:xfrm>
            <a:off x="200024" y="6253818"/>
            <a:ext cx="9505951" cy="523220"/>
          </a:xfrm>
          <a:prstGeom prst="rect">
            <a:avLst/>
          </a:prstGeom>
        </p:spPr>
        <p:txBody>
          <a:bodyPr wrap="square">
            <a:spAutoFit/>
          </a:bodyPr>
          <a:lstStyle/>
          <a:p>
            <a:pPr algn="l"/>
            <a:r>
              <a:rPr lang="en-US" altLang="zh-CN" sz="1400" dirty="0"/>
              <a:t>Tao Li, Lei Tan, </a:t>
            </a:r>
            <a:r>
              <a:rPr lang="en-US" altLang="zh-CN" sz="1400" dirty="0" err="1"/>
              <a:t>Zhehao</a:t>
            </a:r>
            <a:r>
              <a:rPr lang="en-US" altLang="zh-CN" sz="1400" dirty="0"/>
              <a:t> Huang, </a:t>
            </a:r>
            <a:r>
              <a:rPr lang="en-US" altLang="zh-CN" sz="1400" dirty="0" err="1"/>
              <a:t>Qinghua</a:t>
            </a:r>
            <a:r>
              <a:rPr lang="en-US" altLang="zh-CN" sz="1400" dirty="0"/>
              <a:t> Tao, </a:t>
            </a:r>
            <a:r>
              <a:rPr lang="en-US" altLang="zh-CN" sz="1400" dirty="0" err="1"/>
              <a:t>Yipeng</a:t>
            </a:r>
            <a:r>
              <a:rPr lang="en-US" altLang="zh-CN" sz="1400" dirty="0"/>
              <a:t> Liu, </a:t>
            </a:r>
            <a:r>
              <a:rPr lang="en-US" altLang="zh-CN" sz="1400" dirty="0" err="1"/>
              <a:t>Xiaolin</a:t>
            </a:r>
            <a:r>
              <a:rPr lang="en-US" altLang="zh-CN" sz="1400" dirty="0"/>
              <a:t> Huang, </a:t>
            </a:r>
            <a:r>
              <a:rPr lang="zh-CN" altLang="en-US" sz="1400" dirty="0"/>
              <a:t>Low Dimensional Trajectory Hypothesis is True DNNs can be Trained in Tiny Subspaces，</a:t>
            </a:r>
            <a:r>
              <a:rPr lang="en-US" altLang="zh-CN" sz="1400" dirty="0"/>
              <a:t>IEEE TPAMI,2022</a:t>
            </a:r>
            <a:endParaRPr lang="zh-CN" altLang="en-US" sz="1400" dirty="0"/>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给定一个训练集</a:t>
                </a:r>
                <a14:m>
                  <m:oMath xmlns:m="http://schemas.openxmlformats.org/officeDocument/2006/math">
                    <m:r>
                      <a:rPr lang="en-US" altLang="zh-CN" sz="2400" b="1" i="1" smtClean="0">
                        <a:latin typeface="Cambria Math" panose="02040503050406030204" pitchFamily="18" charset="0"/>
                      </a:rPr>
                      <m:t>𝑺</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a:t>
                </a:r>
                <a:r>
                  <a:rPr lang="zh-CN" altLang="en-US" sz="2400" dirty="0"/>
                  <a:t>需要估计一个近似函数来模拟数据点的变化趋势，定义模型为</a:t>
                </a:r>
                <a14:m>
                  <m:oMath xmlns:m="http://schemas.openxmlformats.org/officeDocument/2006/math">
                    <m:r>
                      <a:rPr lang="en-US" altLang="zh-CN" sz="2400" b="1" i="1" smtClean="0">
                        <a:latin typeface="Cambria Math" panose="02040503050406030204" pitchFamily="18" charset="0"/>
                      </a:rPr>
                      <m:t>𝑴</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𝑾</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𝑾</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𝒅</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𝝓</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e>
                    </m:nary>
                  </m:oMath>
                </a14:m>
                <a:r>
                  <a:rPr lang="en-US" altLang="zh-CN" sz="2400" i="1" dirty="0"/>
                  <a:t>,</a:t>
                </a:r>
                <a14:m>
                  <m:oMath xmlns:m="http://schemas.openxmlformats.org/officeDocument/2006/math">
                    <m:r>
                      <a:rPr lang="en-US" altLang="zh-CN" sz="2400" b="1" i="1" dirty="0" smtClean="0">
                        <a:latin typeface="Cambria Math" panose="02040503050406030204" pitchFamily="18" charset="0"/>
                      </a:rPr>
                      <m:t>𝝓</m:t>
                    </m:r>
                  </m:oMath>
                </a14:m>
                <a:r>
                  <a:rPr lang="zh-CN" altLang="en-US" sz="2400" dirty="0"/>
                  <a:t>为基函数矢量</a:t>
                </a:r>
                <a:endParaRPr lang="en-US" altLang="zh-CN" sz="2400" dirty="0"/>
              </a:p>
              <a:p>
                <a:r>
                  <a:rPr lang="zh-CN" altLang="en-US" sz="2400" b="1" dirty="0"/>
                  <a:t>普通</a:t>
                </a:r>
                <a14:m>
                  <m:oMath xmlns:m="http://schemas.openxmlformats.org/officeDocument/2006/math">
                    <m:r>
                      <a:rPr lang="zh-CN" altLang="en-US" sz="2400" b="1" i="1" smtClean="0">
                        <a:latin typeface="Cambria Math" panose="02040503050406030204" pitchFamily="18" charset="0"/>
                      </a:rPr>
                      <m:t>的</m:t>
                    </m:r>
                    <m:r>
                      <a:rPr lang="zh-CN" altLang="en-US" sz="2400" i="1">
                        <a:latin typeface="Cambria Math" panose="02040503050406030204" pitchFamily="18" charset="0"/>
                      </a:rPr>
                      <m:t>最小</m:t>
                    </m:r>
                    <m:r>
                      <a:rPr lang="zh-CN" altLang="en-US" sz="2400" i="1" smtClean="0">
                        <a:latin typeface="Cambria Math" panose="02040503050406030204" pitchFamily="18" charset="0"/>
                      </a:rPr>
                      <m:t>二乘</m:t>
                    </m:r>
                    <m:r>
                      <a:rPr lang="zh-CN" altLang="en-US" sz="2400" i="1">
                        <a:latin typeface="Cambria Math" panose="02040503050406030204" pitchFamily="18" charset="0"/>
                      </a:rPr>
                      <m:t>问题</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𝒐𝒍𝒔</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𝑾</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𝒌</m:t>
                        </m:r>
                      </m:sup>
                      <m:e>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𝒘</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𝒊</m:t>
                            </m:r>
                          </m:sub>
                        </m:sSub>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e>
                    </m:nary>
                  </m:oMath>
                </a14:m>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r>
                  <a:rPr lang="zh-CN" altLang="en-US" sz="2400" dirty="0"/>
                  <a:t>移动最小二乘</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𝒇</m:t>
                        </m:r>
                      </m:e>
                      <m:sub>
                        <m:r>
                          <a:rPr lang="en-US" altLang="zh-CN" sz="2400" i="1">
                            <a:latin typeface="Cambria Math" panose="02040503050406030204" pitchFamily="18" charset="0"/>
                          </a:rPr>
                          <m:t>𝒎𝒍𝒔</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𝒘</m:t>
                            </m:r>
                          </m:e>
                          <m:sub>
                            <m:r>
                              <a:rPr lang="en-US" altLang="zh-CN" sz="2400" i="1">
                                <a:latin typeface="Cambria Math" panose="02040503050406030204" pitchFamily="18" charset="0"/>
                              </a:rPr>
                              <m:t>𝒙</m:t>
                            </m:r>
                          </m:sub>
                        </m:sSub>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𝒌</m:t>
                        </m:r>
                      </m:sup>
                      <m:e>
                        <m:r>
                          <a:rPr lang="en-US" altLang="zh-CN" sz="2400" i="1">
                            <a:latin typeface="Cambria Math" panose="02040503050406030204" pitchFamily="18" charset="0"/>
                          </a:rPr>
                          <m:t>𝜽</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𝒊</m:t>
                                </m:r>
                              </m:sub>
                            </m:sSub>
                          </m:e>
                        </m:d>
                        <m:r>
                          <m:rPr>
                            <m:lit/>
                          </m:rPr>
                          <a:rPr lang="en-US" altLang="zh-CN" sz="2400" i="1">
                            <a:latin typeface="Cambria Math" panose="02040503050406030204" pitchFamily="18" charset="0"/>
                          </a:rPr>
                          <m:t>||</m:t>
                        </m:r>
                        <m:r>
                          <a:rPr lang="en-US" altLang="zh-CN" sz="2400" i="1">
                            <a:latin typeface="Cambria Math" panose="02040503050406030204" pitchFamily="18" charset="0"/>
                          </a:rPr>
                          <m:t>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𝒊</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𝒚</m:t>
                            </m:r>
                          </m:e>
                          <m:sub>
                            <m:r>
                              <a:rPr lang="en-US" altLang="zh-CN" sz="2400" i="1">
                                <a:latin typeface="Cambria Math" panose="02040503050406030204" pitchFamily="18" charset="0"/>
                              </a:rPr>
                              <m:t>𝒊</m:t>
                            </m:r>
                          </m:sub>
                        </m:sSub>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e>
                    </m:nary>
                  </m:oMath>
                </a14:m>
                <a:endParaRPr lang="zh-CN" altLang="en-US" sz="2400"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r="-794" b="-3471"/>
                </a:stretch>
              </a:blipFill>
            </p:spPr>
            <p:txBody>
              <a:bodyPr/>
              <a:lstStyle/>
              <a:p>
                <a:r>
                  <a:rPr lang="zh-CN" altLang="en-US">
                    <a:noFill/>
                  </a:rPr>
                  <a:t> </a:t>
                </a:r>
                <a:endParaRPr lang="zh-CN" altLang="en-US">
                  <a:noFill/>
                </a:endParaRPr>
              </a:p>
            </p:txBody>
          </p:sp>
        </mc:Fallback>
      </mc:AlternateContent>
      <p:pic>
        <p:nvPicPr>
          <p:cNvPr id="4" name="Picture 4" descr="M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169" y="2961109"/>
            <a:ext cx="7162800" cy="324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sp>
        <p:nvSpPr>
          <p:cNvPr id="3" name="内容占位符 2"/>
          <p:cNvSpPr>
            <a:spLocks noGrp="1"/>
          </p:cNvSpPr>
          <p:nvPr>
            <p:ph idx="1"/>
          </p:nvPr>
        </p:nvSpPr>
        <p:spPr/>
        <p:txBody>
          <a:bodyPr/>
          <a:lstStyle/>
          <a:p>
            <a:r>
              <a:rPr lang="zh-CN" altLang="en-US" dirty="0"/>
              <a:t>移动最小二乘</a:t>
            </a:r>
          </a:p>
        </p:txBody>
      </p:sp>
      <p:pic>
        <p:nvPicPr>
          <p:cNvPr id="4" name="图片 3"/>
          <p:cNvPicPr>
            <a:picLocks noChangeAspect="1"/>
          </p:cNvPicPr>
          <p:nvPr/>
        </p:nvPicPr>
        <p:blipFill>
          <a:blip r:embed="rId2"/>
          <a:stretch>
            <a:fillRect/>
          </a:stretch>
        </p:blipFill>
        <p:spPr>
          <a:xfrm>
            <a:off x="1424608" y="1943773"/>
            <a:ext cx="7645497" cy="4049953"/>
          </a:xfrm>
          <a:prstGeom prst="rect">
            <a:avLst/>
          </a:prstGeom>
        </p:spPr>
      </p:pic>
      <p:sp>
        <p:nvSpPr>
          <p:cNvPr id="5" name="矩形 4">
            <a:extLst>
              <a:ext uri="{FF2B5EF4-FFF2-40B4-BE49-F238E27FC236}">
                <a16:creationId xmlns:a16="http://schemas.microsoft.com/office/drawing/2014/main" id="{D07AD35B-7FE0-41BA-83B4-167BB07BF75D}"/>
              </a:ext>
            </a:extLst>
          </p:cNvPr>
          <p:cNvSpPr/>
          <p:nvPr/>
        </p:nvSpPr>
        <p:spPr>
          <a:xfrm>
            <a:off x="1077663" y="6315371"/>
            <a:ext cx="7992442" cy="461665"/>
          </a:xfrm>
          <a:prstGeom prst="rect">
            <a:avLst/>
          </a:prstGeom>
        </p:spPr>
        <p:txBody>
          <a:bodyPr wrap="square">
            <a:spAutoFit/>
          </a:bodyPr>
          <a:lstStyle/>
          <a:p>
            <a:r>
              <a:rPr lang="zh-CN" altLang="en-US" dirty="0"/>
              <a:t>https://github.com/search?q=moving+least+square</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扩展到图像插值，</a:t>
            </a:r>
            <a:r>
              <a:rPr lang="zh-CN" altLang="en-US" sz="3200" dirty="0"/>
              <a:t>自然图像有着很强的局部结构性，这意味着自然图像中的像素点有着很强的局部依赖性。</a:t>
            </a:r>
          </a:p>
          <a:p>
            <a:r>
              <a:rPr lang="zh-CN" altLang="en-US" sz="3200" dirty="0"/>
              <a:t>根据这个特性，我们采用线性结合周围已知点的方式来估计当前未知点</a:t>
            </a:r>
          </a:p>
          <a:p>
            <a:endParaRPr lang="zh-CN" altLang="en-US" dirty="0"/>
          </a:p>
        </p:txBody>
      </p:sp>
      <p:sp>
        <p:nvSpPr>
          <p:cNvPr id="5"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3897213"/>
            <a:ext cx="35814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rot="5400000">
            <a:off x="3848100" y="5154513"/>
            <a:ext cx="1524000" cy="533400"/>
          </a:xfrm>
          <a:custGeom>
            <a:avLst/>
            <a:gdLst>
              <a:gd name="G0" fmla="+- 11564 0 0"/>
              <a:gd name="G1" fmla="+- 4995 0 0"/>
              <a:gd name="G2" fmla="+- 21600 0 4995"/>
              <a:gd name="G3" fmla="+- 10800 0 4995"/>
              <a:gd name="G4" fmla="+- 21600 0 11564"/>
              <a:gd name="G5" fmla="*/ G4 G3 10800"/>
              <a:gd name="G6" fmla="+- 21600 0 G5"/>
              <a:gd name="T0" fmla="*/ 11564 w 21600"/>
              <a:gd name="T1" fmla="*/ 0 h 21600"/>
              <a:gd name="T2" fmla="*/ 0 w 21600"/>
              <a:gd name="T3" fmla="*/ 10800 h 21600"/>
              <a:gd name="T4" fmla="*/ 11564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1564" y="0"/>
                </a:moveTo>
                <a:lnTo>
                  <a:pt x="11564" y="4995"/>
                </a:lnTo>
                <a:lnTo>
                  <a:pt x="3375" y="4995"/>
                </a:lnTo>
                <a:lnTo>
                  <a:pt x="3375" y="16605"/>
                </a:lnTo>
                <a:lnTo>
                  <a:pt x="11564" y="16605"/>
                </a:lnTo>
                <a:lnTo>
                  <a:pt x="11564" y="21600"/>
                </a:lnTo>
                <a:lnTo>
                  <a:pt x="21600" y="10800"/>
                </a:lnTo>
                <a:close/>
              </a:path>
              <a:path w="21600" h="21600">
                <a:moveTo>
                  <a:pt x="1350" y="4995"/>
                </a:moveTo>
                <a:lnTo>
                  <a:pt x="1350" y="16605"/>
                </a:lnTo>
                <a:lnTo>
                  <a:pt x="2700" y="16605"/>
                </a:lnTo>
                <a:lnTo>
                  <a:pt x="2700" y="4995"/>
                </a:lnTo>
                <a:close/>
              </a:path>
              <a:path w="21600" h="21600">
                <a:moveTo>
                  <a:pt x="0" y="4995"/>
                </a:moveTo>
                <a:lnTo>
                  <a:pt x="0" y="16605"/>
                </a:lnTo>
                <a:lnTo>
                  <a:pt x="675" y="16605"/>
                </a:lnTo>
                <a:lnTo>
                  <a:pt x="675" y="4995"/>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lgn="ctr">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p>
            <a:endParaRPr lang="zh-CN" altLang="en-US"/>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4887813"/>
            <a:ext cx="1981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4887813"/>
            <a:ext cx="2819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6183213"/>
            <a:ext cx="22860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1" descr="QQ截图20120419211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811613"/>
            <a:ext cx="1905000" cy="186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图像插值是一个病态问题</a:t>
            </a:r>
          </a:p>
          <a:p>
            <a:r>
              <a:rPr lang="zh-CN" altLang="en-US" sz="3200" dirty="0"/>
              <a:t>先验假设：自然图像可以建模成局部平滑变化的高斯过程，也就是说相邻的像素点有着相同或者相似的插值模型。</a:t>
            </a:r>
          </a:p>
          <a:p>
            <a:r>
              <a:rPr lang="zh-CN" altLang="en-US" sz="3200" dirty="0"/>
              <a:t>核岭回归，目标函数：</a:t>
            </a:r>
            <a:endParaRPr lang="zh-CN" altLang="en-US" dirty="0"/>
          </a:p>
        </p:txBody>
      </p:sp>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5"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648" y="4617293"/>
            <a:ext cx="56388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高分辨率图像中的临近点应该具有相似的像素值</a:t>
            </a:r>
            <a:endParaRPr lang="en-US" altLang="zh-CN" sz="3200" dirty="0"/>
          </a:p>
          <a:p>
            <a:r>
              <a:rPr lang="zh-CN" altLang="en-US" sz="3200" dirty="0"/>
              <a:t>将这样的先验知识通过一个额外地局部平滑保持约束引入到目标函数当中。给定局部邻域的已知点和未知点，我们定义如下的目标函数</a:t>
            </a:r>
            <a:endParaRPr lang="zh-CN" altLang="en-US" dirty="0"/>
          </a:p>
        </p:txBody>
      </p:sp>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2269" y="3465165"/>
            <a:ext cx="63246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sp>
        <p:nvSpPr>
          <p:cNvPr id="3" name="内容占位符 2"/>
          <p:cNvSpPr>
            <a:spLocks noGrp="1"/>
          </p:cNvSpPr>
          <p:nvPr>
            <p:ph idx="1"/>
          </p:nvPr>
        </p:nvSpPr>
        <p:spPr/>
        <p:txBody>
          <a:bodyPr/>
          <a:lstStyle/>
          <a:p>
            <a:r>
              <a:rPr lang="zh-CN" altLang="en-US" dirty="0"/>
              <a:t>测试图像</a:t>
            </a:r>
          </a:p>
        </p:txBody>
      </p:sp>
      <p:pic>
        <p:nvPicPr>
          <p:cNvPr id="4" name="Picture 4" descr="test_images_T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96" y="2417315"/>
            <a:ext cx="9101122" cy="26320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1" i="1" smtClean="0">
                        <a:latin typeface="Cambria Math" panose="02040503050406030204" pitchFamily="18" charset="0"/>
                      </a:rPr>
                      <m:t>𝑷𝑺𝑵𝑹</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a:rPr lang="en-US" altLang="zh-CN" b="1" i="1" smtClean="0">
                        <a:latin typeface="Cambria Math" panose="02040503050406030204" pitchFamily="18" charset="0"/>
                      </a:rPr>
                      <m:t>𝒍𝒐𝒈</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𝟐𝟓𝟓</m:t>
                                </m:r>
                              </m:num>
                              <m:den>
                                <m:r>
                                  <a:rPr lang="en-US" altLang="zh-CN" b="1" i="1" smtClean="0">
                                    <a:latin typeface="Cambria Math" panose="02040503050406030204" pitchFamily="18" charset="0"/>
                                  </a:rPr>
                                  <m:t>𝑴𝑺𝑬</m:t>
                                </m:r>
                              </m:den>
                            </m:f>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𝒍𝒐𝒈</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𝟐𝟓𝟓</m:t>
                        </m:r>
                      </m:num>
                      <m:den>
                        <m:r>
                          <a:rPr lang="en-US" altLang="zh-CN" b="1" i="1" smtClean="0">
                            <a:latin typeface="Cambria Math" panose="02040503050406030204" pitchFamily="18" charset="0"/>
                          </a:rPr>
                          <m:t>𝑴𝑺𝑬</m:t>
                        </m:r>
                      </m:den>
                    </m:f>
                    <m:r>
                      <a:rPr lang="en-US" altLang="zh-CN" b="1"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5" name="Picture 4"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33" y="2054878"/>
            <a:ext cx="8316639" cy="4722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endParaRPr lang="zh-CN" altLang="en-US" sz="2800" dirty="0"/>
          </a:p>
        </p:txBody>
      </p:sp>
      <p:sp>
        <p:nvSpPr>
          <p:cNvPr id="3" name="Content Placeholder 2"/>
          <p:cNvSpPr>
            <a:spLocks noGrp="1"/>
          </p:cNvSpPr>
          <p:nvPr>
            <p:ph idx="1"/>
          </p:nvPr>
        </p:nvSpPr>
        <p:spPr>
          <a:xfrm>
            <a:off x="488504" y="1160909"/>
            <a:ext cx="9217025" cy="5616575"/>
          </a:xfrm>
        </p:spPr>
        <p:txBody>
          <a:bodyPr/>
          <a:lstStyle/>
          <a:p>
            <a:r>
              <a:rPr lang="zh-CN" altLang="en-US" sz="2400" dirty="0"/>
              <a:t>无约束问题</a:t>
            </a:r>
            <a:endParaRPr lang="en-US" altLang="zh-CN" sz="2400" dirty="0"/>
          </a:p>
          <a:p>
            <a:pPr lvl="1"/>
            <a:r>
              <a:rPr lang="zh-CN" altLang="en-US" sz="2000" dirty="0"/>
              <a:t>稳定点</a:t>
            </a:r>
            <a:endParaRPr lang="en-US" altLang="zh-CN" sz="2000" dirty="0"/>
          </a:p>
          <a:p>
            <a:pPr lvl="1"/>
            <a:r>
              <a:rPr lang="zh-CN" altLang="en-US" sz="2000" dirty="0"/>
              <a:t>方法回顾</a:t>
            </a:r>
            <a:endParaRPr lang="en-US" altLang="zh-CN" sz="2000" dirty="0"/>
          </a:p>
          <a:p>
            <a:pPr lvl="1"/>
            <a:r>
              <a:rPr lang="zh-CN" altLang="en-US" sz="2000" dirty="0"/>
              <a:t>最速下降</a:t>
            </a:r>
            <a:endParaRPr lang="en-US" altLang="zh-CN" sz="2000" dirty="0"/>
          </a:p>
          <a:p>
            <a:pPr lvl="1"/>
            <a:r>
              <a:rPr lang="zh-CN" altLang="en-US" sz="2000" dirty="0"/>
              <a:t>牛顿法</a:t>
            </a:r>
            <a:endParaRPr lang="en-US" altLang="zh-CN" sz="2000" dirty="0"/>
          </a:p>
          <a:p>
            <a:pPr lvl="1"/>
            <a:r>
              <a:rPr lang="zh-CN" altLang="en-US" sz="2000" dirty="0"/>
              <a:t>拟牛顿法</a:t>
            </a:r>
            <a:endParaRPr lang="en-US" altLang="zh-CN" sz="2000" dirty="0"/>
          </a:p>
          <a:p>
            <a:r>
              <a:rPr lang="zh-CN" altLang="en-US" sz="2400" dirty="0"/>
              <a:t>非线性最小二乘</a:t>
            </a:r>
            <a:endParaRPr lang="en-US" altLang="zh-CN" sz="2400" dirty="0"/>
          </a:p>
          <a:p>
            <a:r>
              <a:rPr lang="zh-CN" altLang="en-US" sz="2400" dirty="0"/>
              <a:t>有约束问题</a:t>
            </a:r>
            <a:endParaRPr lang="en-US" altLang="zh-CN" sz="2400" dirty="0"/>
          </a:p>
          <a:p>
            <a:pPr lvl="1"/>
            <a:r>
              <a:rPr lang="en-US" altLang="zh-CN" sz="2000" dirty="0"/>
              <a:t>KT(KKT)</a:t>
            </a:r>
            <a:r>
              <a:rPr lang="zh-CN" altLang="en-US" sz="2000" dirty="0"/>
              <a:t>点</a:t>
            </a:r>
            <a:endParaRPr lang="en-US" altLang="zh-CN" sz="2000" dirty="0"/>
          </a:p>
          <a:p>
            <a:pPr lvl="1"/>
            <a:r>
              <a:rPr lang="zh-CN" altLang="en-US" sz="2000" dirty="0"/>
              <a:t>可行方向法</a:t>
            </a:r>
            <a:endParaRPr lang="en-US" altLang="zh-CN" sz="2000" dirty="0"/>
          </a:p>
          <a:p>
            <a:pPr lvl="1"/>
            <a:r>
              <a:rPr lang="zh-CN" altLang="en-US" sz="2000" dirty="0"/>
              <a:t>近似规划法</a:t>
            </a:r>
            <a:endParaRPr lang="en-US" altLang="zh-CN" sz="2000" dirty="0"/>
          </a:p>
          <a:p>
            <a:pPr lvl="1"/>
            <a:r>
              <a:rPr lang="zh-CN" altLang="en-US" sz="2000" dirty="0"/>
              <a:t>制约函数法</a:t>
            </a:r>
            <a:endParaRPr lang="en-US" altLang="zh-CN" sz="2000" dirty="0"/>
          </a:p>
          <a:p>
            <a:pPr lvl="1"/>
            <a:r>
              <a:rPr lang="zh-CN" altLang="en-US" sz="2000" dirty="0"/>
              <a:t>二次规划</a:t>
            </a:r>
            <a:endParaRPr lang="en-US" altLang="zh-CN" sz="2000" dirty="0"/>
          </a:p>
          <a:p>
            <a:r>
              <a:rPr lang="zh-CN" altLang="en-US" sz="2400" dirty="0"/>
              <a:t>总结</a:t>
            </a:r>
            <a:endParaRPr lang="en-US" altLang="zh-CN" sz="24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客观图像质量对比</a:t>
            </a:r>
          </a:p>
        </p:txBody>
      </p:sp>
      <p:pic>
        <p:nvPicPr>
          <p:cNvPr id="4" name="图片 3"/>
          <p:cNvPicPr>
            <a:picLocks noChangeAspect="1"/>
          </p:cNvPicPr>
          <p:nvPr/>
        </p:nvPicPr>
        <p:blipFill>
          <a:blip r:embed="rId2"/>
          <a:stretch>
            <a:fillRect/>
          </a:stretch>
        </p:blipFill>
        <p:spPr>
          <a:xfrm>
            <a:off x="992560" y="1736972"/>
            <a:ext cx="8271966" cy="5040065"/>
          </a:xfrm>
          <a:prstGeom prst="rect">
            <a:avLst/>
          </a:prstGeom>
        </p:spPr>
      </p:pic>
      <p:sp>
        <p:nvSpPr>
          <p:cNvPr id="5"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E1AF6-BE97-4631-8C0F-648C028DA3EC}"/>
              </a:ext>
            </a:extLst>
          </p:cNvPr>
          <p:cNvSpPr>
            <a:spLocks noGrp="1"/>
          </p:cNvSpPr>
          <p:nvPr>
            <p:ph type="title"/>
          </p:nvPr>
        </p:nvSpPr>
        <p:spPr/>
        <p:txBody>
          <a:bodyPr/>
          <a:lstStyle/>
          <a:p>
            <a:r>
              <a:rPr lang="zh-CN" altLang="en-US" sz="3200" dirty="0"/>
              <a:t>第</a:t>
            </a:r>
            <a:r>
              <a:rPr lang="en-US" altLang="zh-CN" sz="3200" dirty="0"/>
              <a:t>7</a:t>
            </a:r>
            <a:r>
              <a:rPr lang="zh-CN" altLang="en-US" sz="3200" dirty="0"/>
              <a:t>章</a:t>
            </a:r>
            <a:r>
              <a:rPr lang="zh-CN" altLang="en-US" sz="3200" dirty="0">
                <a:latin typeface="隶书" panose="02010509060101010101" pitchFamily="1" charset="-122"/>
              </a:rPr>
              <a:t>约束问题的最优化方法</a:t>
            </a:r>
            <a:r>
              <a:rPr lang="en-US" altLang="zh-CN" sz="3200" dirty="0">
                <a:latin typeface="隶书" panose="02010509060101010101" pitchFamily="1" charset="-122"/>
              </a:rPr>
              <a:t>(Methods of Constrained Optimization)-</a:t>
            </a:r>
            <a:r>
              <a:rPr lang="zh-CN" altLang="en-US" sz="3200" dirty="0">
                <a:latin typeface="隶书" panose="02010509060101010101" pitchFamily="1" charset="-122"/>
              </a:rPr>
              <a:t>非线性最小二乘</a:t>
            </a:r>
            <a:endParaRPr lang="zh-CN" altLang="en-US" sz="3200" dirty="0"/>
          </a:p>
        </p:txBody>
      </p:sp>
      <p:sp>
        <p:nvSpPr>
          <p:cNvPr id="3" name="内容占位符 2">
            <a:extLst>
              <a:ext uri="{FF2B5EF4-FFF2-40B4-BE49-F238E27FC236}">
                <a16:creationId xmlns:a16="http://schemas.microsoft.com/office/drawing/2014/main" id="{4D19ECEB-2C9B-4CF1-9A7D-30BA971A597E}"/>
              </a:ext>
            </a:extLst>
          </p:cNvPr>
          <p:cNvSpPr>
            <a:spLocks noGrp="1"/>
          </p:cNvSpPr>
          <p:nvPr>
            <p:ph idx="1"/>
          </p:nvPr>
        </p:nvSpPr>
        <p:spPr/>
        <p:txBody>
          <a:bodyPr/>
          <a:lstStyle/>
          <a:p>
            <a:r>
              <a:rPr lang="zh-CN" altLang="zh-CN" sz="2400" dirty="0"/>
              <a:t>数据拟合是信号处理中的常见操作，例如直线拟合，模型拟合等，但实际应用中存在以下问题，（</a:t>
            </a:r>
            <a:r>
              <a:rPr lang="en-US" altLang="zh-CN" sz="2400" dirty="0"/>
              <a:t>1</a:t>
            </a:r>
            <a:r>
              <a:rPr lang="zh-CN" altLang="zh-CN" sz="2400" dirty="0"/>
              <a:t>）数据量偏少；（</a:t>
            </a:r>
            <a:r>
              <a:rPr lang="en-US" altLang="zh-CN" sz="2400" dirty="0"/>
              <a:t>2</a:t>
            </a:r>
            <a:r>
              <a:rPr lang="zh-CN" altLang="zh-CN" sz="2400" dirty="0"/>
              <a:t>）数据获取导致的异常，要么数据存在噪声，要么含有异常数据，请论述，如何处理这些问题，有哪些常见的处理方式？可举例说明。</a:t>
            </a:r>
            <a:endParaRPr lang="en-US" altLang="zh-CN" sz="2400" dirty="0"/>
          </a:p>
          <a:p>
            <a:r>
              <a:rPr lang="en-US" altLang="zh-CN" sz="2400" dirty="0"/>
              <a:t>SAM: Segment Anything Model</a:t>
            </a:r>
          </a:p>
          <a:p>
            <a:pPr lvl="1"/>
            <a:r>
              <a:rPr lang="en-US" altLang="zh-CN" sz="2000" dirty="0">
                <a:hlinkClick r:id="rId2"/>
              </a:rPr>
              <a:t>https://www.futuretools.io/tools/segment-anything-meta</a:t>
            </a:r>
            <a:endParaRPr lang="en-US" altLang="zh-CN" sz="2000" dirty="0"/>
          </a:p>
          <a:p>
            <a:pPr lvl="1"/>
            <a:r>
              <a:rPr lang="en-US" altLang="zh-CN" sz="2000" dirty="0">
                <a:hlinkClick r:id="rId3"/>
              </a:rPr>
              <a:t>https://github.com/facebookresearch/segment-anything</a:t>
            </a:r>
            <a:endParaRPr lang="en-US" altLang="zh-CN" sz="2000" dirty="0"/>
          </a:p>
          <a:p>
            <a:pPr lvl="1"/>
            <a:r>
              <a:rPr lang="en-US" altLang="zh-CN" sz="2000" dirty="0">
                <a:hlinkClick r:id="rId4"/>
              </a:rPr>
              <a:t>https://arxiv.org/pdf/2304.02643.pdf</a:t>
            </a:r>
            <a:r>
              <a:rPr lang="en-US" altLang="zh-CN" sz="2000" dirty="0"/>
              <a:t> </a:t>
            </a:r>
          </a:p>
          <a:p>
            <a:endParaRPr lang="zh-CN" altLang="en-US" sz="2400" dirty="0"/>
          </a:p>
        </p:txBody>
      </p:sp>
      <p:pic>
        <p:nvPicPr>
          <p:cNvPr id="4" name="图片 3">
            <a:extLst>
              <a:ext uri="{FF2B5EF4-FFF2-40B4-BE49-F238E27FC236}">
                <a16:creationId xmlns:a16="http://schemas.microsoft.com/office/drawing/2014/main" id="{4852CF4E-C78F-45BB-A652-FB2F7F37F31D}"/>
              </a:ext>
            </a:extLst>
          </p:cNvPr>
          <p:cNvPicPr>
            <a:picLocks noChangeAspect="1"/>
          </p:cNvPicPr>
          <p:nvPr/>
        </p:nvPicPr>
        <p:blipFill>
          <a:blip r:embed="rId5"/>
          <a:stretch>
            <a:fillRect/>
          </a:stretch>
        </p:blipFill>
        <p:spPr>
          <a:xfrm>
            <a:off x="0" y="4249084"/>
            <a:ext cx="9906000" cy="2505043"/>
          </a:xfrm>
          <a:prstGeom prst="rect">
            <a:avLst/>
          </a:prstGeom>
        </p:spPr>
      </p:pic>
    </p:spTree>
    <p:extLst>
      <p:ext uri="{BB962C8B-B14F-4D97-AF65-F5344CB8AC3E}">
        <p14:creationId xmlns:p14="http://schemas.microsoft.com/office/powerpoint/2010/main" val="383223993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85A68-0988-421B-B53C-1C1CF2CA70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08D964F-4B04-44F9-8DE5-150D3EA24F8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B670391-B95B-4E84-AC61-52066811C16E}"/>
              </a:ext>
            </a:extLst>
          </p:cNvPr>
          <p:cNvPicPr>
            <a:picLocks noChangeAspect="1"/>
          </p:cNvPicPr>
          <p:nvPr/>
        </p:nvPicPr>
        <p:blipFill>
          <a:blip r:embed="rId2"/>
          <a:stretch>
            <a:fillRect/>
          </a:stretch>
        </p:blipFill>
        <p:spPr>
          <a:xfrm>
            <a:off x="0" y="1055500"/>
            <a:ext cx="9906000" cy="5107362"/>
          </a:xfrm>
          <a:prstGeom prst="rect">
            <a:avLst/>
          </a:prstGeom>
        </p:spPr>
      </p:pic>
    </p:spTree>
    <p:extLst>
      <p:ext uri="{BB962C8B-B14F-4D97-AF65-F5344CB8AC3E}">
        <p14:creationId xmlns:p14="http://schemas.microsoft.com/office/powerpoint/2010/main" val="624534878"/>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AC27B-1777-40EE-BCF5-45B85C4139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B85441-6BE1-44EF-A335-2F32FC8F6CD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119F2E6-1D2F-41B0-81CA-0F65F1419A78}"/>
              </a:ext>
            </a:extLst>
          </p:cNvPr>
          <p:cNvPicPr>
            <a:picLocks noChangeAspect="1"/>
          </p:cNvPicPr>
          <p:nvPr/>
        </p:nvPicPr>
        <p:blipFill>
          <a:blip r:embed="rId2"/>
          <a:stretch>
            <a:fillRect/>
          </a:stretch>
        </p:blipFill>
        <p:spPr>
          <a:xfrm>
            <a:off x="0" y="324718"/>
            <a:ext cx="9906000" cy="6568926"/>
          </a:xfrm>
          <a:prstGeom prst="rect">
            <a:avLst/>
          </a:prstGeom>
        </p:spPr>
      </p:pic>
    </p:spTree>
    <p:extLst>
      <p:ext uri="{BB962C8B-B14F-4D97-AF65-F5344CB8AC3E}">
        <p14:creationId xmlns:p14="http://schemas.microsoft.com/office/powerpoint/2010/main" val="2392045622"/>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CF037-F280-4D2F-96C8-74D0558A21E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0C12462-B137-40CF-B898-ECE001953B7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1561CEE-1EAE-4E96-903C-75750B694D1F}"/>
              </a:ext>
            </a:extLst>
          </p:cNvPr>
          <p:cNvPicPr>
            <a:picLocks noChangeAspect="1"/>
          </p:cNvPicPr>
          <p:nvPr/>
        </p:nvPicPr>
        <p:blipFill>
          <a:blip r:embed="rId2"/>
          <a:stretch>
            <a:fillRect/>
          </a:stretch>
        </p:blipFill>
        <p:spPr>
          <a:xfrm>
            <a:off x="0" y="1257336"/>
            <a:ext cx="9906000" cy="2459929"/>
          </a:xfrm>
          <a:prstGeom prst="rect">
            <a:avLst/>
          </a:prstGeom>
        </p:spPr>
      </p:pic>
      <p:pic>
        <p:nvPicPr>
          <p:cNvPr id="5" name="图片 4">
            <a:extLst>
              <a:ext uri="{FF2B5EF4-FFF2-40B4-BE49-F238E27FC236}">
                <a16:creationId xmlns:a16="http://schemas.microsoft.com/office/drawing/2014/main" id="{74D6F08E-8184-48AA-B009-D147CDB7A838}"/>
              </a:ext>
            </a:extLst>
          </p:cNvPr>
          <p:cNvPicPr>
            <a:picLocks noChangeAspect="1"/>
          </p:cNvPicPr>
          <p:nvPr/>
        </p:nvPicPr>
        <p:blipFill>
          <a:blip r:embed="rId3"/>
          <a:stretch>
            <a:fillRect/>
          </a:stretch>
        </p:blipFill>
        <p:spPr>
          <a:xfrm>
            <a:off x="0" y="3602648"/>
            <a:ext cx="9906000" cy="2526813"/>
          </a:xfrm>
          <a:prstGeom prst="rect">
            <a:avLst/>
          </a:prstGeom>
        </p:spPr>
      </p:pic>
    </p:spTree>
    <p:extLst>
      <p:ext uri="{BB962C8B-B14F-4D97-AF65-F5344CB8AC3E}">
        <p14:creationId xmlns:p14="http://schemas.microsoft.com/office/powerpoint/2010/main" val="4136182813"/>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1800" dirty="0"/>
                  <a:t>Nonlinear Least-Squares Problems</a:t>
                </a:r>
              </a:p>
              <a:p>
                <a:r>
                  <a:rPr lang="zh-CN" altLang="en-US" sz="1800" dirty="0"/>
                  <a:t>问题可表示为：</a:t>
                </a:r>
                <a14:m>
                  <m:oMath xmlns:m="http://schemas.openxmlformats.org/officeDocument/2006/math">
                    <m:r>
                      <a:rPr lang="en-US" altLang="zh-CN" sz="1800" b="1" i="1" smtClean="0">
                        <a:latin typeface="Cambria Math"/>
                      </a:rPr>
                      <m:t>𝒎𝒊</m:t>
                    </m:r>
                    <m:sSub>
                      <m:sSubPr>
                        <m:ctrlPr>
                          <a:rPr lang="en-US" altLang="zh-CN" sz="1800" b="1" i="1" smtClean="0">
                            <a:latin typeface="Cambria Math" panose="02040503050406030204" pitchFamily="18" charset="0"/>
                          </a:rPr>
                        </m:ctrlPr>
                      </m:sSubPr>
                      <m:e>
                        <m:r>
                          <a:rPr lang="en-US" altLang="zh-CN" sz="1800" b="1" i="1" smtClean="0">
                            <a:latin typeface="Cambria Math"/>
                          </a:rPr>
                          <m:t>𝒏</m:t>
                        </m:r>
                      </m:e>
                      <m:sub>
                        <m:r>
                          <a:rPr lang="en-US" altLang="zh-CN" sz="1800" b="1" i="1" smtClean="0">
                            <a:latin typeface="Cambria Math"/>
                          </a:rPr>
                          <m:t>𝒙</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sub>
                    </m:sSub>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r>
                      <a:rPr lang="en-US" altLang="zh-CN" sz="1800" b="1" i="1" smtClean="0">
                        <a:latin typeface="Cambria Math"/>
                      </a:rPr>
                      <m:t>𝒓</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e>
                        </m:d>
                      </m:e>
                      <m:sup>
                        <m:r>
                          <a:rPr lang="en-US" altLang="zh-CN" sz="1800" b="1" i="1" smtClean="0">
                            <a:latin typeface="Cambria Math"/>
                          </a:rPr>
                          <m:t>𝑻</m:t>
                        </m:r>
                      </m:sup>
                    </m:sSup>
                    <m:r>
                      <a:rPr lang="en-US" altLang="zh-CN" sz="1800" b="1" i="1" smtClean="0">
                        <a:latin typeface="Cambria Math"/>
                      </a:rPr>
                      <m:t>𝒓</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nary>
                      <m:naryPr>
                        <m:chr m:val="∑"/>
                        <m:limLoc m:val="subSup"/>
                        <m:ctrlPr>
                          <a:rPr lang="en-US" altLang="zh-CN" sz="1800" b="1" i="1" smtClean="0">
                            <a:latin typeface="Cambria Math" panose="02040503050406030204" pitchFamily="18" charset="0"/>
                          </a:rPr>
                        </m:ctrlPr>
                      </m:naryPr>
                      <m:sub>
                        <m:r>
                          <m:rPr>
                            <m:brk m:alnAt="25"/>
                          </m:rP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𝒎</m:t>
                        </m:r>
                      </m:sup>
                      <m:e>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𝒓</m:t>
                                    </m:r>
                                  </m:e>
                                  <m:sub>
                                    <m:r>
                                      <a:rPr lang="en-US" altLang="zh-CN" sz="1800" b="1" i="1" smtClean="0">
                                        <a:latin typeface="Cambria Math"/>
                                      </a:rPr>
                                      <m:t>𝒊</m:t>
                                    </m:r>
                                  </m:sub>
                                </m:sSub>
                                <m:d>
                                  <m:dPr>
                                    <m:ctrlPr>
                                      <a:rPr lang="en-US" altLang="zh-CN" sz="1800" b="1" i="1" smtClean="0">
                                        <a:latin typeface="Cambria Math" panose="02040503050406030204" pitchFamily="18" charset="0"/>
                                      </a:rPr>
                                    </m:ctrlPr>
                                  </m:dPr>
                                  <m:e>
                                    <m:r>
                                      <a:rPr lang="en-US" altLang="zh-CN" sz="1800" b="1" i="1" smtClean="0">
                                        <a:latin typeface="Cambria Math"/>
                                      </a:rPr>
                                      <m:t>𝒙</m:t>
                                    </m:r>
                                  </m:e>
                                </m:d>
                              </m:e>
                            </m:d>
                          </m:e>
                          <m:sup>
                            <m:r>
                              <a:rPr lang="en-US" altLang="zh-CN" sz="1800" b="1" i="1" smtClean="0">
                                <a:latin typeface="Cambria Math"/>
                              </a:rPr>
                              <m:t>𝟐</m:t>
                            </m:r>
                          </m:sup>
                        </m:sSup>
                        <m:r>
                          <a:rPr lang="en-US" altLang="zh-CN" sz="1800" b="1" i="1" smtClean="0">
                            <a:latin typeface="Cambria Math"/>
                          </a:rPr>
                          <m:t>,</m:t>
                        </m:r>
                        <m:r>
                          <a:rPr lang="en-US" altLang="zh-CN" sz="1800" b="1" i="1" smtClean="0">
                            <a:latin typeface="Cambria Math"/>
                          </a:rPr>
                          <m:t>𝒎</m:t>
                        </m:r>
                        <m:r>
                          <a:rPr lang="en-US" altLang="zh-CN" sz="1800" b="1" i="1" smtClean="0">
                            <a:latin typeface="Cambria Math"/>
                          </a:rPr>
                          <m:t>≥</m:t>
                        </m:r>
                        <m:r>
                          <a:rPr lang="en-US" altLang="zh-CN" sz="1800" b="1" i="1" smtClean="0">
                            <a:latin typeface="Cambria Math"/>
                          </a:rPr>
                          <m:t>𝒏</m:t>
                        </m:r>
                      </m:e>
                    </m:nary>
                  </m:oMath>
                </a14:m>
                <a:endParaRPr lang="en-US" altLang="zh-CN" sz="1800" dirty="0"/>
              </a:p>
              <a:p>
                <a:r>
                  <a:rPr lang="zh-CN" altLang="en-US" sz="1800" dirty="0"/>
                  <a:t>其中</a:t>
                </a:r>
                <a14:m>
                  <m:oMath xmlns:m="http://schemas.openxmlformats.org/officeDocument/2006/math">
                    <m:r>
                      <a:rPr lang="en-US" altLang="zh-CN" sz="1800" b="1" i="1" smtClean="0">
                        <a:latin typeface="Cambria Math"/>
                      </a:rPr>
                      <m:t>𝒓</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𝒎</m:t>
                        </m:r>
                      </m:sup>
                    </m:sSup>
                  </m:oMath>
                </a14:m>
                <a:r>
                  <a:rPr lang="zh-CN" altLang="en-US" sz="1800" dirty="0"/>
                  <a:t>是</a:t>
                </a:r>
                <a14:m>
                  <m:oMath xmlns:m="http://schemas.openxmlformats.org/officeDocument/2006/math">
                    <m:r>
                      <a:rPr lang="en-US" altLang="zh-CN" sz="1800" b="1" i="1" dirty="0" smtClean="0">
                        <a:latin typeface="Cambria Math"/>
                      </a:rPr>
                      <m:t>𝒙</m:t>
                    </m:r>
                  </m:oMath>
                </a14:m>
                <a:r>
                  <a:rPr lang="zh-CN" altLang="en-US" sz="1800" dirty="0"/>
                  <a:t>的非线性函数，如果</a:t>
                </a:r>
                <a14:m>
                  <m:oMath xmlns:m="http://schemas.openxmlformats.org/officeDocument/2006/math">
                    <m:r>
                      <a:rPr lang="en-US" altLang="zh-CN" sz="1800" b="1" i="1" smtClean="0">
                        <a:latin typeface="Cambria Math"/>
                      </a:rPr>
                      <m:t>𝒓</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是线性函数，则问题成为线性最小二乘，例如线性回归</a:t>
                </a:r>
                <a:endParaRPr lang="en-US" altLang="zh-CN" sz="1800" dirty="0"/>
              </a:p>
              <a:p>
                <a:r>
                  <a:rPr lang="zh-CN" altLang="en-US" sz="1800" dirty="0"/>
                  <a:t>本问题在数据拟合，参数估计，函数逼近等方面有广泛的应用。例如要求拟合数据</a:t>
                </a:r>
                <a14:m>
                  <m:oMath xmlns:m="http://schemas.openxmlformats.org/officeDocument/2006/math">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𝒕</m:t>
                            </m:r>
                          </m:e>
                          <m:sub>
                            <m:r>
                              <a:rPr lang="en-US" altLang="zh-CN" sz="1800" b="1" i="1" smtClean="0">
                                <a:latin typeface="Cambria Math"/>
                              </a:rPr>
                              <m:t>𝒊</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𝒊</m:t>
                            </m:r>
                          </m:sub>
                        </m:sSub>
                      </m:e>
                    </m:d>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𝒎</m:t>
                    </m:r>
                  </m:oMath>
                </a14:m>
                <a:r>
                  <a:rPr lang="en-US" altLang="zh-CN" sz="1800" dirty="0"/>
                  <a:t>,</a:t>
                </a:r>
                <a:r>
                  <a:rPr lang="zh-CN" altLang="en-US" sz="1800" dirty="0"/>
                  <a:t>拟合函数为</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是</a:t>
                </a:r>
                <a14:m>
                  <m:oMath xmlns:m="http://schemas.openxmlformats.org/officeDocument/2006/math">
                    <m:r>
                      <a:rPr lang="en-US" altLang="zh-CN" sz="1800" b="1" i="1" dirty="0" smtClean="0">
                        <a:latin typeface="Cambria Math"/>
                      </a:rPr>
                      <m:t>𝒙</m:t>
                    </m:r>
                  </m:oMath>
                </a14:m>
                <a:r>
                  <a:rPr lang="zh-CN" altLang="en-US" sz="1800" dirty="0"/>
                  <a:t>的非线性函数，要求选取</a:t>
                </a:r>
                <a14:m>
                  <m:oMath xmlns:m="http://schemas.openxmlformats.org/officeDocument/2006/math">
                    <m:r>
                      <a:rPr lang="en-US" altLang="zh-CN" sz="1800" b="1" i="1" smtClean="0">
                        <a:latin typeface="Cambria Math"/>
                      </a:rPr>
                      <m:t>𝒙</m:t>
                    </m:r>
                  </m:oMath>
                </a14:m>
                <a:r>
                  <a:rPr lang="zh-CN" altLang="en-US" sz="1800" dirty="0"/>
                  <a:t>使得拟合函数</a:t>
                </a:r>
                <a14:m>
                  <m:oMath xmlns:m="http://schemas.openxmlformats.org/officeDocument/2006/math">
                    <m:r>
                      <a:rPr lang="en-US" altLang="zh-CN" sz="1800" i="1">
                        <a:latin typeface="Cambria Math"/>
                      </a:rPr>
                      <m:t>𝝓</m:t>
                    </m:r>
                    <m:r>
                      <a:rPr lang="en-US" altLang="zh-CN" sz="1800" i="1">
                        <a:latin typeface="Cambria Math"/>
                      </a:rPr>
                      <m:t>(</m:t>
                    </m:r>
                    <m:r>
                      <a:rPr lang="en-US" altLang="zh-CN" sz="1800" i="1">
                        <a:latin typeface="Cambria Math"/>
                      </a:rPr>
                      <m:t>𝒕</m:t>
                    </m:r>
                    <m:r>
                      <a:rPr lang="en-US" altLang="zh-CN" sz="1800" i="1">
                        <a:latin typeface="Cambria Math"/>
                      </a:rPr>
                      <m:t>,</m:t>
                    </m:r>
                    <m:r>
                      <a:rPr lang="en-US" altLang="zh-CN" sz="1800" i="1">
                        <a:latin typeface="Cambria Math"/>
                      </a:rPr>
                      <m:t>𝒙</m:t>
                    </m:r>
                    <m:r>
                      <a:rPr lang="en-US" altLang="zh-CN" sz="1800" i="1">
                        <a:latin typeface="Cambria Math"/>
                      </a:rPr>
                      <m:t>)</m:t>
                    </m:r>
                  </m:oMath>
                </a14:m>
                <a:r>
                  <a:rPr lang="zh-CN" altLang="en-US" sz="1800" dirty="0"/>
                  <a:t>在残量平方和意义上尽可能好的拟合数据，其中残量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𝒓</m:t>
                        </m:r>
                      </m:e>
                      <m:sub>
                        <m:r>
                          <a:rPr lang="en-US" altLang="zh-CN" sz="1800" b="1" i="1" smtClean="0">
                            <a:latin typeface="Cambria Math"/>
                          </a:rPr>
                          <m:t>𝒊</m:t>
                        </m:r>
                      </m:sub>
                    </m:sSub>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𝝓</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𝒕</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𝒙</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𝒎</m:t>
                    </m:r>
                  </m:oMath>
                </a14:m>
                <a:r>
                  <a:rPr lang="en-US" altLang="zh-CN" sz="1800" dirty="0"/>
                  <a:t>,</a:t>
                </a:r>
                <a:r>
                  <a:rPr lang="zh-CN" altLang="en-US" sz="1800" dirty="0"/>
                  <a:t>通常</a:t>
                </a:r>
                <a14:m>
                  <m:oMath xmlns:m="http://schemas.openxmlformats.org/officeDocument/2006/math">
                    <m:r>
                      <a:rPr lang="en-US" altLang="zh-CN" sz="1800" b="1" i="1" smtClean="0">
                        <a:latin typeface="Cambria Math"/>
                      </a:rPr>
                      <m:t>𝒎</m:t>
                    </m:r>
                    <m:r>
                      <a:rPr lang="en-US" altLang="zh-CN" sz="1800" b="1" i="1" smtClean="0">
                        <a:latin typeface="Cambria Math"/>
                      </a:rPr>
                      <m:t>≫</m:t>
                    </m:r>
                    <m:r>
                      <a:rPr lang="en-US" altLang="zh-CN" sz="1800" b="1" i="1" smtClean="0">
                        <a:latin typeface="Cambria Math"/>
                      </a:rPr>
                      <m:t>𝒏</m:t>
                    </m:r>
                  </m:oMath>
                </a14:m>
                <a:r>
                  <a:rPr lang="en-US" altLang="zh-CN" sz="1800" dirty="0"/>
                  <a:t>,</a:t>
                </a:r>
                <a:r>
                  <a:rPr lang="zh-CN" altLang="en-US" sz="1800" dirty="0"/>
                  <a:t>从而可得到上述的非线性最小二乘问题</a:t>
                </a:r>
                <a:endParaRPr lang="en-US" altLang="zh-CN" sz="1800" dirty="0"/>
              </a:p>
              <a:p>
                <a:r>
                  <a:rPr lang="zh-CN" altLang="en-US" sz="1800" dirty="0"/>
                  <a:t>设</a:t>
                </a:r>
                <a14:m>
                  <m:oMath xmlns:m="http://schemas.openxmlformats.org/officeDocument/2006/math">
                    <m:r>
                      <a:rPr lang="en-US" altLang="zh-CN" sz="1800" b="1" i="1" smtClean="0">
                        <a:latin typeface="Cambria Math"/>
                      </a:rPr>
                      <m:t>𝑱</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是</a:t>
                </a:r>
                <a14:m>
                  <m:oMath xmlns:m="http://schemas.openxmlformats.org/officeDocument/2006/math">
                    <m:r>
                      <a:rPr lang="en-US" altLang="zh-CN" sz="1800" b="1" i="1" dirty="0" smtClean="0">
                        <a:latin typeface="Cambria Math"/>
                      </a:rPr>
                      <m:t>𝒓</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oMath>
                </a14:m>
                <a:r>
                  <a:rPr lang="zh-CN" altLang="en-US" sz="1800" dirty="0"/>
                  <a:t>的</a:t>
                </a:r>
                <a:r>
                  <a:rPr lang="en-US" altLang="zh-CN" sz="1800" dirty="0"/>
                  <a:t>Jacobi</a:t>
                </a:r>
                <a:r>
                  <a:rPr lang="zh-CN" altLang="en-US" sz="1800" dirty="0"/>
                  <a:t>矩阵，即</a:t>
                </a:r>
                <a14:m>
                  <m:oMath xmlns:m="http://schemas.openxmlformats.org/officeDocument/2006/math">
                    <m:r>
                      <a:rPr lang="en-US" altLang="zh-CN" sz="1800" b="1" i="1" smtClean="0">
                        <a:latin typeface="Cambria Math"/>
                      </a:rPr>
                      <m:t>𝑱</m:t>
                    </m:r>
                  </m:oMath>
                </a14:m>
                <a:r>
                  <a:rPr lang="en-US" altLang="zh-CN" sz="1800" dirty="0"/>
                  <a:t> </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d>
                      <m:dPr>
                        <m:ctrlPr>
                          <a:rPr lang="en-US" altLang="zh-CN" sz="1800" i="1" smtClean="0">
                            <a:latin typeface="Cambria Math" panose="02040503050406030204" pitchFamily="18" charset="0"/>
                          </a:rPr>
                        </m:ctrlPr>
                      </m:dPr>
                      <m:e>
                        <m:m>
                          <m:mPr>
                            <m:mcs>
                              <m:mc>
                                <m:mcPr>
                                  <m:count m:val="3"/>
                                  <m:mcJc m:val="center"/>
                                </m:mcPr>
                              </m:mc>
                            </m:mcs>
                            <m:ctrlPr>
                              <a:rPr lang="en-US" altLang="zh-CN" sz="1800" i="1">
                                <a:latin typeface="Cambria Math" panose="02040503050406030204" pitchFamily="18" charset="0"/>
                              </a:rPr>
                            </m:ctrlPr>
                          </m:mPr>
                          <m:mr>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m:rPr>
                                          <m:brk m:alnAt="7"/>
                                        </m:rPr>
                                        <a:rPr lang="en-US" altLang="zh-CN" sz="1800" i="1">
                                          <a:latin typeface="Cambria Math"/>
                                          <a:ea typeface="Cambria Math"/>
                                        </a:rPr>
                                        <m:t>𝟏</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𝟏</m:t>
                                      </m:r>
                                    </m:sub>
                                  </m:sSub>
                                </m:den>
                              </m:f>
                            </m:e>
                            <m:e>
                              <m:r>
                                <a:rPr lang="en-US" altLang="zh-CN" sz="1800" i="1">
                                  <a:latin typeface="Cambria Math"/>
                                </a:rPr>
                                <m:t>⋯</m:t>
                              </m:r>
                            </m:e>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m:rPr>
                                          <m:brk m:alnAt="7"/>
                                        </m:rPr>
                                        <a:rPr lang="en-US" altLang="zh-CN" sz="1800" i="1">
                                          <a:latin typeface="Cambria Math"/>
                                          <a:ea typeface="Cambria Math"/>
                                        </a:rPr>
                                        <m:t>𝟏</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𝒏</m:t>
                                      </m:r>
                                    </m:sub>
                                  </m:sSub>
                                </m:den>
                              </m:f>
                            </m:e>
                          </m:mr>
                          <m:mr>
                            <m:e>
                              <m:r>
                                <a:rPr lang="en-US" altLang="zh-CN" sz="1800" i="1">
                                  <a:latin typeface="Cambria Math"/>
                                </a:rPr>
                                <m:t>⋮</m:t>
                              </m:r>
                            </m:e>
                            <m:e>
                              <m:r>
                                <a:rPr lang="en-US" altLang="zh-CN" sz="1800" i="1">
                                  <a:latin typeface="Cambria Math"/>
                                </a:rPr>
                                <m:t>⋱ </m:t>
                              </m:r>
                            </m:e>
                            <m:e>
                              <m:r>
                                <a:rPr lang="en-US" altLang="zh-CN" sz="1800" i="1">
                                  <a:latin typeface="Cambria Math"/>
                                </a:rPr>
                                <m:t>⋮</m:t>
                              </m:r>
                            </m:e>
                          </m:mr>
                          <m:mr>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a:rPr lang="en-US" altLang="zh-CN" sz="1800" i="1">
                                          <a:latin typeface="Cambria Math"/>
                                          <a:ea typeface="Cambria Math"/>
                                        </a:rPr>
                                        <m:t>𝒎</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𝟏</m:t>
                                      </m:r>
                                    </m:sub>
                                  </m:sSub>
                                </m:den>
                              </m:f>
                            </m:e>
                            <m:e>
                              <m:r>
                                <a:rPr lang="en-US" altLang="zh-CN" sz="1800" i="1">
                                  <a:latin typeface="Cambria Math"/>
                                </a:rPr>
                                <m:t>⋯</m:t>
                              </m:r>
                            </m:e>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a:rPr lang="en-US" altLang="zh-CN" sz="1800" i="1">
                                          <a:latin typeface="Cambria Math"/>
                                          <a:ea typeface="Cambria Math"/>
                                        </a:rPr>
                                        <m:t>𝒎</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𝒏</m:t>
                                      </m:r>
                                    </m:sub>
                                  </m:sSub>
                                </m:den>
                              </m:f>
                            </m:e>
                          </m:mr>
                        </m:m>
                      </m:e>
                    </m:d>
                  </m:oMath>
                </a14:m>
                <a:r>
                  <a:rPr lang="en-US" altLang="zh-CN" sz="1800" dirty="0"/>
                  <a:t>,</a:t>
                </a:r>
                <a:r>
                  <a:rPr lang="zh-CN" altLang="en-US" sz="1800" dirty="0"/>
                  <a:t>则其梯度和</a:t>
                </a:r>
                <a:r>
                  <a:rPr lang="en-US" altLang="zh-CN" sz="1800" dirty="0"/>
                  <a:t>Hessian</a:t>
                </a:r>
                <a:r>
                  <a:rPr lang="zh-CN" altLang="en-US" sz="1800" dirty="0"/>
                  <a:t>矩阵可计算如下</a:t>
                </a:r>
                <a:endParaRPr lang="en-US" altLang="zh-CN" sz="1800" dirty="0"/>
              </a:p>
              <a:p>
                <a:pPr marL="0" indent="0" algn="ctr">
                  <a:buNone/>
                </a:pPr>
                <a14:m>
                  <m:oMath xmlns:m="http://schemas.openxmlformats.org/officeDocument/2006/math">
                    <m:r>
                      <a:rPr lang="en-US" altLang="zh-CN" sz="1800" b="1" i="0" dirty="0" smtClean="0">
                        <a:latin typeface="Cambria Math"/>
                      </a:rPr>
                      <m:t>𝛁</m:t>
                    </m:r>
                    <m:r>
                      <a:rPr lang="en-US" altLang="zh-CN" sz="1800" b="1" i="1" dirty="0" smtClean="0">
                        <a:latin typeface="Cambria Math"/>
                      </a:rPr>
                      <m:t>𝒇</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r>
                      <a:rPr lang="en-US" altLang="zh-CN" sz="1800" b="1" i="1" dirty="0" smtClean="0">
                        <a:latin typeface="Cambria Math"/>
                      </a:rPr>
                      <m:t>𝒈</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nary>
                      <m:naryPr>
                        <m:chr m:val="∑"/>
                        <m:limLoc m:val="subSup"/>
                        <m:ctrlPr>
                          <a:rPr lang="en-US" altLang="zh-CN" sz="1800" b="1" i="1" dirty="0" smtClean="0">
                            <a:latin typeface="Cambria Math" panose="02040503050406030204" pitchFamily="18" charset="0"/>
                          </a:rPr>
                        </m:ctrlPr>
                      </m:naryPr>
                      <m:sub>
                        <m:r>
                          <m:rPr>
                            <m:brk m:alnAt="25"/>
                          </m:rPr>
                          <a:rPr lang="en-US" altLang="zh-CN" sz="1800" b="1" i="1" dirty="0" smtClean="0">
                            <a:latin typeface="Cambria Math"/>
                          </a:rPr>
                          <m:t>𝒊</m:t>
                        </m:r>
                        <m:r>
                          <a:rPr lang="en-US" altLang="zh-CN" sz="1800" b="1" i="1" dirty="0" smtClean="0">
                            <a:latin typeface="Cambria Math"/>
                          </a:rPr>
                          <m:t>=</m:t>
                        </m:r>
                        <m:r>
                          <a:rPr lang="en-US" altLang="zh-CN" sz="1800" b="1" i="1" dirty="0" smtClean="0">
                            <a:latin typeface="Cambria Math"/>
                          </a:rPr>
                          <m:t>𝟏</m:t>
                        </m:r>
                      </m:sub>
                      <m:sup>
                        <m:r>
                          <a:rPr lang="en-US" altLang="zh-CN" sz="1800" b="1" i="1" dirty="0" smtClean="0">
                            <a:latin typeface="Cambria Math"/>
                          </a:rPr>
                          <m:t>𝒎</m:t>
                        </m:r>
                      </m:sup>
                      <m:e>
                        <m:sSub>
                          <m:sSubPr>
                            <m:ctrlPr>
                              <a:rPr lang="en-US" altLang="zh-CN" sz="1800" b="1" i="1" dirty="0" smtClean="0">
                                <a:latin typeface="Cambria Math" panose="02040503050406030204" pitchFamily="18" charset="0"/>
                              </a:rPr>
                            </m:ctrlPr>
                          </m:sSubPr>
                          <m:e>
                            <m:r>
                              <a:rPr lang="en-US" altLang="zh-CN" sz="1800" b="1" i="1" dirty="0" smtClean="0">
                                <a:latin typeface="Cambria Math"/>
                              </a:rPr>
                              <m:t>𝒓</m:t>
                            </m:r>
                          </m:e>
                          <m:sub>
                            <m:r>
                              <a:rPr lang="en-US" altLang="zh-CN" sz="1800" b="1" i="1" dirty="0" smtClean="0">
                                <a:latin typeface="Cambria Math"/>
                              </a:rPr>
                              <m:t>𝒊</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sSub>
                          <m:sSubPr>
                            <m:ctrlPr>
                              <a:rPr lang="en-US" altLang="zh-CN" sz="1800" b="1" i="1" dirty="0" smtClean="0">
                                <a:latin typeface="Cambria Math" panose="02040503050406030204" pitchFamily="18" charset="0"/>
                              </a:rPr>
                            </m:ctrlPr>
                          </m:sSubPr>
                          <m:e>
                            <m:r>
                              <a:rPr lang="en-US" altLang="zh-CN" sz="1800" b="1" i="0" dirty="0" smtClean="0">
                                <a:latin typeface="Cambria Math"/>
                              </a:rPr>
                              <m:t>𝛁</m:t>
                            </m:r>
                            <m:r>
                              <a:rPr lang="en-US" altLang="zh-CN" sz="1800" b="1" i="1" dirty="0" smtClean="0">
                                <a:latin typeface="Cambria Math"/>
                              </a:rPr>
                              <m:t>𝒓</m:t>
                            </m:r>
                          </m:e>
                          <m:sub>
                            <m:r>
                              <a:rPr lang="en-US" altLang="zh-CN" sz="1800" b="1" i="1" dirty="0" smtClean="0">
                                <a:latin typeface="Cambria Math"/>
                              </a:rPr>
                              <m:t>𝒊</m:t>
                            </m:r>
                          </m:sub>
                        </m:sSub>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e>
                    </m:nary>
                    <m:r>
                      <a:rPr lang="en-US" altLang="zh-CN" sz="1800" b="1" i="1" dirty="0" smtClean="0">
                        <a:latin typeface="Cambria Math"/>
                      </a:rPr>
                      <m:t>=</m:t>
                    </m:r>
                    <m:r>
                      <a:rPr lang="en-US" altLang="zh-CN" sz="1800" b="1" i="1" dirty="0" smtClean="0">
                        <a:latin typeface="Cambria Math"/>
                      </a:rPr>
                      <m:t>𝑱</m:t>
                    </m:r>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e>
                      <m:sup>
                        <m:r>
                          <a:rPr lang="en-US" altLang="zh-CN" sz="1800" b="1" i="1" dirty="0" smtClean="0">
                            <a:latin typeface="Cambria Math"/>
                          </a:rPr>
                          <m:t>𝑻</m:t>
                        </m:r>
                      </m:sup>
                    </m:sSup>
                    <m:r>
                      <a:rPr lang="en-US" altLang="zh-CN" sz="1800" b="1" i="1" dirty="0" smtClean="0">
                        <a:latin typeface="Cambria Math"/>
                      </a:rPr>
                      <m:t>𝒓</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oMath>
                </a14:m>
                <a:r>
                  <a:rPr lang="en-US" altLang="zh-CN" sz="1800" dirty="0"/>
                  <a:t>,</a:t>
                </a:r>
                <a:endParaRPr lang="en-US" altLang="zh-CN" sz="1800" b="1" i="1" dirty="0">
                  <a:latin typeface="Cambria Math"/>
                </a:endParaRPr>
              </a:p>
              <a:p>
                <a:pPr marL="0" indent="0" algn="ctr">
                  <a:buNone/>
                </a:pPr>
                <a14:m>
                  <m:oMath xmlns:m="http://schemas.openxmlformats.org/officeDocument/2006/math">
                    <m:r>
                      <a:rPr lang="en-US" altLang="zh-CN" sz="1800" b="1" i="1" dirty="0" smtClean="0">
                        <a:latin typeface="Cambria Math"/>
                      </a:rPr>
                      <m:t>𝑯</m:t>
                    </m:r>
                    <m:r>
                      <a:rPr lang="en-US" altLang="zh-CN" sz="1800" b="1" i="1" dirty="0" smtClean="0">
                        <a:latin typeface="Cambria Math"/>
                      </a:rPr>
                      <m:t>(</m:t>
                    </m:r>
                    <m:r>
                      <a:rPr lang="en-US" altLang="zh-CN" sz="1800" b="1" i="1" dirty="0" smtClean="0">
                        <a:latin typeface="Cambria Math"/>
                      </a:rPr>
                      <m:t>𝒇</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panose="02040503050406030204" pitchFamily="18" charset="0"/>
                      </a:rPr>
                      <m:t>)</m:t>
                    </m:r>
                    <m:r>
                      <a:rPr lang="en-US" altLang="zh-CN" sz="1800" b="1" i="1" dirty="0" smtClean="0">
                        <a:latin typeface="Cambria Math"/>
                      </a:rPr>
                      <m:t>=</m:t>
                    </m:r>
                    <m:r>
                      <a:rPr lang="en-US" altLang="zh-CN" sz="1800" b="1" i="1" dirty="0" smtClean="0">
                        <a:latin typeface="Cambria Math"/>
                      </a:rPr>
                      <m:t>𝑮</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nary>
                          <m:naryPr>
                            <m:chr m:val="∑"/>
                            <m:limLoc m:val="subSup"/>
                            <m:ctrlPr>
                              <a:rPr lang="en-US" altLang="zh-CN" sz="1800" i="1" dirty="0">
                                <a:latin typeface="Cambria Math" panose="02040503050406030204" pitchFamily="18" charset="0"/>
                              </a:rPr>
                            </m:ctrlPr>
                          </m:naryPr>
                          <m:sub>
                            <m:r>
                              <m:rPr>
                                <m:brk m:alnAt="25"/>
                              </m:rPr>
                              <a:rPr lang="en-US" altLang="zh-CN" sz="1800" i="1" dirty="0">
                                <a:latin typeface="Cambria Math"/>
                              </a:rPr>
                              <m:t>𝒊</m:t>
                            </m:r>
                            <m:r>
                              <a:rPr lang="en-US" altLang="zh-CN" sz="1800" i="1" dirty="0">
                                <a:latin typeface="Cambria Math"/>
                              </a:rPr>
                              <m:t>=</m:t>
                            </m:r>
                            <m:r>
                              <a:rPr lang="en-US" altLang="zh-CN" sz="1800" i="1" dirty="0">
                                <a:latin typeface="Cambria Math"/>
                              </a:rPr>
                              <m:t>𝟏</m:t>
                            </m:r>
                          </m:sub>
                          <m:sup>
                            <m:r>
                              <a:rPr lang="en-US" altLang="zh-CN" sz="1800" i="1" dirty="0">
                                <a:latin typeface="Cambria Math"/>
                              </a:rPr>
                              <m:t>𝒎</m:t>
                            </m:r>
                          </m:sup>
                          <m:e>
                            <m:sSub>
                              <m:sSubPr>
                                <m:ctrlPr>
                                  <a:rPr lang="en-US" altLang="zh-CN" sz="1800" i="1" dirty="0">
                                    <a:latin typeface="Cambria Math" panose="02040503050406030204" pitchFamily="18" charset="0"/>
                                  </a:rPr>
                                </m:ctrlPr>
                              </m:sSubPr>
                              <m:e>
                                <m:r>
                                  <a:rPr lang="en-US" altLang="zh-CN" sz="1800" b="1" i="1" dirty="0" smtClean="0">
                                    <a:latin typeface="Cambria Math"/>
                                  </a:rPr>
                                  <m:t>(</m:t>
                                </m:r>
                                <m:r>
                                  <a:rPr lang="en-US" altLang="zh-CN" sz="1800" b="1" i="0" dirty="0" smtClean="0">
                                    <a:latin typeface="Cambria Math"/>
                                  </a:rPr>
                                  <m:t>𝛁</m:t>
                                </m:r>
                                <m:r>
                                  <a:rPr lang="en-US" altLang="zh-CN" sz="1800" i="1" dirty="0">
                                    <a:latin typeface="Cambria Math"/>
                                  </a:rPr>
                                  <m:t>𝒓</m:t>
                                </m:r>
                              </m:e>
                              <m:sub>
                                <m:r>
                                  <a:rPr lang="en-US" altLang="zh-CN" sz="1800" i="1" dirty="0">
                                    <a:latin typeface="Cambria Math"/>
                                  </a:rPr>
                                  <m:t>𝒊</m:t>
                                </m:r>
                              </m:sub>
                            </m:sSub>
                            <m:d>
                              <m:dPr>
                                <m:ctrlPr>
                                  <a:rPr lang="en-US" altLang="zh-CN" sz="1800" i="1" dirty="0">
                                    <a:latin typeface="Cambria Math" panose="02040503050406030204" pitchFamily="18" charset="0"/>
                                  </a:rPr>
                                </m:ctrlPr>
                              </m:dPr>
                              <m:e>
                                <m:r>
                                  <a:rPr lang="en-US" altLang="zh-CN" sz="1800" i="1" dirty="0">
                                    <a:latin typeface="Cambria Math"/>
                                  </a:rPr>
                                  <m:t>𝒙</m:t>
                                </m:r>
                              </m:e>
                            </m:d>
                            <m:sSub>
                              <m:sSubPr>
                                <m:ctrlPr>
                                  <a:rPr lang="en-US" altLang="zh-CN" sz="1800" i="1" dirty="0">
                                    <a:latin typeface="Cambria Math" panose="02040503050406030204" pitchFamily="18" charset="0"/>
                                  </a:rPr>
                                </m:ctrlPr>
                              </m:sSubPr>
                              <m:e>
                                <m:r>
                                  <a:rPr lang="en-US" altLang="zh-CN" sz="1800" dirty="0">
                                    <a:latin typeface="Cambria Math"/>
                                  </a:rPr>
                                  <m:t>𝛁</m:t>
                                </m:r>
                                <m:r>
                                  <a:rPr lang="en-US" altLang="zh-CN" sz="1800" i="1" dirty="0">
                                    <a:latin typeface="Cambria Math"/>
                                  </a:rPr>
                                  <m:t>𝒓</m:t>
                                </m:r>
                              </m:e>
                              <m:sub>
                                <m:r>
                                  <a:rPr lang="en-US" altLang="zh-CN" sz="1800" i="1" dirty="0">
                                    <a:latin typeface="Cambria Math"/>
                                  </a:rPr>
                                  <m:t>𝒊</m:t>
                                </m:r>
                              </m:sub>
                            </m:sSub>
                            <m:d>
                              <m:dPr>
                                <m:ctrlPr>
                                  <a:rPr lang="en-US" altLang="zh-CN" sz="1800" i="1" dirty="0">
                                    <a:latin typeface="Cambria Math" panose="02040503050406030204" pitchFamily="18" charset="0"/>
                                  </a:rPr>
                                </m:ctrlPr>
                              </m:dPr>
                              <m:e>
                                <m:r>
                                  <a:rPr lang="en-US" altLang="zh-CN" sz="1800" i="1" dirty="0">
                                    <a:latin typeface="Cambria Math"/>
                                  </a:rPr>
                                  <m:t>𝒙</m:t>
                                </m:r>
                              </m:e>
                            </m:d>
                          </m:e>
                        </m:nary>
                      </m:e>
                      <m:sup>
                        <m:r>
                          <a:rPr lang="en-US" altLang="zh-CN" sz="1800" b="1" i="1" dirty="0" smtClean="0">
                            <a:latin typeface="Cambria Math"/>
                          </a:rPr>
                          <m:t>𝑻</m:t>
                        </m:r>
                      </m:sup>
                    </m:sSup>
                    <m:r>
                      <a:rPr lang="en-US" altLang="zh-CN" sz="1800" b="1" i="1" dirty="0" smtClean="0">
                        <a:latin typeface="Cambria Math"/>
                      </a:rPr>
                      <m:t>+</m:t>
                    </m:r>
                    <m:sSub>
                      <m:sSubPr>
                        <m:ctrlPr>
                          <a:rPr lang="en-US" altLang="zh-CN" sz="1800" b="1" i="1" dirty="0" smtClean="0">
                            <a:latin typeface="Cambria Math" panose="02040503050406030204" pitchFamily="18" charset="0"/>
                          </a:rPr>
                        </m:ctrlPr>
                      </m:sSubPr>
                      <m:e>
                        <m:r>
                          <a:rPr lang="en-US" altLang="zh-CN" sz="1800" b="1" i="1" dirty="0" smtClean="0">
                            <a:latin typeface="Cambria Math"/>
                          </a:rPr>
                          <m:t>𝒓</m:t>
                        </m:r>
                      </m:e>
                      <m:sub>
                        <m:r>
                          <a:rPr lang="en-US" altLang="zh-CN" sz="1800" b="1" i="1" dirty="0" smtClean="0">
                            <a:latin typeface="Cambria Math"/>
                          </a:rPr>
                          <m:t>𝒊</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sSub>
                      <m:sSubPr>
                        <m:ctrlPr>
                          <a:rPr lang="en-US" altLang="zh-CN" sz="1800" b="1" i="1" dirty="0" smtClean="0">
                            <a:latin typeface="Cambria Math" panose="02040503050406030204" pitchFamily="18" charset="0"/>
                          </a:rPr>
                        </m:ctrlPr>
                      </m:sSubPr>
                      <m:e>
                        <m:sSup>
                          <m:sSupPr>
                            <m:ctrlPr>
                              <a:rPr lang="en-US" altLang="zh-CN" sz="1800" b="1" i="1" dirty="0" smtClean="0">
                                <a:latin typeface="Cambria Math" panose="02040503050406030204" pitchFamily="18" charset="0"/>
                              </a:rPr>
                            </m:ctrlPr>
                          </m:sSupPr>
                          <m:e>
                            <m:r>
                              <a:rPr lang="en-US" altLang="zh-CN" sz="1800" b="1" i="0" dirty="0" smtClean="0">
                                <a:latin typeface="Cambria Math"/>
                              </a:rPr>
                              <m:t>𝛁</m:t>
                            </m:r>
                          </m:e>
                          <m:sup>
                            <m:r>
                              <a:rPr lang="en-US" altLang="zh-CN" sz="1800" b="1" i="0" dirty="0" smtClean="0">
                                <a:latin typeface="Cambria Math"/>
                              </a:rPr>
                              <m:t>𝟐</m:t>
                            </m:r>
                          </m:sup>
                        </m:sSup>
                        <m:r>
                          <a:rPr lang="en-US" altLang="zh-CN" sz="1800" b="1" i="1" dirty="0" smtClean="0">
                            <a:latin typeface="Cambria Math"/>
                          </a:rPr>
                          <m:t>𝒓</m:t>
                        </m:r>
                      </m:e>
                      <m:sub>
                        <m:r>
                          <a:rPr lang="en-US" altLang="zh-CN" sz="1800" b="1" i="1" dirty="0" smtClean="0">
                            <a:latin typeface="Cambria Math"/>
                          </a:rPr>
                          <m:t>𝒊</m:t>
                        </m:r>
                      </m:sub>
                    </m:sSub>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r>
                      <a:rPr lang="en-US" altLang="zh-CN" sz="1800" i="1" dirty="0">
                        <a:latin typeface="Cambria Math"/>
                      </a:rPr>
                      <m:t>𝑱</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a:rPr>
                              <m:t>𝒙</m:t>
                            </m:r>
                          </m:e>
                        </m:d>
                      </m:e>
                      <m:sup>
                        <m:r>
                          <a:rPr lang="en-US" altLang="zh-CN" sz="1800" i="1" dirty="0">
                            <a:latin typeface="Cambria Math"/>
                          </a:rPr>
                          <m:t>𝑻</m:t>
                        </m:r>
                      </m:sup>
                    </m:sSup>
                    <m:r>
                      <a:rPr lang="en-US" altLang="zh-CN" sz="1800" b="1" i="1" dirty="0" smtClean="0">
                        <a:latin typeface="Cambria Math"/>
                      </a:rPr>
                      <m:t>𝑱</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r>
                      <a:rPr lang="en-US" altLang="zh-CN" sz="1800" b="1" i="1" dirty="0" smtClean="0">
                        <a:latin typeface="Cambria Math"/>
                      </a:rPr>
                      <m:t>𝑺</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oMath>
                </a14:m>
                <a:r>
                  <a:rPr lang="en-US" altLang="zh-CN" sz="1800" dirty="0"/>
                  <a:t> ,</a:t>
                </a:r>
              </a:p>
              <a:p>
                <a:pPr marL="0" indent="0" algn="ctr">
                  <a:buNone/>
                </a:pPr>
                <a:r>
                  <a:rPr lang="zh-CN" altLang="en-US" sz="1800" dirty="0"/>
                  <a:t>其中</a:t>
                </a:r>
                <a14:m>
                  <m:oMath xmlns:m="http://schemas.openxmlformats.org/officeDocument/2006/math">
                    <m:r>
                      <a:rPr lang="en-US" altLang="zh-CN" sz="1800" b="1" i="1" smtClean="0">
                        <a:latin typeface="Cambria Math"/>
                      </a:rPr>
                      <m:t>𝑺</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oMath>
                </a14:m>
                <a:r>
                  <a:rPr lang="en-US" altLang="zh-CN" sz="1800" dirty="0"/>
                  <a:t> </a:t>
                </a:r>
                <a14:m>
                  <m:oMath xmlns:m="http://schemas.openxmlformats.org/officeDocument/2006/math">
                    <m:sSup>
                      <m:sSupPr>
                        <m:ctrlPr>
                          <a:rPr lang="en-US" altLang="zh-CN" sz="1800" i="1" dirty="0">
                            <a:latin typeface="Cambria Math" panose="02040503050406030204" pitchFamily="18" charset="0"/>
                          </a:rPr>
                        </m:ctrlPr>
                      </m:sSupPr>
                      <m:e>
                        <m:nary>
                          <m:naryPr>
                            <m:chr m:val="∑"/>
                            <m:limLoc m:val="subSup"/>
                            <m:ctrlPr>
                              <a:rPr lang="en-US" altLang="zh-CN" sz="1800" i="1" dirty="0">
                                <a:latin typeface="Cambria Math" panose="02040503050406030204" pitchFamily="18" charset="0"/>
                              </a:rPr>
                            </m:ctrlPr>
                          </m:naryPr>
                          <m:sub>
                            <m:r>
                              <m:rPr>
                                <m:brk m:alnAt="25"/>
                              </m:rPr>
                              <a:rPr lang="en-US" altLang="zh-CN" sz="1800" i="1" dirty="0">
                                <a:latin typeface="Cambria Math"/>
                              </a:rPr>
                              <m:t>𝒊</m:t>
                            </m:r>
                            <m:r>
                              <a:rPr lang="en-US" altLang="zh-CN" sz="1800" i="1" dirty="0">
                                <a:latin typeface="Cambria Math"/>
                              </a:rPr>
                              <m:t>=</m:t>
                            </m:r>
                            <m:r>
                              <a:rPr lang="en-US" altLang="zh-CN" sz="1800" i="1" dirty="0">
                                <a:latin typeface="Cambria Math"/>
                              </a:rPr>
                              <m:t>𝟏</m:t>
                            </m:r>
                          </m:sub>
                          <m:sup>
                            <m:r>
                              <a:rPr lang="en-US" altLang="zh-CN" sz="1800" i="1" dirty="0">
                                <a:latin typeface="Cambria Math"/>
                              </a:rPr>
                              <m:t>𝒎</m:t>
                            </m:r>
                          </m:sup>
                          <m:e>
                            <m:r>
                              <a:rPr lang="en-US" altLang="zh-CN" sz="1800" b="1" i="1" dirty="0" smtClean="0">
                                <a:latin typeface="Cambria Math"/>
                              </a:rPr>
                              <m:t> </m:t>
                            </m:r>
                          </m:e>
                        </m:nary>
                        <m:sSub>
                          <m:sSubPr>
                            <m:ctrlPr>
                              <a:rPr lang="en-US" altLang="zh-CN" sz="1800" i="1" dirty="0">
                                <a:latin typeface="Cambria Math" panose="02040503050406030204" pitchFamily="18" charset="0"/>
                              </a:rPr>
                            </m:ctrlPr>
                          </m:sSubPr>
                          <m:e>
                            <m:r>
                              <a:rPr lang="en-US" altLang="zh-CN" sz="1800" i="1" dirty="0">
                                <a:latin typeface="Cambria Math"/>
                              </a:rPr>
                              <m:t>𝒓</m:t>
                            </m:r>
                          </m:e>
                          <m:sub>
                            <m:r>
                              <a:rPr lang="en-US" altLang="zh-CN" sz="1800" i="1" dirty="0">
                                <a:latin typeface="Cambria Math"/>
                              </a:rPr>
                              <m:t>𝒊</m:t>
                            </m:r>
                          </m:sub>
                        </m:sSub>
                        <m:d>
                          <m:dPr>
                            <m:ctrlPr>
                              <a:rPr lang="en-US" altLang="zh-CN" sz="1800" i="1" dirty="0">
                                <a:latin typeface="Cambria Math" panose="02040503050406030204" pitchFamily="18" charset="0"/>
                              </a:rPr>
                            </m:ctrlPr>
                          </m:dPr>
                          <m:e>
                            <m:r>
                              <a:rPr lang="en-US" altLang="zh-CN" sz="1800" i="1" dirty="0">
                                <a:latin typeface="Cambria Math"/>
                              </a:rPr>
                              <m:t>𝒙</m:t>
                            </m:r>
                          </m:e>
                        </m:d>
                        <m:sSub>
                          <m:sSubPr>
                            <m:ctrlPr>
                              <a:rPr lang="en-US" altLang="zh-CN" sz="1800" i="1" dirty="0">
                                <a:latin typeface="Cambria Math" panose="02040503050406030204" pitchFamily="18" charset="0"/>
                              </a:rPr>
                            </m:ctrlPr>
                          </m:sSubPr>
                          <m:e>
                            <m:sSup>
                              <m:sSupPr>
                                <m:ctrlPr>
                                  <a:rPr lang="en-US" altLang="zh-CN" sz="1800" i="1" dirty="0">
                                    <a:latin typeface="Cambria Math" panose="02040503050406030204" pitchFamily="18" charset="0"/>
                                  </a:rPr>
                                </m:ctrlPr>
                              </m:sSupPr>
                              <m:e>
                                <m:r>
                                  <a:rPr lang="en-US" altLang="zh-CN" sz="1800" dirty="0">
                                    <a:latin typeface="Cambria Math"/>
                                  </a:rPr>
                                  <m:t>𝛁</m:t>
                                </m:r>
                              </m:e>
                              <m:sup>
                                <m:r>
                                  <a:rPr lang="en-US" altLang="zh-CN" sz="1800" dirty="0">
                                    <a:latin typeface="Cambria Math"/>
                                  </a:rPr>
                                  <m:t>𝟐</m:t>
                                </m:r>
                              </m:sup>
                            </m:sSup>
                            <m:r>
                              <a:rPr lang="en-US" altLang="zh-CN" sz="1800" i="1" dirty="0">
                                <a:latin typeface="Cambria Math"/>
                              </a:rPr>
                              <m:t>𝒓</m:t>
                            </m:r>
                          </m:e>
                          <m:sub>
                            <m:r>
                              <a:rPr lang="en-US" altLang="zh-CN" sz="1800" i="1" dirty="0">
                                <a:latin typeface="Cambria Math"/>
                              </a:rPr>
                              <m:t>𝒊</m:t>
                            </m:r>
                          </m:sub>
                        </m:sSub>
                        <m:r>
                          <a:rPr lang="en-US" altLang="zh-CN" sz="1800" i="1" dirty="0">
                            <a:latin typeface="Cambria Math"/>
                          </a:rPr>
                          <m:t>(</m:t>
                        </m:r>
                        <m:r>
                          <a:rPr lang="en-US" altLang="zh-CN" sz="1800" i="1" dirty="0">
                            <a:latin typeface="Cambria Math"/>
                          </a:rPr>
                          <m:t>𝒙</m:t>
                        </m:r>
                        <m:r>
                          <a:rPr lang="en-US" altLang="zh-CN" sz="1800" i="1" dirty="0">
                            <a:latin typeface="Cambria Math"/>
                          </a:rPr>
                          <m:t>)</m:t>
                        </m:r>
                      </m:e>
                      <m:sup>
                        <m:r>
                          <a:rPr lang="en-US" altLang="zh-CN" sz="1800" b="1" i="1" dirty="0" smtClean="0">
                            <a:latin typeface="Cambria Math"/>
                          </a:rPr>
                          <m:t> </m:t>
                        </m:r>
                      </m:sup>
                    </m:sSup>
                  </m:oMath>
                </a14:m>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542" r="-198" b="-7050"/>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35743826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200" dirty="0"/>
                  <a:t>此时考虑目标函数的二次近似模型为</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a:rPr>
                          <m:t>𝒎</m:t>
                        </m:r>
                      </m:e>
                      <m:sub>
                        <m:r>
                          <a:rPr lang="en-US" altLang="zh-CN" sz="2200" i="1">
                            <a:latin typeface="Cambria Math"/>
                          </a:rPr>
                          <m:t>𝒌</m:t>
                        </m:r>
                      </m:sub>
                    </m:sSub>
                    <m:d>
                      <m:dPr>
                        <m:ctrlPr>
                          <a:rPr lang="en-US" altLang="zh-CN" sz="2200" i="1">
                            <a:latin typeface="Cambria Math" panose="02040503050406030204" pitchFamily="18" charset="0"/>
                          </a:rPr>
                        </m:ctrlPr>
                      </m:dPr>
                      <m:e>
                        <m:r>
                          <a:rPr lang="en-US" altLang="zh-CN" sz="2200" i="1">
                            <a:latin typeface="Cambria Math"/>
                          </a:rPr>
                          <m:t>𝒙</m:t>
                        </m:r>
                      </m:e>
                    </m:d>
                  </m:oMath>
                </a14:m>
                <a:endParaRPr lang="en-US" altLang="zh-CN" sz="2200" dirty="0"/>
              </a:p>
              <a:p>
                <a:pPr marL="0" indent="0" algn="ctr">
                  <a:buNone/>
                </a:pP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𝒎</m:t>
                        </m:r>
                      </m:e>
                      <m:sub>
                        <m:r>
                          <a:rPr lang="en-US" altLang="zh-CN" sz="2200" b="1" i="1" smtClean="0">
                            <a:latin typeface="Cambria Math"/>
                          </a:rPr>
                          <m:t>𝒌</m:t>
                        </m:r>
                      </m:sub>
                    </m:sSub>
                    <m:d>
                      <m:dPr>
                        <m:ctrlPr>
                          <a:rPr lang="en-US" altLang="zh-CN" sz="2200" b="1" i="1" smtClean="0">
                            <a:latin typeface="Cambria Math" panose="02040503050406030204" pitchFamily="18" charset="0"/>
                          </a:rPr>
                        </m:ctrlPr>
                      </m:dPr>
                      <m:e>
                        <m:r>
                          <a:rPr lang="en-US" altLang="zh-CN" sz="2200" b="1" i="1" smtClean="0">
                            <a:latin typeface="Cambria Math"/>
                          </a:rPr>
                          <m:t>𝒙</m:t>
                        </m:r>
                      </m:e>
                    </m:d>
                    <m:r>
                      <a:rPr lang="en-US" altLang="zh-CN" sz="2200" b="1" i="1" smtClean="0">
                        <a:latin typeface="Cambria Math"/>
                      </a:rPr>
                      <m:t>=</m:t>
                    </m:r>
                    <m:r>
                      <a:rPr lang="en-US" altLang="zh-CN" sz="2200" b="1" i="1" smtClean="0">
                        <a:latin typeface="Cambria Math"/>
                      </a:rPr>
                      <m:t>𝒇</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r>
                      <a:rPr lang="en-US" altLang="zh-CN" sz="2200" b="1" i="1" smtClean="0">
                        <a:latin typeface="Cambria Math"/>
                      </a:rPr>
                      <m:t>𝒈</m:t>
                    </m:r>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e>
                      <m:sup>
                        <m:r>
                          <a:rPr lang="en-US" altLang="zh-CN" sz="2200" b="1" i="1" smtClean="0">
                            <a:latin typeface="Cambria Math"/>
                          </a:rPr>
                          <m:t>𝑻</m:t>
                        </m:r>
                      </m:sup>
                    </m:sSup>
                    <m:d>
                      <m:dPr>
                        <m:ctrlPr>
                          <a:rPr lang="en-US" altLang="zh-CN" sz="2200" b="1" i="1" smtClean="0">
                            <a:latin typeface="Cambria Math" panose="02040503050406030204" pitchFamily="18" charset="0"/>
                          </a:rPr>
                        </m:ctrlPr>
                      </m:dPr>
                      <m:e>
                        <m:r>
                          <a:rPr lang="en-US" altLang="zh-CN" sz="2200" b="1" i="1" smtClean="0">
                            <a:latin typeface="Cambria Math"/>
                          </a:rPr>
                          <m:t>𝒙</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f>
                      <m:fPr>
                        <m:ctrlPr>
                          <a:rPr lang="en-US" altLang="zh-CN" sz="2200" b="1" i="1" smtClean="0">
                            <a:latin typeface="Cambria Math" panose="02040503050406030204" pitchFamily="18" charset="0"/>
                          </a:rPr>
                        </m:ctrlPr>
                      </m:fPr>
                      <m:num>
                        <m:r>
                          <a:rPr lang="en-US" altLang="zh-CN" sz="2200" b="1" i="1" smtClean="0">
                            <a:latin typeface="Cambria Math"/>
                          </a:rPr>
                          <m:t>𝟏</m:t>
                        </m:r>
                      </m:num>
                      <m:den>
                        <m:r>
                          <a:rPr lang="en-US" altLang="zh-CN" sz="2200" b="1" i="1" smtClean="0">
                            <a:latin typeface="Cambria Math"/>
                          </a:rPr>
                          <m:t>𝟐</m:t>
                        </m:r>
                      </m:den>
                    </m:f>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r>
                              <a:rPr lang="en-US" altLang="zh-CN" sz="2200" b="1" i="1" smtClean="0">
                                <a:latin typeface="Cambria Math"/>
                              </a:rPr>
                              <m:t>𝒙</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e>
                      <m:sup>
                        <m:r>
                          <a:rPr lang="en-US" altLang="zh-CN" sz="2200" b="1" i="1" smtClean="0">
                            <a:latin typeface="Cambria Math"/>
                          </a:rPr>
                          <m:t>𝑻</m:t>
                        </m:r>
                      </m:sup>
                    </m:sSup>
                    <m:r>
                      <a:rPr lang="en-US" altLang="zh-CN" sz="2200" b="1" i="1" smtClean="0">
                        <a:latin typeface="Cambria Math"/>
                      </a:rPr>
                      <m:t>𝑮</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d>
                      <m:dPr>
                        <m:ctrlPr>
                          <a:rPr lang="en-US" altLang="zh-CN" sz="2200" b="1" i="1" smtClean="0">
                            <a:latin typeface="Cambria Math" panose="02040503050406030204" pitchFamily="18" charset="0"/>
                          </a:rPr>
                        </m:ctrlPr>
                      </m:dPr>
                      <m:e>
                        <m:r>
                          <a:rPr lang="en-US" altLang="zh-CN" sz="2200" b="1" i="1" smtClean="0">
                            <a:latin typeface="Cambria Math"/>
                          </a:rPr>
                          <m:t>𝒙</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f>
                      <m:fPr>
                        <m:ctrlPr>
                          <a:rPr lang="en-US" altLang="zh-CN" sz="2200" b="1" i="1" smtClean="0">
                            <a:latin typeface="Cambria Math" panose="02040503050406030204" pitchFamily="18" charset="0"/>
                          </a:rPr>
                        </m:ctrlPr>
                      </m:fPr>
                      <m:num>
                        <m:r>
                          <a:rPr lang="en-US" altLang="zh-CN" sz="2200" b="1" i="1" smtClean="0">
                            <a:latin typeface="Cambria Math"/>
                          </a:rPr>
                          <m:t>𝟏</m:t>
                        </m:r>
                      </m:num>
                      <m:den>
                        <m:r>
                          <a:rPr lang="en-US" altLang="zh-CN" sz="2200" b="1" i="1" smtClean="0">
                            <a:latin typeface="Cambria Math"/>
                          </a:rPr>
                          <m:t>𝟐</m:t>
                        </m:r>
                      </m:den>
                    </m:f>
                    <m:r>
                      <a:rPr lang="en-US" altLang="zh-CN" sz="2200" b="1" i="1" smtClean="0">
                        <a:latin typeface="Cambria Math"/>
                      </a:rPr>
                      <m:t>𝒓</m:t>
                    </m:r>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e>
                      <m:sup>
                        <m:r>
                          <a:rPr lang="en-US" altLang="zh-CN" sz="2200" b="1" i="1" smtClean="0">
                            <a:latin typeface="Cambria Math"/>
                          </a:rPr>
                          <m:t>𝑻</m:t>
                        </m:r>
                      </m:sup>
                    </m:sSup>
                    <m:r>
                      <a:rPr lang="en-US" altLang="zh-CN" sz="2200" b="1" i="1" smtClean="0">
                        <a:latin typeface="Cambria Math"/>
                      </a:rPr>
                      <m:t>𝒓</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sSup>
                      <m:sSupPr>
                        <m:ctrlPr>
                          <a:rPr lang="en-US" altLang="zh-CN" sz="2200" b="1" i="1" dirty="0" smtClean="0">
                            <a:latin typeface="Cambria Math" panose="02040503050406030204" pitchFamily="18" charset="0"/>
                          </a:rPr>
                        </m:ctrlPr>
                      </m:sSupPr>
                      <m:e>
                        <m:d>
                          <m:dPr>
                            <m:ctrlPr>
                              <a:rPr lang="en-US" altLang="zh-CN" sz="2200" b="1" i="1" smtClean="0">
                                <a:latin typeface="Cambria Math" panose="02040503050406030204" pitchFamily="18" charset="0"/>
                              </a:rPr>
                            </m:ctrlPr>
                          </m:dPr>
                          <m:e>
                            <m:r>
                              <a:rPr lang="en-US" altLang="zh-CN" sz="2200" i="1" dirty="0">
                                <a:latin typeface="Cambria Math"/>
                              </a:rPr>
                              <m:t>𝑱</m:t>
                            </m:r>
                            <m:sSup>
                              <m:sSupPr>
                                <m:ctrlPr>
                                  <a:rPr lang="en-US" altLang="zh-CN" sz="2200" i="1" dirty="0">
                                    <a:latin typeface="Cambria Math" panose="02040503050406030204" pitchFamily="18" charset="0"/>
                                  </a:rPr>
                                </m:ctrlPr>
                              </m:sSupPr>
                              <m:e>
                                <m:d>
                                  <m:dPr>
                                    <m:ctrlPr>
                                      <a:rPr lang="en-US" altLang="zh-CN" sz="2200" i="1" dirty="0">
                                        <a:latin typeface="Cambria Math" panose="02040503050406030204" pitchFamily="18" charset="0"/>
                                      </a:rPr>
                                    </m:ctrlPr>
                                  </m:dPr>
                                  <m:e>
                                    <m:r>
                                      <a:rPr lang="en-US" altLang="zh-CN" sz="2200" i="1" dirty="0">
                                        <a:latin typeface="Cambria Math"/>
                                      </a:rPr>
                                      <m:t>𝒙</m:t>
                                    </m:r>
                                  </m:e>
                                </m:d>
                              </m:e>
                              <m:sup>
                                <m:r>
                                  <a:rPr lang="en-US" altLang="zh-CN" sz="2200" i="1" dirty="0">
                                    <a:latin typeface="Cambria Math"/>
                                  </a:rPr>
                                  <m:t>𝑻</m:t>
                                </m:r>
                              </m:sup>
                            </m:sSup>
                            <m:r>
                              <a:rPr lang="en-US" altLang="zh-CN" sz="2200" i="1" dirty="0">
                                <a:latin typeface="Cambria Math"/>
                              </a:rPr>
                              <m:t>𝒓</m:t>
                            </m:r>
                            <m:d>
                              <m:dPr>
                                <m:ctrlPr>
                                  <a:rPr lang="en-US" altLang="zh-CN" sz="2200" i="1" dirty="0">
                                    <a:latin typeface="Cambria Math" panose="02040503050406030204" pitchFamily="18" charset="0"/>
                                  </a:rPr>
                                </m:ctrlPr>
                              </m:dPr>
                              <m:e>
                                <m:r>
                                  <a:rPr lang="en-US" altLang="zh-CN" sz="2200" i="1" dirty="0">
                                    <a:latin typeface="Cambria Math"/>
                                  </a:rPr>
                                  <m:t>𝒙</m:t>
                                </m:r>
                              </m:e>
                            </m:d>
                          </m:e>
                        </m:d>
                      </m:e>
                      <m:sup>
                        <m:r>
                          <a:rPr lang="en-US" altLang="zh-CN" sz="2200" b="1" i="0" dirty="0" smtClean="0">
                            <a:latin typeface="Cambria Math"/>
                          </a:rPr>
                          <m:t>𝐓</m:t>
                        </m:r>
                      </m:sup>
                    </m:sSup>
                    <m:d>
                      <m:dPr>
                        <m:ctrlPr>
                          <a:rPr lang="en-US" altLang="zh-CN" sz="2200" b="1" i="1" dirty="0" smtClean="0">
                            <a:latin typeface="Cambria Math" panose="02040503050406030204" pitchFamily="18" charset="0"/>
                          </a:rPr>
                        </m:ctrlPr>
                      </m:dPr>
                      <m:e>
                        <m:r>
                          <a:rPr lang="en-US" altLang="zh-CN" sz="2200" b="1" i="1" dirty="0" smtClean="0">
                            <a:latin typeface="Cambria Math"/>
                          </a:rPr>
                          <m:t>𝒙</m:t>
                        </m:r>
                        <m:r>
                          <a:rPr lang="en-US" altLang="zh-CN" sz="2200" b="1" i="1" dirty="0" smtClean="0">
                            <a:latin typeface="Cambria Math"/>
                          </a:rPr>
                          <m:t>−</m:t>
                        </m:r>
                        <m:sSub>
                          <m:sSubPr>
                            <m:ctrlPr>
                              <a:rPr lang="en-US" altLang="zh-CN" sz="2200" b="1" i="1" dirty="0" smtClean="0">
                                <a:latin typeface="Cambria Math" panose="02040503050406030204" pitchFamily="18" charset="0"/>
                              </a:rPr>
                            </m:ctrlPr>
                          </m:sSubPr>
                          <m:e>
                            <m:r>
                              <a:rPr lang="en-US" altLang="zh-CN" sz="2200" b="1" i="1" dirty="0" smtClean="0">
                                <a:latin typeface="Cambria Math"/>
                              </a:rPr>
                              <m:t>𝒙</m:t>
                            </m:r>
                          </m:e>
                          <m:sub>
                            <m:r>
                              <a:rPr lang="en-US" altLang="zh-CN" sz="2200" b="1" i="1" dirty="0" smtClean="0">
                                <a:latin typeface="Cambria Math"/>
                              </a:rPr>
                              <m:t>𝒌</m:t>
                            </m:r>
                          </m:sub>
                        </m:sSub>
                      </m:e>
                    </m:d>
                    <m:r>
                      <a:rPr lang="en-US" altLang="zh-CN" sz="2200" b="1" i="0" dirty="0" smtClean="0">
                        <a:latin typeface="Cambria Math"/>
                      </a:rPr>
                      <m:t>+</m:t>
                    </m:r>
                    <m:f>
                      <m:fPr>
                        <m:ctrlPr>
                          <a:rPr lang="en-US" altLang="zh-CN" sz="2200" b="1" i="1" dirty="0" smtClean="0">
                            <a:latin typeface="Cambria Math" panose="02040503050406030204" pitchFamily="18" charset="0"/>
                          </a:rPr>
                        </m:ctrlPr>
                      </m:fPr>
                      <m:num>
                        <m:r>
                          <a:rPr lang="en-US" altLang="zh-CN" sz="2200" b="1" i="0" dirty="0" smtClean="0">
                            <a:latin typeface="Cambria Math"/>
                          </a:rPr>
                          <m:t>𝟏</m:t>
                        </m:r>
                      </m:num>
                      <m:den>
                        <m:r>
                          <a:rPr lang="en-US" altLang="zh-CN" sz="2200" b="1" i="0" dirty="0" smtClean="0">
                            <a:latin typeface="Cambria Math"/>
                          </a:rPr>
                          <m:t>𝟐</m:t>
                        </m:r>
                      </m:den>
                    </m:f>
                    <m:sSup>
                      <m:sSupPr>
                        <m:ctrlPr>
                          <a:rPr lang="en-US" altLang="zh-CN" sz="2200" b="1" i="1" dirty="0" smtClean="0">
                            <a:latin typeface="Cambria Math" panose="02040503050406030204" pitchFamily="18" charset="0"/>
                          </a:rPr>
                        </m:ctrlPr>
                      </m:sSupPr>
                      <m:e>
                        <m:d>
                          <m:dPr>
                            <m:ctrlPr>
                              <a:rPr lang="en-US" altLang="zh-CN" sz="2200" b="1" i="1" dirty="0" smtClean="0">
                                <a:latin typeface="Cambria Math" panose="02040503050406030204" pitchFamily="18" charset="0"/>
                              </a:rPr>
                            </m:ctrlPr>
                          </m:dPr>
                          <m:e>
                            <m:r>
                              <a:rPr lang="en-US" altLang="zh-CN" sz="2200" i="1" dirty="0">
                                <a:latin typeface="Cambria Math"/>
                              </a:rPr>
                              <m:t>𝒙</m:t>
                            </m:r>
                            <m:r>
                              <a:rPr lang="en-US" altLang="zh-CN" sz="2200" i="1" dirty="0">
                                <a:latin typeface="Cambria Math"/>
                              </a:rPr>
                              <m:t>−</m:t>
                            </m:r>
                            <m:sSub>
                              <m:sSubPr>
                                <m:ctrlPr>
                                  <a:rPr lang="en-US" altLang="zh-CN" sz="2200" i="1" dirty="0">
                                    <a:latin typeface="Cambria Math" panose="02040503050406030204" pitchFamily="18" charset="0"/>
                                  </a:rPr>
                                </m:ctrlPr>
                              </m:sSubPr>
                              <m:e>
                                <m:r>
                                  <a:rPr lang="en-US" altLang="zh-CN" sz="2200" i="1" dirty="0">
                                    <a:latin typeface="Cambria Math"/>
                                  </a:rPr>
                                  <m:t>𝒙</m:t>
                                </m:r>
                              </m:e>
                              <m:sub>
                                <m:r>
                                  <a:rPr lang="en-US" altLang="zh-CN" sz="2200" i="1" dirty="0">
                                    <a:latin typeface="Cambria Math"/>
                                  </a:rPr>
                                  <m:t>𝒌</m:t>
                                </m:r>
                              </m:sub>
                            </m:sSub>
                          </m:e>
                        </m:d>
                      </m:e>
                      <m:sup>
                        <m:r>
                          <a:rPr lang="en-US" altLang="zh-CN" sz="2200" b="1" i="0" dirty="0" smtClean="0">
                            <a:latin typeface="Cambria Math"/>
                          </a:rPr>
                          <m:t>𝐓</m:t>
                        </m:r>
                      </m:sup>
                    </m:sSup>
                    <m:r>
                      <a:rPr lang="en-US" altLang="zh-CN" sz="2200" b="1" i="0" dirty="0" smtClean="0">
                        <a:latin typeface="Cambria Math"/>
                      </a:rPr>
                      <m:t>(</m:t>
                    </m:r>
                    <m:r>
                      <a:rPr lang="en-US" altLang="zh-CN" sz="2200" i="1" dirty="0">
                        <a:latin typeface="Cambria Math"/>
                      </a:rPr>
                      <m:t>𝑱</m:t>
                    </m:r>
                    <m:sSup>
                      <m:sSupPr>
                        <m:ctrlPr>
                          <a:rPr lang="en-US" altLang="zh-CN" sz="2200" i="1" dirty="0">
                            <a:latin typeface="Cambria Math" panose="02040503050406030204" pitchFamily="18" charset="0"/>
                          </a:rPr>
                        </m:ctrlPr>
                      </m:sSupPr>
                      <m:e>
                        <m:d>
                          <m:dPr>
                            <m:ctrlPr>
                              <a:rPr lang="en-US" altLang="zh-CN" sz="2200" i="1" dirty="0">
                                <a:latin typeface="Cambria Math" panose="02040503050406030204" pitchFamily="18" charset="0"/>
                              </a:rPr>
                            </m:ctrlPr>
                          </m:dPr>
                          <m:e>
                            <m:r>
                              <a:rPr lang="en-US" altLang="zh-CN" sz="2200" i="1" dirty="0">
                                <a:latin typeface="Cambria Math"/>
                              </a:rPr>
                              <m:t>𝒙</m:t>
                            </m:r>
                          </m:e>
                        </m:d>
                      </m:e>
                      <m:sup>
                        <m:r>
                          <a:rPr lang="en-US" altLang="zh-CN" sz="2200" i="1" dirty="0">
                            <a:latin typeface="Cambria Math"/>
                          </a:rPr>
                          <m:t>𝑻</m:t>
                        </m:r>
                      </m:sup>
                    </m:sSup>
                    <m:r>
                      <a:rPr lang="en-US" altLang="zh-CN" sz="2200" i="1" dirty="0">
                        <a:latin typeface="Cambria Math"/>
                      </a:rPr>
                      <m:t>𝑱</m:t>
                    </m:r>
                    <m:r>
                      <a:rPr lang="en-US" altLang="zh-CN" sz="2200" i="1" dirty="0">
                        <a:latin typeface="Cambria Math"/>
                      </a:rPr>
                      <m:t>(</m:t>
                    </m:r>
                    <m:r>
                      <a:rPr lang="en-US" altLang="zh-CN" sz="2200" i="1" dirty="0">
                        <a:latin typeface="Cambria Math"/>
                      </a:rPr>
                      <m:t>𝒙</m:t>
                    </m:r>
                    <m:r>
                      <a:rPr lang="en-US" altLang="zh-CN" sz="2200" i="1" dirty="0">
                        <a:latin typeface="Cambria Math"/>
                      </a:rPr>
                      <m:t>)+</m:t>
                    </m:r>
                    <m:r>
                      <a:rPr lang="en-US" altLang="zh-CN" sz="2200" i="1" dirty="0">
                        <a:latin typeface="Cambria Math"/>
                      </a:rPr>
                      <m:t>𝑺</m:t>
                    </m:r>
                    <m:r>
                      <a:rPr lang="en-US" altLang="zh-CN" sz="2200" i="1" dirty="0">
                        <a:latin typeface="Cambria Math"/>
                      </a:rPr>
                      <m:t>(</m:t>
                    </m:r>
                    <m:r>
                      <a:rPr lang="en-US" altLang="zh-CN" sz="2200" i="1" dirty="0">
                        <a:latin typeface="Cambria Math"/>
                      </a:rPr>
                      <m:t>𝒙</m:t>
                    </m:r>
                    <m:r>
                      <a:rPr lang="en-US" altLang="zh-CN" sz="2200" i="1" dirty="0">
                        <a:latin typeface="Cambria Math"/>
                      </a:rPr>
                      <m:t>)</m:t>
                    </m:r>
                    <m:r>
                      <a:rPr lang="en-US" altLang="zh-CN" sz="2200" b="1" i="0" dirty="0" smtClean="0">
                        <a:latin typeface="Cambria Math"/>
                      </a:rPr>
                      <m:t>)(</m:t>
                    </m:r>
                    <m:r>
                      <a:rPr lang="en-US" altLang="zh-CN" sz="2200" i="1" dirty="0">
                        <a:latin typeface="Cambria Math"/>
                      </a:rPr>
                      <m:t>𝒙</m:t>
                    </m:r>
                    <m:r>
                      <a:rPr lang="en-US" altLang="zh-CN" sz="2200" i="1" dirty="0">
                        <a:latin typeface="Cambria Math"/>
                      </a:rPr>
                      <m:t>−</m:t>
                    </m:r>
                    <m:sSub>
                      <m:sSubPr>
                        <m:ctrlPr>
                          <a:rPr lang="en-US" altLang="zh-CN" sz="2200" i="1" dirty="0">
                            <a:latin typeface="Cambria Math" panose="02040503050406030204" pitchFamily="18" charset="0"/>
                          </a:rPr>
                        </m:ctrlPr>
                      </m:sSubPr>
                      <m:e>
                        <m:r>
                          <a:rPr lang="en-US" altLang="zh-CN" sz="2200" i="1" dirty="0">
                            <a:latin typeface="Cambria Math"/>
                          </a:rPr>
                          <m:t>𝒙</m:t>
                        </m:r>
                      </m:e>
                      <m:sub>
                        <m:r>
                          <a:rPr lang="en-US" altLang="zh-CN" sz="2200" i="1" dirty="0">
                            <a:latin typeface="Cambria Math"/>
                          </a:rPr>
                          <m:t>𝒌</m:t>
                        </m:r>
                      </m:sub>
                    </m:sSub>
                    <m:r>
                      <a:rPr lang="en-US" altLang="zh-CN" sz="2200" b="1" i="0" dirty="0" smtClean="0">
                        <a:latin typeface="Cambria Math"/>
                      </a:rPr>
                      <m:t>)</m:t>
                    </m:r>
                  </m:oMath>
                </a14:m>
                <a:r>
                  <a:rPr lang="en-US" altLang="zh-CN" sz="2200" dirty="0"/>
                  <a:t>,</a:t>
                </a:r>
              </a:p>
              <a:p>
                <a:pPr marL="0" indent="0">
                  <a:buNone/>
                </a:pPr>
                <a:r>
                  <a:rPr lang="zh-CN" altLang="en-US" sz="2200" dirty="0"/>
                  <a:t>      因此，如果采用牛顿法，则其迭代公式应该是？</a:t>
                </a:r>
                <a:endParaRPr lang="en-US" altLang="zh-CN" sz="22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r>
                            <a:rPr lang="en-US" altLang="zh-CN" sz="2200" b="1" i="1" smtClean="0">
                              <a:latin typeface="Cambria Math"/>
                            </a:rPr>
                            <m:t>+</m:t>
                          </m:r>
                          <m:r>
                            <a:rPr lang="en-US" altLang="zh-CN" sz="2200" b="1" i="1" smtClean="0">
                              <a:latin typeface="Cambria Math"/>
                            </a:rPr>
                            <m:t>𝟏</m:t>
                          </m:r>
                        </m:sub>
                      </m:sSub>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r>
                        <a:rPr lang="en-US" altLang="zh-CN" sz="2200" b="1" i="1" smtClean="0">
                          <a:latin typeface="Cambria Math"/>
                        </a:rPr>
                        <m:t>−</m:t>
                      </m:r>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r>
                                <a:rPr lang="en-US" altLang="zh-CN" sz="2200" i="1" dirty="0">
                                  <a:latin typeface="Cambria Math"/>
                                </a:rPr>
                                <m:t>𝑱</m:t>
                              </m:r>
                              <m:sSup>
                                <m:sSupPr>
                                  <m:ctrlPr>
                                    <a:rPr lang="en-US" altLang="zh-CN" sz="2200" i="1" dirty="0">
                                      <a:latin typeface="Cambria Math" panose="02040503050406030204" pitchFamily="18" charset="0"/>
                                    </a:rPr>
                                  </m:ctrlPr>
                                </m:sSupPr>
                                <m:e>
                                  <m:d>
                                    <m:dPr>
                                      <m:ctrlPr>
                                        <a:rPr lang="en-US" altLang="zh-CN" sz="2200" i="1" dirty="0">
                                          <a:latin typeface="Cambria Math" panose="02040503050406030204" pitchFamily="18" charset="0"/>
                                        </a:rPr>
                                      </m:ctrlPr>
                                    </m:dPr>
                                    <m:e>
                                      <m:r>
                                        <a:rPr lang="en-US" altLang="zh-CN" sz="2200" i="1" dirty="0">
                                          <a:latin typeface="Cambria Math"/>
                                        </a:rPr>
                                        <m:t>𝒙</m:t>
                                      </m:r>
                                    </m:e>
                                  </m:d>
                                </m:e>
                                <m:sup>
                                  <m:r>
                                    <a:rPr lang="en-US" altLang="zh-CN" sz="2200" i="1" dirty="0">
                                      <a:latin typeface="Cambria Math"/>
                                    </a:rPr>
                                    <m:t>𝑻</m:t>
                                  </m:r>
                                </m:sup>
                              </m:sSup>
                              <m:r>
                                <a:rPr lang="en-US" altLang="zh-CN" sz="2200" i="1" dirty="0">
                                  <a:latin typeface="Cambria Math"/>
                                </a:rPr>
                                <m:t>𝑱</m:t>
                              </m:r>
                              <m:r>
                                <a:rPr lang="en-US" altLang="zh-CN" sz="2200" i="1" dirty="0">
                                  <a:latin typeface="Cambria Math"/>
                                </a:rPr>
                                <m:t>(</m:t>
                              </m:r>
                              <m:r>
                                <a:rPr lang="en-US" altLang="zh-CN" sz="2200" i="1" dirty="0">
                                  <a:latin typeface="Cambria Math"/>
                                </a:rPr>
                                <m:t>𝒙</m:t>
                              </m:r>
                              <m:r>
                                <a:rPr lang="en-US" altLang="zh-CN" sz="2200" i="1" dirty="0">
                                  <a:latin typeface="Cambria Math"/>
                                </a:rPr>
                                <m:t>)+</m:t>
                              </m:r>
                              <m:r>
                                <a:rPr lang="en-US" altLang="zh-CN" sz="2200" i="1" dirty="0">
                                  <a:latin typeface="Cambria Math"/>
                                </a:rPr>
                                <m:t>𝑺</m:t>
                              </m:r>
                              <m:r>
                                <a:rPr lang="en-US" altLang="zh-CN" sz="2200" i="1" dirty="0">
                                  <a:latin typeface="Cambria Math"/>
                                </a:rPr>
                                <m:t>(</m:t>
                              </m:r>
                              <m:r>
                                <a:rPr lang="en-US" altLang="zh-CN" sz="2200" i="1" dirty="0">
                                  <a:latin typeface="Cambria Math"/>
                                </a:rPr>
                                <m:t>𝒙</m:t>
                              </m:r>
                              <m:r>
                                <a:rPr lang="en-US" altLang="zh-CN" sz="2200" i="1" dirty="0">
                                  <a:latin typeface="Cambria Math"/>
                                </a:rPr>
                                <m:t>)</m:t>
                              </m:r>
                            </m:e>
                          </m:d>
                        </m:e>
                        <m:sup>
                          <m:r>
                            <a:rPr lang="en-US" altLang="zh-CN" sz="2200" b="1" i="1" smtClean="0">
                              <a:latin typeface="Cambria Math"/>
                            </a:rPr>
                            <m:t>−</m:t>
                          </m:r>
                          <m:r>
                            <a:rPr lang="en-US" altLang="zh-CN" sz="2200" b="1" i="1" smtClean="0">
                              <a:latin typeface="Cambria Math"/>
                            </a:rPr>
                            <m:t>𝟏</m:t>
                          </m:r>
                        </m:sup>
                      </m:sSup>
                      <m:r>
                        <a:rPr lang="en-US" altLang="zh-CN" sz="2200" b="1" i="1" smtClean="0">
                          <a:latin typeface="Cambria Math"/>
                        </a:rPr>
                        <m:t>𝑱</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𝒓</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r>
                        <a:rPr lang="en-US" altLang="zh-CN" sz="2200" b="1" i="1" smtClean="0">
                          <a:latin typeface="Cambria Math"/>
                        </a:rPr>
                        <m:t>)</m:t>
                      </m:r>
                    </m:oMath>
                  </m:oMathPara>
                </a14:m>
                <a:endParaRPr lang="en-US" altLang="zh-CN" sz="2200" dirty="0"/>
              </a:p>
              <a:p>
                <a:r>
                  <a:rPr lang="zh-CN" altLang="en-US" sz="2200" dirty="0"/>
                  <a:t>牛顿法在标准假设下具有局部二阶收敛，但上述问题一般</a:t>
                </a:r>
                <a14:m>
                  <m:oMath xmlns:m="http://schemas.openxmlformats.org/officeDocument/2006/math">
                    <m:r>
                      <a:rPr lang="en-US" altLang="zh-CN" sz="2200" b="1" i="1" smtClean="0">
                        <a:latin typeface="Cambria Math"/>
                      </a:rPr>
                      <m:t>𝑯𝒆𝒔𝒔𝒊𝒂𝒏</m:t>
                    </m:r>
                  </m:oMath>
                </a14:m>
                <a:r>
                  <a:rPr lang="zh-CN" altLang="en-US" sz="2200" dirty="0"/>
                  <a:t>矩阵中的</a:t>
                </a:r>
                <a14:m>
                  <m:oMath xmlns:m="http://schemas.openxmlformats.org/officeDocument/2006/math">
                    <m:r>
                      <a:rPr lang="en-US" altLang="zh-CN" sz="2200" b="1" i="1" smtClean="0">
                        <a:latin typeface="Cambria Math"/>
                      </a:rPr>
                      <m:t>𝑺</m:t>
                    </m:r>
                    <m:r>
                      <a:rPr lang="en-US" altLang="zh-CN" sz="2200" b="1" i="1" smtClean="0">
                        <a:latin typeface="Cambria Math"/>
                      </a:rPr>
                      <m:t>(</m:t>
                    </m:r>
                    <m:r>
                      <a:rPr lang="en-US" altLang="zh-CN" sz="2200" b="1" i="1" smtClean="0">
                        <a:latin typeface="Cambria Math"/>
                      </a:rPr>
                      <m:t>𝒙</m:t>
                    </m:r>
                    <m:r>
                      <a:rPr lang="en-US" altLang="zh-CN" sz="2200" b="1" i="1" smtClean="0">
                        <a:latin typeface="Cambria Math"/>
                      </a:rPr>
                      <m:t>)</m:t>
                    </m:r>
                  </m:oMath>
                </a14:m>
                <a:r>
                  <a:rPr lang="zh-CN" altLang="en-US" sz="2200" dirty="0"/>
                  <a:t>难以计算或者花费工作量很大，但计算梯度时，</a:t>
                </a:r>
                <a:r>
                  <a:rPr lang="en-US" altLang="zh-CN" sz="2200" dirty="0"/>
                  <a:t>Hessian</a:t>
                </a:r>
                <a:r>
                  <a:rPr lang="zh-CN" altLang="en-US" sz="2200" dirty="0"/>
                  <a:t>矩阵</a:t>
                </a:r>
                <a:r>
                  <a:rPr lang="en-US" altLang="zh-CN" sz="2200" dirty="0"/>
                  <a:t> </a:t>
                </a:r>
                <a14:m>
                  <m:oMath xmlns:m="http://schemas.openxmlformats.org/officeDocument/2006/math">
                    <m:r>
                      <a:rPr lang="en-US" altLang="zh-CN" sz="2200" i="1" dirty="0" smtClean="0">
                        <a:solidFill>
                          <a:srgbClr val="CC00CC"/>
                        </a:solidFill>
                        <a:latin typeface="Cambria Math"/>
                      </a:rPr>
                      <m:t>𝑱</m:t>
                    </m:r>
                    <m:sSup>
                      <m:sSupPr>
                        <m:ctrlPr>
                          <a:rPr lang="en-US" altLang="zh-CN" sz="2200" i="1" dirty="0">
                            <a:solidFill>
                              <a:srgbClr val="CC00CC"/>
                            </a:solidFill>
                            <a:latin typeface="Cambria Math" panose="02040503050406030204" pitchFamily="18" charset="0"/>
                          </a:rPr>
                        </m:ctrlPr>
                      </m:sSupPr>
                      <m:e>
                        <m:d>
                          <m:dPr>
                            <m:ctrlPr>
                              <a:rPr lang="en-US" altLang="zh-CN" sz="2200" i="1" dirty="0">
                                <a:solidFill>
                                  <a:srgbClr val="CC00CC"/>
                                </a:solidFill>
                                <a:latin typeface="Cambria Math" panose="02040503050406030204" pitchFamily="18" charset="0"/>
                              </a:rPr>
                            </m:ctrlPr>
                          </m:dPr>
                          <m:e>
                            <m:r>
                              <a:rPr lang="en-US" altLang="zh-CN" sz="2200" i="1" dirty="0">
                                <a:solidFill>
                                  <a:srgbClr val="CC00CC"/>
                                </a:solidFill>
                                <a:latin typeface="Cambria Math"/>
                              </a:rPr>
                              <m:t>𝒙</m:t>
                            </m:r>
                          </m:e>
                        </m:d>
                      </m:e>
                      <m:sup>
                        <m:r>
                          <a:rPr lang="en-US" altLang="zh-CN" sz="2200" i="1" dirty="0">
                            <a:solidFill>
                              <a:srgbClr val="CC00CC"/>
                            </a:solidFill>
                            <a:latin typeface="Cambria Math"/>
                          </a:rPr>
                          <m:t>𝑻</m:t>
                        </m:r>
                      </m:sup>
                    </m:sSup>
                    <m:r>
                      <a:rPr lang="en-US" altLang="zh-CN" sz="2200" i="1" dirty="0">
                        <a:solidFill>
                          <a:srgbClr val="CC00CC"/>
                        </a:solidFill>
                        <a:latin typeface="Cambria Math"/>
                      </a:rPr>
                      <m:t>𝑱</m:t>
                    </m:r>
                    <m:r>
                      <a:rPr lang="en-US" altLang="zh-CN" sz="2200" i="1" dirty="0">
                        <a:solidFill>
                          <a:srgbClr val="CC00CC"/>
                        </a:solidFill>
                        <a:latin typeface="Cambria Math"/>
                      </a:rPr>
                      <m:t>(</m:t>
                    </m:r>
                    <m:r>
                      <a:rPr lang="en-US" altLang="zh-CN" sz="2200" i="1" dirty="0">
                        <a:solidFill>
                          <a:srgbClr val="CC00CC"/>
                        </a:solidFill>
                        <a:latin typeface="Cambria Math"/>
                      </a:rPr>
                      <m:t>𝒙</m:t>
                    </m:r>
                    <m:r>
                      <a:rPr lang="en-US" altLang="zh-CN" sz="2200" i="1" dirty="0">
                        <a:solidFill>
                          <a:srgbClr val="CC00CC"/>
                        </a:solidFill>
                        <a:latin typeface="Cambria Math"/>
                      </a:rPr>
                      <m:t>)+</m:t>
                    </m:r>
                    <m:r>
                      <a:rPr lang="en-US" altLang="zh-CN" sz="2200" i="1" dirty="0">
                        <a:solidFill>
                          <a:srgbClr val="CC00CC"/>
                        </a:solidFill>
                        <a:latin typeface="Cambria Math"/>
                      </a:rPr>
                      <m:t>𝑺</m:t>
                    </m:r>
                    <m:r>
                      <a:rPr lang="en-US" altLang="zh-CN" sz="2200" i="1" dirty="0">
                        <a:solidFill>
                          <a:srgbClr val="CC00CC"/>
                        </a:solidFill>
                        <a:latin typeface="Cambria Math"/>
                      </a:rPr>
                      <m:t>(</m:t>
                    </m:r>
                    <m:r>
                      <a:rPr lang="en-US" altLang="zh-CN" sz="2200" i="1" dirty="0">
                        <a:solidFill>
                          <a:srgbClr val="CC00CC"/>
                        </a:solidFill>
                        <a:latin typeface="Cambria Math"/>
                      </a:rPr>
                      <m:t>𝒙</m:t>
                    </m:r>
                    <m:r>
                      <a:rPr lang="en-US" altLang="zh-CN" sz="2200" i="1" dirty="0">
                        <a:solidFill>
                          <a:srgbClr val="CC00CC"/>
                        </a:solidFill>
                        <a:latin typeface="Cambria Math"/>
                      </a:rPr>
                      <m:t>)</m:t>
                    </m:r>
                  </m:oMath>
                </a14:m>
                <a:r>
                  <a:rPr lang="en-US" altLang="zh-CN" sz="2200" dirty="0"/>
                  <a:t> </a:t>
                </a:r>
                <a:r>
                  <a:rPr lang="zh-CN" altLang="en-US" sz="2200" dirty="0"/>
                  <a:t>中的一阶信息项</a:t>
                </a:r>
                <a14:m>
                  <m:oMath xmlns:m="http://schemas.openxmlformats.org/officeDocument/2006/math">
                    <m:r>
                      <a:rPr lang="en-US" altLang="zh-CN" sz="2200" i="1" dirty="0">
                        <a:solidFill>
                          <a:srgbClr val="CC00CC"/>
                        </a:solidFill>
                        <a:latin typeface="Cambria Math"/>
                      </a:rPr>
                      <m:t>𝑱</m:t>
                    </m:r>
                    <m:sSup>
                      <m:sSupPr>
                        <m:ctrlPr>
                          <a:rPr lang="en-US" altLang="zh-CN" sz="2200" i="1" dirty="0">
                            <a:solidFill>
                              <a:srgbClr val="CC00CC"/>
                            </a:solidFill>
                            <a:latin typeface="Cambria Math" panose="02040503050406030204" pitchFamily="18" charset="0"/>
                          </a:rPr>
                        </m:ctrlPr>
                      </m:sSupPr>
                      <m:e>
                        <m:d>
                          <m:dPr>
                            <m:ctrlPr>
                              <a:rPr lang="en-US" altLang="zh-CN" sz="2200" i="1" dirty="0">
                                <a:solidFill>
                                  <a:srgbClr val="CC00CC"/>
                                </a:solidFill>
                                <a:latin typeface="Cambria Math" panose="02040503050406030204" pitchFamily="18" charset="0"/>
                              </a:rPr>
                            </m:ctrlPr>
                          </m:dPr>
                          <m:e>
                            <m:r>
                              <a:rPr lang="en-US" altLang="zh-CN" sz="2200" i="1" dirty="0">
                                <a:solidFill>
                                  <a:srgbClr val="CC00CC"/>
                                </a:solidFill>
                                <a:latin typeface="Cambria Math"/>
                              </a:rPr>
                              <m:t>𝒙</m:t>
                            </m:r>
                          </m:e>
                        </m:d>
                      </m:e>
                      <m:sup>
                        <m:r>
                          <a:rPr lang="en-US" altLang="zh-CN" sz="2200" i="1" dirty="0">
                            <a:solidFill>
                              <a:srgbClr val="CC00CC"/>
                            </a:solidFill>
                            <a:latin typeface="Cambria Math"/>
                          </a:rPr>
                          <m:t>𝑻</m:t>
                        </m:r>
                      </m:sup>
                    </m:sSup>
                    <m:r>
                      <a:rPr lang="en-US" altLang="zh-CN" sz="2200" i="1" dirty="0">
                        <a:solidFill>
                          <a:srgbClr val="CC00CC"/>
                        </a:solidFill>
                        <a:latin typeface="Cambria Math"/>
                      </a:rPr>
                      <m:t>𝑱</m:t>
                    </m:r>
                    <m:r>
                      <a:rPr lang="en-US" altLang="zh-CN" sz="2200" i="1" dirty="0">
                        <a:solidFill>
                          <a:srgbClr val="CC00CC"/>
                        </a:solidFill>
                        <a:latin typeface="Cambria Math"/>
                      </a:rPr>
                      <m:t>(</m:t>
                    </m:r>
                    <m:r>
                      <a:rPr lang="en-US" altLang="zh-CN" sz="2200" i="1" dirty="0">
                        <a:solidFill>
                          <a:srgbClr val="CC00CC"/>
                        </a:solidFill>
                        <a:latin typeface="Cambria Math"/>
                      </a:rPr>
                      <m:t>𝒙</m:t>
                    </m:r>
                    <m:r>
                      <a:rPr lang="en-US" altLang="zh-CN" sz="2200" i="1" dirty="0">
                        <a:solidFill>
                          <a:srgbClr val="CC00CC"/>
                        </a:solidFill>
                        <a:latin typeface="Cambria Math"/>
                      </a:rPr>
                      <m:t>)</m:t>
                    </m:r>
                  </m:oMath>
                </a14:m>
                <a:r>
                  <a:rPr lang="zh-CN" altLang="en-US" sz="2200" dirty="0"/>
                  <a:t>已知。</a:t>
                </a:r>
                <a:endParaRPr lang="en-US" altLang="zh-CN" sz="2200" dirty="0"/>
              </a:p>
              <a:p>
                <a:r>
                  <a:rPr lang="zh-CN" altLang="en-US" sz="2200" dirty="0"/>
                  <a:t>因此，为了简化计算，获得有效的算法，我们常忽略</a:t>
                </a:r>
                <a:r>
                  <a:rPr lang="en-US" altLang="zh-CN" sz="2200" dirty="0"/>
                  <a:t>S</a:t>
                </a:r>
                <a14:m>
                  <m:oMath xmlns:m="http://schemas.openxmlformats.org/officeDocument/2006/math">
                    <m:r>
                      <a:rPr lang="en-US" altLang="zh-CN" sz="2200" b="1" i="1" smtClean="0">
                        <a:latin typeface="Cambria Math"/>
                      </a:rPr>
                      <m:t>(</m:t>
                    </m:r>
                    <m:r>
                      <a:rPr lang="en-US" altLang="zh-CN" sz="2200" b="1" i="1" smtClean="0">
                        <a:latin typeface="Cambria Math"/>
                      </a:rPr>
                      <m:t>𝒙</m:t>
                    </m:r>
                    <m:r>
                      <a:rPr lang="en-US" altLang="zh-CN" sz="2200" b="1" i="1" smtClean="0">
                        <a:latin typeface="Cambria Math"/>
                      </a:rPr>
                      <m:t>)</m:t>
                    </m:r>
                  </m:oMath>
                </a14:m>
                <a:r>
                  <a:rPr lang="zh-CN" altLang="en-US" sz="2200" dirty="0"/>
                  <a:t>或者用一阶导数近似</a:t>
                </a:r>
                <a:r>
                  <a:rPr lang="en-US" altLang="zh-CN" sz="2200" dirty="0"/>
                  <a:t>S</a:t>
                </a:r>
                <a14:m>
                  <m:oMath xmlns:m="http://schemas.openxmlformats.org/officeDocument/2006/math">
                    <m:r>
                      <a:rPr lang="en-US" altLang="zh-CN" sz="2200" i="1">
                        <a:latin typeface="Cambria Math"/>
                      </a:rPr>
                      <m:t>(</m:t>
                    </m:r>
                    <m:r>
                      <a:rPr lang="en-US" altLang="zh-CN" sz="2200" i="1">
                        <a:latin typeface="Cambria Math"/>
                      </a:rPr>
                      <m:t>𝒙</m:t>
                    </m:r>
                    <m:r>
                      <a:rPr lang="en-US" altLang="zh-CN" sz="2200" i="1">
                        <a:latin typeface="Cambria Math"/>
                      </a:rPr>
                      <m:t>)</m:t>
                    </m:r>
                  </m:oMath>
                </a14:m>
                <a:r>
                  <a:rPr lang="zh-CN" altLang="en-US" sz="2200" dirty="0"/>
                  <a:t>，但由</a:t>
                </a:r>
                <a14:m>
                  <m:oMath xmlns:m="http://schemas.openxmlformats.org/officeDocument/2006/math">
                    <m:r>
                      <a:rPr lang="en-US" altLang="zh-CN" sz="2200" i="1">
                        <a:latin typeface="Cambria Math"/>
                      </a:rPr>
                      <m:t>𝑺</m:t>
                    </m:r>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m:t>
                    </m:r>
                  </m:oMath>
                </a14:m>
                <a:r>
                  <a:rPr lang="en-US" altLang="zh-CN" sz="2200" dirty="0"/>
                  <a:t> </a:t>
                </a:r>
                <a14:m>
                  <m:oMath xmlns:m="http://schemas.openxmlformats.org/officeDocument/2006/math">
                    <m:sSup>
                      <m:sSupPr>
                        <m:ctrlPr>
                          <a:rPr lang="en-US" altLang="zh-CN" sz="2200" i="1" dirty="0">
                            <a:latin typeface="Cambria Math" panose="02040503050406030204" pitchFamily="18" charset="0"/>
                          </a:rPr>
                        </m:ctrlPr>
                      </m:sSupPr>
                      <m:e>
                        <m:nary>
                          <m:naryPr>
                            <m:chr m:val="∑"/>
                            <m:limLoc m:val="subSup"/>
                            <m:ctrlPr>
                              <a:rPr lang="en-US" altLang="zh-CN" sz="2200" i="1" dirty="0">
                                <a:latin typeface="Cambria Math" panose="02040503050406030204" pitchFamily="18" charset="0"/>
                              </a:rPr>
                            </m:ctrlPr>
                          </m:naryPr>
                          <m:sub>
                            <m:r>
                              <m:rPr>
                                <m:brk m:alnAt="25"/>
                              </m:rPr>
                              <a:rPr lang="en-US" altLang="zh-CN" sz="2200" i="1" dirty="0">
                                <a:latin typeface="Cambria Math"/>
                              </a:rPr>
                              <m:t>𝒊</m:t>
                            </m:r>
                            <m:r>
                              <a:rPr lang="en-US" altLang="zh-CN" sz="2200" i="1" dirty="0">
                                <a:latin typeface="Cambria Math"/>
                              </a:rPr>
                              <m:t>=</m:t>
                            </m:r>
                            <m:r>
                              <a:rPr lang="en-US" altLang="zh-CN" sz="2200" i="1" dirty="0">
                                <a:latin typeface="Cambria Math"/>
                              </a:rPr>
                              <m:t>𝟏</m:t>
                            </m:r>
                          </m:sub>
                          <m:sup>
                            <m:r>
                              <a:rPr lang="en-US" altLang="zh-CN" sz="2200" i="1" dirty="0">
                                <a:latin typeface="Cambria Math"/>
                              </a:rPr>
                              <m:t>𝒎</m:t>
                            </m:r>
                          </m:sup>
                          <m:e>
                            <m:r>
                              <a:rPr lang="en-US" altLang="zh-CN" sz="2200" i="1" dirty="0">
                                <a:latin typeface="Cambria Math"/>
                              </a:rPr>
                              <m:t> </m:t>
                            </m:r>
                          </m:e>
                        </m:nary>
                        <m:sSub>
                          <m:sSubPr>
                            <m:ctrlPr>
                              <a:rPr lang="en-US" altLang="zh-CN" sz="2200" i="1" dirty="0">
                                <a:latin typeface="Cambria Math" panose="02040503050406030204" pitchFamily="18" charset="0"/>
                              </a:rPr>
                            </m:ctrlPr>
                          </m:sSubPr>
                          <m:e>
                            <m:r>
                              <a:rPr lang="en-US" altLang="zh-CN" sz="2200" i="1" dirty="0">
                                <a:latin typeface="Cambria Math"/>
                              </a:rPr>
                              <m:t>𝒓</m:t>
                            </m:r>
                          </m:e>
                          <m:sub>
                            <m:r>
                              <a:rPr lang="en-US" altLang="zh-CN" sz="2200" i="1" dirty="0">
                                <a:latin typeface="Cambria Math"/>
                              </a:rPr>
                              <m:t>𝒊</m:t>
                            </m:r>
                          </m:sub>
                        </m:sSub>
                        <m:d>
                          <m:dPr>
                            <m:ctrlPr>
                              <a:rPr lang="en-US" altLang="zh-CN" sz="2200" i="1" dirty="0">
                                <a:latin typeface="Cambria Math" panose="02040503050406030204" pitchFamily="18" charset="0"/>
                              </a:rPr>
                            </m:ctrlPr>
                          </m:dPr>
                          <m:e>
                            <m:r>
                              <a:rPr lang="en-US" altLang="zh-CN" sz="2200" i="1" dirty="0">
                                <a:latin typeface="Cambria Math"/>
                              </a:rPr>
                              <m:t>𝒙</m:t>
                            </m:r>
                          </m:e>
                        </m:d>
                        <m:sSub>
                          <m:sSubPr>
                            <m:ctrlPr>
                              <a:rPr lang="en-US" altLang="zh-CN" sz="2200" i="1" dirty="0">
                                <a:latin typeface="Cambria Math" panose="02040503050406030204" pitchFamily="18" charset="0"/>
                              </a:rPr>
                            </m:ctrlPr>
                          </m:sSubPr>
                          <m:e>
                            <m:sSup>
                              <m:sSupPr>
                                <m:ctrlPr>
                                  <a:rPr lang="en-US" altLang="zh-CN" sz="2200" i="1" dirty="0">
                                    <a:latin typeface="Cambria Math" panose="02040503050406030204" pitchFamily="18" charset="0"/>
                                  </a:rPr>
                                </m:ctrlPr>
                              </m:sSupPr>
                              <m:e>
                                <m:r>
                                  <a:rPr lang="en-US" altLang="zh-CN" sz="2200" dirty="0">
                                    <a:latin typeface="Cambria Math"/>
                                  </a:rPr>
                                  <m:t>𝛁</m:t>
                                </m:r>
                              </m:e>
                              <m:sup>
                                <m:r>
                                  <a:rPr lang="en-US" altLang="zh-CN" sz="2200" dirty="0">
                                    <a:latin typeface="Cambria Math"/>
                                  </a:rPr>
                                  <m:t>𝟐</m:t>
                                </m:r>
                              </m:sup>
                            </m:sSup>
                            <m:r>
                              <a:rPr lang="en-US" altLang="zh-CN" sz="2200" i="1" dirty="0">
                                <a:latin typeface="Cambria Math"/>
                              </a:rPr>
                              <m:t>𝒓</m:t>
                            </m:r>
                          </m:e>
                          <m:sub>
                            <m:r>
                              <a:rPr lang="en-US" altLang="zh-CN" sz="2200" i="1" dirty="0">
                                <a:latin typeface="Cambria Math"/>
                              </a:rPr>
                              <m:t>𝒊</m:t>
                            </m:r>
                          </m:sub>
                        </m:sSub>
                        <m:r>
                          <a:rPr lang="en-US" altLang="zh-CN" sz="2200" i="1" dirty="0">
                            <a:latin typeface="Cambria Math"/>
                          </a:rPr>
                          <m:t>(</m:t>
                        </m:r>
                        <m:r>
                          <a:rPr lang="en-US" altLang="zh-CN" sz="2200" i="1" dirty="0">
                            <a:latin typeface="Cambria Math"/>
                          </a:rPr>
                          <m:t>𝒙</m:t>
                        </m:r>
                        <m:r>
                          <a:rPr lang="en-US" altLang="zh-CN" sz="2200" i="1" dirty="0">
                            <a:latin typeface="Cambria Math"/>
                          </a:rPr>
                          <m:t>)</m:t>
                        </m:r>
                      </m:e>
                      <m:sup>
                        <m:r>
                          <a:rPr lang="en-US" altLang="zh-CN" sz="2200" i="1" dirty="0">
                            <a:latin typeface="Cambria Math"/>
                          </a:rPr>
                          <m:t> </m:t>
                        </m:r>
                      </m:sup>
                    </m:sSup>
                  </m:oMath>
                </a14:m>
                <a:r>
                  <a:rPr lang="zh-CN" altLang="en-US" sz="2200" dirty="0"/>
                  <a:t>可知，只有</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𝒓</m:t>
                        </m:r>
                      </m:e>
                      <m:sub>
                        <m:r>
                          <a:rPr lang="en-US" altLang="zh-CN" sz="2200" b="1" i="1" smtClean="0">
                            <a:latin typeface="Cambria Math"/>
                          </a:rPr>
                          <m:t>𝒊</m:t>
                        </m:r>
                      </m:sub>
                    </m:sSub>
                    <m:r>
                      <a:rPr lang="en-US" altLang="zh-CN" sz="2200" b="1" i="1" smtClean="0">
                        <a:latin typeface="Cambria Math"/>
                      </a:rPr>
                      <m:t>(</m:t>
                    </m:r>
                    <m:r>
                      <a:rPr lang="en-US" altLang="zh-CN" sz="2200" b="1" i="1" smtClean="0">
                        <a:latin typeface="Cambria Math"/>
                      </a:rPr>
                      <m:t>𝒙</m:t>
                    </m:r>
                    <m:r>
                      <a:rPr lang="en-US" altLang="zh-CN" sz="2200" b="1" i="1" smtClean="0">
                        <a:latin typeface="Cambria Math"/>
                      </a:rPr>
                      <m:t>)</m:t>
                    </m:r>
                  </m:oMath>
                </a14:m>
                <a:r>
                  <a:rPr lang="zh-CN" altLang="en-US" sz="2200" dirty="0"/>
                  <a:t>接近于零或者接近线性函数，从而</a:t>
                </a:r>
                <a14:m>
                  <m:oMath xmlns:m="http://schemas.openxmlformats.org/officeDocument/2006/math">
                    <m:sSub>
                      <m:sSubPr>
                        <m:ctrlPr>
                          <a:rPr lang="en-US" altLang="zh-CN" sz="2200" i="1" dirty="0">
                            <a:latin typeface="Cambria Math" panose="02040503050406030204" pitchFamily="18" charset="0"/>
                          </a:rPr>
                        </m:ctrlPr>
                      </m:sSubPr>
                      <m:e>
                        <m:sSup>
                          <m:sSupPr>
                            <m:ctrlPr>
                              <a:rPr lang="en-US" altLang="zh-CN" sz="2200" i="1" dirty="0">
                                <a:latin typeface="Cambria Math" panose="02040503050406030204" pitchFamily="18" charset="0"/>
                              </a:rPr>
                            </m:ctrlPr>
                          </m:sSupPr>
                          <m:e>
                            <m:r>
                              <a:rPr lang="en-US" altLang="zh-CN" sz="2200" dirty="0">
                                <a:latin typeface="Cambria Math"/>
                              </a:rPr>
                              <m:t>𝛁</m:t>
                            </m:r>
                          </m:e>
                          <m:sup>
                            <m:r>
                              <a:rPr lang="en-US" altLang="zh-CN" sz="2200" dirty="0">
                                <a:latin typeface="Cambria Math"/>
                              </a:rPr>
                              <m:t>𝟐</m:t>
                            </m:r>
                          </m:sup>
                        </m:sSup>
                        <m:r>
                          <a:rPr lang="en-US" altLang="zh-CN" sz="2200" i="1" dirty="0">
                            <a:latin typeface="Cambria Math"/>
                          </a:rPr>
                          <m:t>𝒓</m:t>
                        </m:r>
                      </m:e>
                      <m:sub>
                        <m:r>
                          <a:rPr lang="en-US" altLang="zh-CN" sz="2200" i="1" dirty="0">
                            <a:latin typeface="Cambria Math"/>
                          </a:rPr>
                          <m:t>𝒊</m:t>
                        </m:r>
                      </m:sub>
                    </m:sSub>
                    <m:r>
                      <a:rPr lang="en-US" altLang="zh-CN" sz="2200" i="1" dirty="0">
                        <a:latin typeface="Cambria Math"/>
                      </a:rPr>
                      <m:t>(</m:t>
                    </m:r>
                    <m:r>
                      <a:rPr lang="en-US" altLang="zh-CN" sz="2200" i="1" dirty="0">
                        <a:latin typeface="Cambria Math"/>
                      </a:rPr>
                      <m:t>𝒙</m:t>
                    </m:r>
                    <m:r>
                      <a:rPr lang="en-US" altLang="zh-CN" sz="2200" b="1" i="1" dirty="0" smtClean="0">
                        <a:latin typeface="Cambria Math"/>
                      </a:rPr>
                      <m:t>)</m:t>
                    </m:r>
                  </m:oMath>
                </a14:m>
                <a:r>
                  <a:rPr lang="zh-CN" altLang="en-US" sz="2200" dirty="0"/>
                  <a:t>接近于零时，</a:t>
                </a:r>
                <a14:m>
                  <m:oMath xmlns:m="http://schemas.openxmlformats.org/officeDocument/2006/math">
                    <m:r>
                      <a:rPr lang="en-US" altLang="zh-CN" sz="2200" b="1" i="1" smtClean="0">
                        <a:latin typeface="Cambria Math"/>
                      </a:rPr>
                      <m:t>𝑺</m:t>
                    </m:r>
                    <m:d>
                      <m:dPr>
                        <m:ctrlPr>
                          <a:rPr lang="en-US" altLang="zh-CN" sz="2200" b="1" i="1" smtClean="0">
                            <a:latin typeface="Cambria Math" panose="02040503050406030204" pitchFamily="18" charset="0"/>
                          </a:rPr>
                        </m:ctrlPr>
                      </m:dPr>
                      <m:e>
                        <m:r>
                          <a:rPr lang="en-US" altLang="zh-CN" sz="2200" b="1" i="1" smtClean="0">
                            <a:latin typeface="Cambria Math"/>
                          </a:rPr>
                          <m:t>𝒙</m:t>
                        </m:r>
                      </m:e>
                    </m:d>
                  </m:oMath>
                </a14:m>
                <a:r>
                  <a:rPr lang="zh-CN" altLang="en-US" sz="2200" dirty="0"/>
                  <a:t>才可以忽略。对于这类问题，</a:t>
                </a:r>
                <a:r>
                  <a:rPr lang="zh-CN" altLang="en-US" sz="2200" dirty="0">
                    <a:solidFill>
                      <a:srgbClr val="CC00CC"/>
                    </a:solidFill>
                  </a:rPr>
                  <a:t>通常称为小残量问题</a:t>
                </a:r>
                <a:r>
                  <a:rPr lang="en-US" altLang="zh-CN" sz="2200" dirty="0">
                    <a:solidFill>
                      <a:srgbClr val="CC00CC"/>
                    </a:solidFill>
                  </a:rPr>
                  <a:t>(Small Residual Problem)</a:t>
                </a:r>
                <a:r>
                  <a:rPr lang="zh-CN" altLang="en-US" sz="2200" dirty="0">
                    <a:solidFill>
                      <a:srgbClr val="CC00CC"/>
                    </a:solidFill>
                  </a:rPr>
                  <a:t>，否则，便称为大残量问题</a:t>
                </a:r>
                <a:r>
                  <a:rPr lang="en-US" altLang="zh-CN" sz="2200" dirty="0">
                    <a:solidFill>
                      <a:srgbClr val="CC00CC"/>
                    </a:solidFill>
                  </a:rPr>
                  <a:t>(Large Residual Problem)</a:t>
                </a:r>
                <a:endParaRPr lang="zh-CN" altLang="en-US" sz="22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8" t="-1085" r="-926" b="-2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632149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高斯牛顿法</a:t>
                </a:r>
                <a:r>
                  <a:rPr lang="en-US" altLang="zh-CN" sz="1800" dirty="0"/>
                  <a:t>(Gauss-Newton)</a:t>
                </a:r>
              </a:p>
              <a:p>
                <a:pPr lvl="1"/>
                <a:r>
                  <a:rPr lang="zh-CN" altLang="en-US" sz="1600" dirty="0"/>
                  <a:t>上述问题如果忽略</a:t>
                </a:r>
                <a14:m>
                  <m:oMath xmlns:m="http://schemas.openxmlformats.org/officeDocument/2006/math">
                    <m:r>
                      <a:rPr lang="en-US" altLang="zh-CN" sz="1600" b="1" i="1" smtClean="0">
                        <a:latin typeface="Cambria Math"/>
                      </a:rPr>
                      <m:t>𝑺</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en-US" altLang="zh-CN" sz="1600" dirty="0"/>
                  <a:t>,</a:t>
                </a:r>
                <a:r>
                  <a:rPr lang="zh-CN" altLang="en-US" sz="1600" dirty="0"/>
                  <a:t>则迭代公式成为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r>
                              <a:rPr lang="en-US" altLang="zh-CN" sz="1600" i="1" dirty="0">
                                <a:latin typeface="Cambria Math"/>
                              </a:rPr>
                              <m:t>(</m:t>
                            </m:r>
                            <m:r>
                              <a:rPr lang="en-US" altLang="zh-CN" sz="1600" i="1" dirty="0">
                                <a:latin typeface="Cambria Math"/>
                              </a:rPr>
                              <m:t>𝒙</m:t>
                            </m:r>
                            <m:r>
                              <a:rPr lang="en-US" altLang="zh-CN" sz="1600" i="1" dirty="0">
                                <a:latin typeface="Cambria Math"/>
                              </a:rPr>
                              <m:t>)</m:t>
                            </m:r>
                          </m:e>
                        </m:d>
                      </m:e>
                      <m:sup>
                        <m:r>
                          <a:rPr lang="en-US" altLang="zh-CN" sz="1600" i="1">
                            <a:latin typeface="Cambria Math"/>
                          </a:rPr>
                          <m:t>−</m:t>
                        </m:r>
                        <m:r>
                          <a:rPr lang="en-US" altLang="zh-CN" sz="1600" i="1">
                            <a:latin typeface="Cambria Math"/>
                          </a:rPr>
                          <m:t>𝟏</m:t>
                        </m:r>
                      </m:sup>
                    </m:sSup>
                    <m:r>
                      <a:rPr lang="en-US" altLang="zh-CN" sz="1600" i="1">
                        <a:latin typeface="Cambria Math"/>
                      </a:rPr>
                      <m:t>𝑱</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𝒓</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oMath>
                </a14:m>
                <a:r>
                  <a:rPr lang="zh-CN" altLang="en-US" sz="1600" dirty="0"/>
                  <a:t>，此时即为</a:t>
                </a:r>
                <a:r>
                  <a:rPr lang="en-US" altLang="zh-CN" sz="1600" dirty="0"/>
                  <a:t>Gauss-Newton</a:t>
                </a:r>
                <a:r>
                  <a:rPr lang="zh-CN" altLang="en-US" sz="1600" dirty="0"/>
                  <a:t>法，其第</a:t>
                </a:r>
                <a14:m>
                  <m:oMath xmlns:m="http://schemas.openxmlformats.org/officeDocument/2006/math">
                    <m:r>
                      <a:rPr lang="en-US" altLang="zh-CN" sz="1600" b="1" i="1" smtClean="0">
                        <a:latin typeface="Cambria Math"/>
                      </a:rPr>
                      <m:t>𝒌</m:t>
                    </m:r>
                  </m:oMath>
                </a14:m>
                <a:r>
                  <a:rPr lang="zh-CN" altLang="en-US" sz="1600" dirty="0"/>
                  <a:t>步如下</a:t>
                </a:r>
                <a:endParaRPr lang="en-US" altLang="zh-CN" sz="1600" dirty="0"/>
              </a:p>
              <a:p>
                <a:pPr lvl="1"/>
                <a:r>
                  <a:rPr lang="en-US" altLang="zh-CN" sz="1600" dirty="0">
                    <a:solidFill>
                      <a:srgbClr val="CC00CC"/>
                    </a:solidFill>
                  </a:rPr>
                  <a:t>1.</a:t>
                </a:r>
                <a:r>
                  <a:rPr lang="zh-CN" altLang="en-US" sz="1600" dirty="0"/>
                  <a:t>解</a:t>
                </a:r>
                <a14:m>
                  <m:oMath xmlns:m="http://schemas.openxmlformats.org/officeDocument/2006/math">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d>
                      <m:dPr>
                        <m:ctrlPr>
                          <a:rPr lang="en-US" altLang="zh-CN" sz="1600" i="1" dirty="0">
                            <a:latin typeface="Cambria Math" panose="02040503050406030204" pitchFamily="18" charset="0"/>
                          </a:rPr>
                        </m:ctrlPr>
                      </m:dPr>
                      <m:e>
                        <m:r>
                          <a:rPr lang="en-US" altLang="zh-CN" sz="1600" i="1" dirty="0">
                            <a:latin typeface="Cambria Math"/>
                          </a:rPr>
                          <m:t>𝒙</m:t>
                        </m:r>
                      </m:e>
                    </m:d>
                    <m:r>
                      <a:rPr lang="en-US" altLang="zh-CN" sz="1600" b="1" i="1" dirty="0" smtClean="0">
                        <a:latin typeface="Cambria Math"/>
                      </a:rPr>
                      <m:t>𝒔</m:t>
                    </m:r>
                    <m:r>
                      <a:rPr lang="en-US" altLang="zh-CN" sz="1600" b="1" i="0" dirty="0" smtClean="0">
                        <a:latin typeface="Cambria Math"/>
                      </a:rPr>
                      <m:t>=−</m:t>
                    </m:r>
                    <m:r>
                      <a:rPr lang="en-US" altLang="zh-CN" sz="1600" b="1" i="1" dirty="0" smtClean="0">
                        <a:latin typeface="Cambria Math"/>
                      </a:rPr>
                      <m:t>𝑱</m:t>
                    </m:r>
                    <m:d>
                      <m:dPr>
                        <m:ctrlPr>
                          <a:rPr lang="en-US" altLang="zh-CN" sz="1600" b="1" i="1" dirty="0" smtClean="0">
                            <a:latin typeface="Cambria Math" panose="02040503050406030204" pitchFamily="18" charset="0"/>
                          </a:rPr>
                        </m:ctrlPr>
                      </m:dPr>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e>
                    </m:d>
                    <m:r>
                      <a:rPr lang="en-US" altLang="zh-CN" sz="1600" b="1" i="1" dirty="0" smtClean="0">
                        <a:latin typeface="Cambria Math"/>
                      </a:rPr>
                      <m:t>𝒓</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r>
                      <a:rPr lang="en-US" altLang="zh-CN" sz="1600" b="1" i="0" dirty="0" smtClean="0">
                        <a:latin typeface="Cambria Math"/>
                      </a:rPr>
                      <m:t>)</m:t>
                    </m:r>
                  </m:oMath>
                </a14:m>
                <a:r>
                  <a:rPr lang="zh-CN" altLang="en-US" sz="1600" dirty="0"/>
                  <a:t>得到</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oMath>
                </a14:m>
                <a:r>
                  <a:rPr lang="en-US" altLang="zh-CN" sz="1600" dirty="0"/>
                  <a:t>;</a:t>
                </a:r>
              </a:p>
              <a:p>
                <a:pPr lvl="1"/>
                <a:r>
                  <a:rPr lang="en-US" altLang="zh-CN" sz="1600" dirty="0">
                    <a:solidFill>
                      <a:srgbClr val="CC00CC"/>
                    </a:solidFill>
                  </a:rPr>
                  <a:t>2.</a:t>
                </a:r>
                <a:r>
                  <a:rPr lang="zh-CN" altLang="en-US" sz="1600" dirty="0"/>
                  <a:t>令</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oMath>
                </a14:m>
                <a:endParaRPr lang="en-US" altLang="zh-CN" sz="1600" b="1" dirty="0"/>
              </a:p>
              <a:p>
                <a:r>
                  <a:rPr lang="zh-CN" altLang="en-US" sz="1800" dirty="0"/>
                  <a:t>实际上，此时相当于考虑</a:t>
                </a:r>
                <a14:m>
                  <m:oMath xmlns:m="http://schemas.openxmlformats.org/officeDocument/2006/math">
                    <m:r>
                      <a:rPr lang="en-US" altLang="zh-CN" sz="1800" b="1" i="1" smtClean="0">
                        <a:latin typeface="Cambria Math"/>
                      </a:rPr>
                      <m:t>𝒓</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在</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a:rPr>
                          <m:t>𝒙</m:t>
                        </m:r>
                      </m:e>
                      <m:sub>
                        <m:r>
                          <a:rPr lang="en-US" altLang="zh-CN" sz="1800" b="1" i="1" dirty="0" smtClean="0">
                            <a:latin typeface="Cambria Math"/>
                          </a:rPr>
                          <m:t>𝒌</m:t>
                        </m:r>
                      </m:sub>
                    </m:sSub>
                  </m:oMath>
                </a14:m>
                <a:r>
                  <a:rPr lang="zh-CN" altLang="en-US" sz="1800" dirty="0"/>
                  <a:t>附近的仿射模型</a:t>
                </a:r>
                <a14:m>
                  <m:oMath xmlns:m="http://schemas.openxmlformats.org/officeDocument/2006/math">
                    <m:sSub>
                      <m:sSubPr>
                        <m:ctrlPr>
                          <a:rPr lang="en-US" altLang="zh-CN" sz="1800" b="1" i="1" dirty="0" smtClean="0">
                            <a:latin typeface="Cambria Math" panose="02040503050406030204" pitchFamily="18" charset="0"/>
                          </a:rPr>
                        </m:ctrlPr>
                      </m:sSubPr>
                      <m:e>
                        <m:acc>
                          <m:accPr>
                            <m:chr m:val="̅"/>
                            <m:ctrlPr>
                              <a:rPr lang="en-US" altLang="zh-CN" sz="1800" b="1" i="1" smtClean="0">
                                <a:latin typeface="Cambria Math" panose="02040503050406030204" pitchFamily="18" charset="0"/>
                              </a:rPr>
                            </m:ctrlPr>
                          </m:accPr>
                          <m:e>
                            <m:r>
                              <a:rPr lang="en-US" altLang="zh-CN" sz="1800" b="1" i="1" smtClean="0">
                                <a:latin typeface="Cambria Math"/>
                              </a:rPr>
                              <m:t>𝑴</m:t>
                            </m:r>
                          </m:e>
                        </m:acc>
                      </m:e>
                      <m:sub>
                        <m:r>
                          <a:rPr lang="en-US" altLang="zh-CN" sz="1800" b="1" i="1" dirty="0" smtClean="0">
                            <a:latin typeface="Cambria Math"/>
                          </a:rPr>
                          <m:t>𝒌</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r>
                      <a:rPr lang="en-US" altLang="zh-CN" sz="1800" b="1" i="1" smtClean="0">
                        <a:latin typeface="Cambria Math"/>
                      </a:rPr>
                      <m:t>𝒓</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𝑱</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en-US" altLang="zh-CN" sz="1800" dirty="0"/>
                  <a:t>,</a:t>
                </a:r>
                <a:r>
                  <a:rPr lang="zh-CN" altLang="en-US" sz="1800" dirty="0"/>
                  <a:t>从而求线性最小二乘问题</a:t>
                </a:r>
                <a14:m>
                  <m:oMath xmlns:m="http://schemas.openxmlformats.org/officeDocument/2006/math">
                    <m:r>
                      <a:rPr lang="en-US" altLang="zh-CN" sz="1800" b="1" i="1" smtClean="0">
                        <a:latin typeface="Cambria Math"/>
                      </a:rPr>
                      <m:t>𝑴𝒊𝒏</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acc>
                                  <m:accPr>
                                    <m:chr m:val="̅"/>
                                    <m:ctrlPr>
                                      <a:rPr lang="en-US" altLang="zh-CN" sz="1800" b="1" i="1" smtClean="0">
                                        <a:latin typeface="Cambria Math" panose="02040503050406030204" pitchFamily="18" charset="0"/>
                                      </a:rPr>
                                    </m:ctrlPr>
                                  </m:accPr>
                                  <m:e>
                                    <m:r>
                                      <a:rPr lang="en-US" altLang="zh-CN" sz="1800" b="1" i="1" smtClean="0">
                                        <a:latin typeface="Cambria Math"/>
                                      </a:rPr>
                                      <m:t>𝑴</m:t>
                                    </m:r>
                                  </m:e>
                                </m:acc>
                              </m:e>
                              <m:sub>
                                <m:r>
                                  <a:rPr lang="en-US" altLang="zh-CN" sz="1800" b="1" i="1" dirty="0" smtClean="0">
                                    <a:latin typeface="Cambria Math"/>
                                  </a:rPr>
                                  <m:t>𝒌</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e>
                        </m:d>
                      </m:e>
                      <m:sup>
                        <m:r>
                          <a:rPr lang="en-US" altLang="zh-CN" sz="1800" b="1" i="1" smtClean="0">
                            <a:latin typeface="Cambria Math"/>
                          </a:rPr>
                          <m:t>𝟐</m:t>
                        </m:r>
                      </m:sup>
                    </m:sSup>
                  </m:oMath>
                </a14:m>
                <a:r>
                  <a:rPr lang="zh-CN" altLang="en-US" sz="1800" dirty="0"/>
                  <a:t>的解，从上述迭代解的过程可知，只需要残量的一阶导数信息，并且</a:t>
                </a:r>
                <a14:m>
                  <m:oMath xmlns:m="http://schemas.openxmlformats.org/officeDocument/2006/math">
                    <m:r>
                      <a:rPr lang="en-US" altLang="zh-CN" sz="1800" b="1" i="1" smtClean="0">
                        <a:latin typeface="Cambria Math"/>
                      </a:rPr>
                      <m:t>𝑱</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e>
                        </m:d>
                      </m:e>
                      <m:sup>
                        <m:r>
                          <a:rPr lang="en-US" altLang="zh-CN" sz="1800" b="1" i="1" smtClean="0">
                            <a:latin typeface="Cambria Math"/>
                          </a:rPr>
                          <m:t>𝑻</m:t>
                        </m:r>
                      </m:sup>
                    </m:sSup>
                    <m:r>
                      <a:rPr lang="en-US" altLang="zh-CN" sz="1800" b="1" i="1" smtClean="0">
                        <a:latin typeface="Cambria Math"/>
                      </a:rPr>
                      <m:t>𝑱</m:t>
                    </m:r>
                    <m:d>
                      <m:dPr>
                        <m:ctrlPr>
                          <a:rPr lang="en-US" altLang="zh-CN" sz="1800" b="1" i="1" smtClean="0">
                            <a:latin typeface="Cambria Math" panose="02040503050406030204" pitchFamily="18" charset="0"/>
                          </a:rPr>
                        </m:ctrlPr>
                      </m:dPr>
                      <m:e>
                        <m:r>
                          <a:rPr lang="en-US" altLang="zh-CN" sz="1800" b="1" i="1" smtClean="0">
                            <a:latin typeface="Cambria Math"/>
                          </a:rPr>
                          <m:t>𝒙</m:t>
                        </m:r>
                      </m:e>
                    </m:d>
                  </m:oMath>
                </a14:m>
                <a:r>
                  <a:rPr lang="zh-CN" altLang="en-US" sz="1800" dirty="0"/>
                  <a:t>至少为半正定</a:t>
                </a:r>
                <a:endParaRPr lang="en-US" altLang="zh-CN" sz="1800" dirty="0"/>
              </a:p>
              <a:p>
                <a:r>
                  <a:rPr lang="zh-CN" altLang="en-US" sz="1800" dirty="0"/>
                  <a:t>但</a:t>
                </a:r>
                <a:r>
                  <a:rPr lang="en-US" altLang="zh-CN" sz="1800" dirty="0"/>
                  <a:t>Gauss-Newton</a:t>
                </a:r>
                <a:r>
                  <a:rPr lang="zh-CN" altLang="en-US" sz="1800" dirty="0"/>
                  <a:t>方法的收敛速度与忽略项</a:t>
                </a:r>
                <a14:m>
                  <m:oMath xmlns:m="http://schemas.openxmlformats.org/officeDocument/2006/math">
                    <m:r>
                      <a:rPr lang="en-US" altLang="zh-CN" sz="1800" b="1" i="1" smtClean="0">
                        <a:latin typeface="Cambria Math"/>
                      </a:rPr>
                      <m:t>𝑺</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在</a:t>
                </a:r>
                <a:r>
                  <a:rPr lang="en-US" altLang="zh-CN" sz="1800" dirty="0"/>
                  <a:t>Hessian</a:t>
                </a:r>
                <a:r>
                  <a:rPr lang="zh-CN" altLang="en-US" sz="1800" dirty="0"/>
                  <a:t>矩阵</a:t>
                </a:r>
                <a14:m>
                  <m:oMath xmlns:m="http://schemas.openxmlformats.org/officeDocument/2006/math">
                    <m:r>
                      <a:rPr lang="en-US" altLang="zh-CN" sz="1800" b="1" i="1" smtClean="0">
                        <a:latin typeface="Cambria Math"/>
                      </a:rPr>
                      <m:t>𝑮</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中的重要性有关，若</a:t>
                </a:r>
                <a14:m>
                  <m:oMath xmlns:m="http://schemas.openxmlformats.org/officeDocument/2006/math">
                    <m:r>
                      <a:rPr lang="en-US" altLang="zh-CN" sz="1800" b="1" i="1" smtClean="0">
                        <a:latin typeface="Cambria Math"/>
                      </a:rPr>
                      <m:t>𝑺</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m:t>
                            </m:r>
                          </m:sup>
                        </m:sSup>
                      </m:e>
                    </m:d>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oMath>
                </a14:m>
                <a:r>
                  <a:rPr lang="zh-CN" altLang="en-US" sz="1800" dirty="0"/>
                  <a:t>则二阶收敛，若相对于</a:t>
                </a:r>
                <a14:m>
                  <m:oMath xmlns:m="http://schemas.openxmlformats.org/officeDocument/2006/math">
                    <m:r>
                      <a:rPr lang="en-US" altLang="zh-CN" sz="1800" i="1">
                        <a:latin typeface="Cambria Math"/>
                      </a:rPr>
                      <m:t>𝑱</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a:rPr>
                              <m:t>𝒙</m:t>
                            </m:r>
                          </m:e>
                        </m:d>
                      </m:e>
                      <m:sup>
                        <m:r>
                          <a:rPr lang="en-US" altLang="zh-CN" sz="1800" i="1">
                            <a:latin typeface="Cambria Math"/>
                          </a:rPr>
                          <m:t>𝑻</m:t>
                        </m:r>
                      </m:sup>
                    </m:sSup>
                    <m:r>
                      <a:rPr lang="en-US" altLang="zh-CN" sz="1800" i="1">
                        <a:latin typeface="Cambria Math"/>
                      </a:rPr>
                      <m:t>𝑱</m:t>
                    </m:r>
                    <m:d>
                      <m:dPr>
                        <m:ctrlPr>
                          <a:rPr lang="en-US" altLang="zh-CN" sz="1800" i="1">
                            <a:latin typeface="Cambria Math" panose="02040503050406030204" pitchFamily="18" charset="0"/>
                          </a:rPr>
                        </m:ctrlPr>
                      </m:dPr>
                      <m:e>
                        <m:r>
                          <a:rPr lang="en-US" altLang="zh-CN" sz="1800" i="1">
                            <a:latin typeface="Cambria Math"/>
                          </a:rPr>
                          <m:t>𝒙</m:t>
                        </m:r>
                      </m:e>
                    </m:d>
                  </m:oMath>
                </a14:m>
                <a:r>
                  <a:rPr lang="zh-CN" altLang="en-US" sz="1800" dirty="0"/>
                  <a:t>是小的，则</a:t>
                </a:r>
                <a:r>
                  <a:rPr lang="en-US" altLang="zh-CN" sz="1800" dirty="0"/>
                  <a:t>Q-</a:t>
                </a:r>
                <a:r>
                  <a:rPr lang="zh-CN" altLang="en-US" sz="1800" dirty="0"/>
                  <a:t>线性收敛，否则可能不收敛</a:t>
                </a:r>
                <a:endParaRPr lang="en-US" altLang="zh-CN" sz="1800" dirty="0"/>
              </a:p>
              <a:p>
                <a:r>
                  <a:rPr lang="zh-CN" altLang="en-US" sz="1800" dirty="0"/>
                  <a:t>缺点：残量越大，算法收敛越慢并有可能不收敛，</a:t>
                </a:r>
                <a14:m>
                  <m:oMath xmlns:m="http://schemas.openxmlformats.org/officeDocument/2006/math">
                    <m:r>
                      <a:rPr lang="en-US" altLang="zh-CN" sz="1800" b="1" i="1" smtClean="0">
                        <a:latin typeface="Cambria Math"/>
                      </a:rPr>
                      <m:t>𝑱</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zh-CN" altLang="en-US" sz="1800" dirty="0"/>
                  <a:t>不满秩则没有定义，不一定总体收敛</a:t>
                </a:r>
                <a:endParaRPr lang="en-US" altLang="zh-CN" sz="1800" dirty="0"/>
              </a:p>
              <a:p>
                <a:pPr marL="330200" lvl="1" indent="-330200">
                  <a:buFont typeface="Wingdings" pitchFamily="2" charset="2"/>
                  <a:buChar char="u"/>
                </a:pPr>
                <a:r>
                  <a:rPr lang="zh-CN" altLang="en-US" sz="1800" dirty="0"/>
                  <a:t>但无论如何，高斯牛顿法是解非线性最小二乘的最基本的方法，如果</a:t>
                </a:r>
                <a:r>
                  <a:rPr lang="en-US" altLang="zh-CN" sz="1600" dirty="0">
                    <a:solidFill>
                      <a:srgbClr val="CC00CC"/>
                    </a:solidFill>
                  </a:rPr>
                  <a:t>2.</a:t>
                </a:r>
                <a:r>
                  <a:rPr lang="zh-CN" altLang="en-US" sz="1600" dirty="0">
                    <a:solidFill>
                      <a:srgbClr val="CC00CC"/>
                    </a:solidFill>
                  </a:rPr>
                  <a:t>令</a:t>
                </a:r>
                <a14:m>
                  <m:oMath xmlns:m="http://schemas.openxmlformats.org/officeDocument/2006/math">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i="1">
                            <a:solidFill>
                              <a:srgbClr val="CC00CC"/>
                            </a:solidFill>
                            <a:latin typeface="Cambria Math"/>
                          </a:rPr>
                          <m:t>𝒌</m:t>
                        </m:r>
                        <m:r>
                          <a:rPr lang="en-US" altLang="zh-CN" sz="1600" i="1">
                            <a:solidFill>
                              <a:srgbClr val="CC00CC"/>
                            </a:solidFill>
                            <a:latin typeface="Cambria Math"/>
                          </a:rPr>
                          <m:t>+</m:t>
                        </m:r>
                        <m:r>
                          <a:rPr lang="en-US" altLang="zh-CN" sz="1600" i="1">
                            <a:solidFill>
                              <a:srgbClr val="CC00CC"/>
                            </a:solidFill>
                            <a:latin typeface="Cambria Math"/>
                          </a:rPr>
                          <m:t>𝟏</m:t>
                        </m:r>
                      </m:sub>
                    </m:sSub>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i="1">
                            <a:solidFill>
                              <a:srgbClr val="CC00CC"/>
                            </a:solidFill>
                            <a:latin typeface="Cambria Math"/>
                          </a:rPr>
                          <m:t>𝒌</m:t>
                        </m:r>
                      </m:sub>
                    </m:sSub>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𝒔</m:t>
                        </m:r>
                      </m:e>
                      <m:sub>
                        <m:r>
                          <a:rPr lang="en-US" altLang="zh-CN" sz="1600" i="1">
                            <a:solidFill>
                              <a:srgbClr val="CC00CC"/>
                            </a:solidFill>
                            <a:latin typeface="Cambria Math"/>
                          </a:rPr>
                          <m:t>𝒌</m:t>
                        </m:r>
                      </m:sub>
                    </m:sSub>
                  </m:oMath>
                </a14:m>
                <a:r>
                  <a:rPr lang="zh-CN" altLang="en-US" sz="1600" dirty="0"/>
                  <a:t>中采用线性搜索来确定迭代公式，则称为阻尼牛顿法</a:t>
                </a:r>
                <a:r>
                  <a:rPr lang="en-US" altLang="zh-CN" sz="1600" dirty="0"/>
                  <a:t>(Damped Gauss-Newton)</a:t>
                </a:r>
              </a:p>
              <a:p>
                <a:pPr marL="330200" lvl="1" indent="-330200">
                  <a:buFont typeface="Wingdings" pitchFamily="2" charset="2"/>
                  <a:buChar char="u"/>
                </a:pPr>
                <a:r>
                  <a:rPr lang="zh-CN" altLang="en-US" sz="1600" dirty="0"/>
                  <a:t>另外，求解高斯牛顿方程时，一般采用矩阵分解，如</a:t>
                </a:r>
                <a:r>
                  <a:rPr lang="en-US" altLang="zh-CN" sz="1600" dirty="0"/>
                  <a:t>QR</a:t>
                </a:r>
                <a:r>
                  <a:rPr lang="zh-CN" altLang="en-US" sz="1600" dirty="0"/>
                  <a:t>分解来求解</a:t>
                </a:r>
                <a14:m>
                  <m:oMath xmlns:m="http://schemas.openxmlformats.org/officeDocument/2006/math">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d>
                      <m:dPr>
                        <m:ctrlPr>
                          <a:rPr lang="en-US" altLang="zh-CN" sz="1600" i="1" dirty="0">
                            <a:latin typeface="Cambria Math" panose="02040503050406030204" pitchFamily="18" charset="0"/>
                          </a:rPr>
                        </m:ctrlPr>
                      </m:dPr>
                      <m:e>
                        <m:r>
                          <a:rPr lang="en-US" altLang="zh-CN" sz="1600" i="1" dirty="0">
                            <a:latin typeface="Cambria Math"/>
                          </a:rPr>
                          <m:t>𝒙</m:t>
                        </m:r>
                      </m:e>
                    </m:d>
                    <m:r>
                      <a:rPr lang="en-US" altLang="zh-CN" sz="1600" i="1" dirty="0">
                        <a:latin typeface="Cambria Math"/>
                      </a:rPr>
                      <m:t>𝒔</m:t>
                    </m:r>
                    <m:r>
                      <a:rPr lang="en-US" altLang="zh-CN" sz="1600" dirty="0">
                        <a:latin typeface="Cambria Math"/>
                      </a:rPr>
                      <m:t>=−</m:t>
                    </m:r>
                    <m:r>
                      <a:rPr lang="en-US" altLang="zh-CN" sz="1600" i="1" dirty="0">
                        <a:latin typeface="Cambria Math"/>
                      </a:rPr>
                      <m:t>𝑱</m:t>
                    </m:r>
                    <m:d>
                      <m:dPr>
                        <m:ctrlPr>
                          <a:rPr lang="en-US" altLang="zh-CN" sz="1600" i="1" dirty="0">
                            <a:latin typeface="Cambria Math" panose="02040503050406030204" pitchFamily="18" charset="0"/>
                          </a:rPr>
                        </m:ctrlPr>
                      </m:dPr>
                      <m:e>
                        <m:sSub>
                          <m:sSubPr>
                            <m:ctrlPr>
                              <a:rPr lang="en-US" altLang="zh-CN" sz="1600" i="1" dirty="0">
                                <a:latin typeface="Cambria Math" panose="02040503050406030204" pitchFamily="18" charset="0"/>
                              </a:rPr>
                            </m:ctrlPr>
                          </m:sSubPr>
                          <m:e>
                            <m:r>
                              <a:rPr lang="en-US" altLang="zh-CN" sz="1600" i="1" dirty="0">
                                <a:latin typeface="Cambria Math"/>
                              </a:rPr>
                              <m:t>𝒙</m:t>
                            </m:r>
                          </m:e>
                          <m:sub>
                            <m:r>
                              <a:rPr lang="en-US" altLang="zh-CN" sz="1600" i="1" dirty="0">
                                <a:latin typeface="Cambria Math"/>
                              </a:rPr>
                              <m:t>𝒌</m:t>
                            </m:r>
                          </m:sub>
                        </m:sSub>
                      </m:e>
                    </m:d>
                    <m:r>
                      <a:rPr lang="en-US" altLang="zh-CN" sz="1600" i="1" dirty="0">
                        <a:latin typeface="Cambria Math"/>
                      </a:rPr>
                      <m:t>𝒓</m:t>
                    </m:r>
                    <m:r>
                      <a:rPr lang="en-US" altLang="zh-CN" sz="1600" i="1" dirty="0">
                        <a:latin typeface="Cambria Math"/>
                      </a:rPr>
                      <m:t>(</m:t>
                    </m:r>
                    <m:sSub>
                      <m:sSubPr>
                        <m:ctrlPr>
                          <a:rPr lang="en-US" altLang="zh-CN" sz="1600" i="1" dirty="0">
                            <a:latin typeface="Cambria Math" panose="02040503050406030204" pitchFamily="18" charset="0"/>
                          </a:rPr>
                        </m:ctrlPr>
                      </m:sSubPr>
                      <m:e>
                        <m:r>
                          <a:rPr lang="en-US" altLang="zh-CN" sz="1600" i="1" dirty="0">
                            <a:latin typeface="Cambria Math"/>
                          </a:rPr>
                          <m:t>𝒙</m:t>
                        </m:r>
                      </m:e>
                      <m:sub>
                        <m:r>
                          <a:rPr lang="en-US" altLang="zh-CN" sz="1600" i="1" dirty="0">
                            <a:latin typeface="Cambria Math"/>
                          </a:rPr>
                          <m:t>𝒌</m:t>
                        </m:r>
                      </m:sub>
                    </m:sSub>
                    <m:r>
                      <a:rPr lang="en-US" altLang="zh-CN" sz="1600" dirty="0">
                        <a:latin typeface="Cambria Math"/>
                      </a:rPr>
                      <m:t>)</m:t>
                    </m:r>
                  </m:oMath>
                </a14:m>
                <a:endParaRPr lang="en-US" altLang="zh-CN" sz="1600" dirty="0"/>
              </a:p>
              <a:p>
                <a:pPr marL="330200" lvl="1" indent="-330200">
                  <a:buFont typeface="Wingdings" pitchFamily="2" charset="2"/>
                  <a:buChar char="u"/>
                </a:pPr>
                <a:r>
                  <a:rPr lang="zh-CN" altLang="en-US" sz="1600" dirty="0"/>
                  <a:t>注意：上述方法要求</a:t>
                </a:r>
                <a14:m>
                  <m:oMath xmlns:m="http://schemas.openxmlformats.org/officeDocument/2006/math">
                    <m:r>
                      <a:rPr lang="en-US" altLang="zh-CN" sz="1600" b="1" i="1" smtClean="0">
                        <a:latin typeface="Cambria Math"/>
                      </a:rPr>
                      <m:t>𝑱</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r>
                      <a:rPr lang="en-US" altLang="zh-CN" sz="1600" b="1" i="1" smtClean="0">
                        <a:latin typeface="Cambria Math"/>
                      </a:rPr>
                      <m:t>)</m:t>
                    </m:r>
                  </m:oMath>
                </a14:m>
                <a:r>
                  <a:rPr lang="zh-CN" altLang="en-US" sz="1600" dirty="0"/>
                  <a:t>是满秩的，但经常发生</a:t>
                </a:r>
                <a14:m>
                  <m:oMath xmlns:m="http://schemas.openxmlformats.org/officeDocument/2006/math">
                    <m:r>
                      <a:rPr lang="en-US" altLang="zh-CN" sz="1600" i="1">
                        <a:latin typeface="Cambria Math"/>
                      </a:rPr>
                      <m:t>𝑱</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r>
                      <a:rPr lang="en-US" altLang="zh-CN" sz="1600" i="1">
                        <a:latin typeface="Cambria Math"/>
                      </a:rPr>
                      <m:t>)</m:t>
                    </m:r>
                  </m:oMath>
                </a14:m>
                <a:r>
                  <a:rPr lang="zh-CN" altLang="en-US" sz="1600" dirty="0"/>
                  <a:t>是奇异的，使得算法常常收敛到一个非驻点。一旦</a:t>
                </a:r>
                <a14:m>
                  <m:oMath xmlns:m="http://schemas.openxmlformats.org/officeDocument/2006/math">
                    <m:r>
                      <a:rPr lang="en-US" altLang="zh-CN" sz="1600" i="1">
                        <a:latin typeface="Cambria Math"/>
                      </a:rPr>
                      <m:t>𝑱</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r>
                      <a:rPr lang="en-US" altLang="zh-CN" sz="1600" i="1">
                        <a:latin typeface="Cambria Math"/>
                      </a:rPr>
                      <m:t>)</m:t>
                    </m:r>
                  </m:oMath>
                </a14:m>
                <a:r>
                  <a:rPr lang="zh-CN" altLang="en-US" sz="1600" dirty="0"/>
                  <a:t>是奇异的，则在距离解点的某处，</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oMath>
                </a14:m>
                <a:r>
                  <a:rPr lang="zh-CN" altLang="en-US" sz="1600" dirty="0"/>
                  <a:t>便在数值上直交，这时线搜索便得不到进一步的下降，只能得到极小点的一个差的估计，为了克服这些困难，考虑采用信赖域或信任域方法</a:t>
                </a:r>
                <a:endParaRPr lang="en-US" altLang="zh-CN" sz="1800" dirty="0"/>
              </a:p>
              <a:p>
                <a:pPr lvl="1"/>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759" r="-33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t>通常</a:t>
                </a:r>
                <a14:m>
                  <m:oMath xmlns:m="http://schemas.openxmlformats.org/officeDocument/2006/math">
                    <m:r>
                      <a:rPr lang="en-US" altLang="zh-CN" sz="1600" b="1" i="1" smtClean="0">
                        <a:latin typeface="Cambria Math"/>
                      </a:rPr>
                      <m:t>𝒓</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是非线性函数，而</a:t>
                </a:r>
                <a:r>
                  <a:rPr lang="en-US" altLang="zh-CN" sz="1600" dirty="0"/>
                  <a:t>Gauss-Newton</a:t>
                </a:r>
                <a:r>
                  <a:rPr lang="zh-CN" altLang="en-US" sz="1600" dirty="0"/>
                  <a:t>方法用线性化模型近似</a:t>
                </a:r>
                <a14:m>
                  <m:oMath xmlns:m="http://schemas.openxmlformats.org/officeDocument/2006/math">
                    <m:r>
                      <a:rPr lang="en-US" altLang="zh-CN" sz="1600" b="1" i="1" smtClean="0">
                        <a:latin typeface="Cambria Math"/>
                      </a:rPr>
                      <m:t>𝒓</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，这种线性化并不是对所有</a:t>
                </a:r>
                <a14:m>
                  <m:oMath xmlns:m="http://schemas.openxmlformats.org/officeDocument/2006/math">
                    <m:d>
                      <m:dPr>
                        <m:ctrlPr>
                          <a:rPr lang="en-US" altLang="zh-CN" sz="1600" b="1" i="1" smtClean="0">
                            <a:latin typeface="Cambria Math" panose="02040503050406030204" pitchFamily="18" charset="0"/>
                          </a:rPr>
                        </m:ctrlPr>
                      </m:dPr>
                      <m:e>
                        <m:r>
                          <a:rPr lang="en-US" altLang="zh-CN" sz="1600" b="1" i="1" smtClean="0">
                            <a:latin typeface="Cambria Math"/>
                          </a:rPr>
                          <m:t>𝒙</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oMath>
                </a14:m>
                <a:r>
                  <a:rPr lang="zh-CN" altLang="en-US" sz="1600" dirty="0"/>
                  <a:t>都成立，因此考虑约束线性最小二乘问题，即考虑信赖域模型：</a:t>
                </a:r>
                <a14:m>
                  <m:oMath xmlns:m="http://schemas.openxmlformats.org/officeDocument/2006/math">
                    <m:r>
                      <a:rPr lang="en-US" altLang="zh-CN" sz="1600" b="1" i="1" smtClean="0">
                        <a:latin typeface="Cambria Math"/>
                      </a:rPr>
                      <m:t>𝒎𝒊𝒏</m:t>
                    </m:r>
                    <m:r>
                      <a:rPr lang="en-US" altLang="zh-CN" sz="1600" b="1" i="1" smtClean="0">
                        <a:latin typeface="Cambria Math"/>
                      </a:rPr>
                      <m:t> </m:t>
                    </m:r>
                    <m:sSub>
                      <m:sSubPr>
                        <m:ctrlPr>
                          <a:rPr lang="en-US" altLang="zh-CN" sz="1600" b="1" i="1" smtClean="0">
                            <a:latin typeface="Cambria Math" panose="02040503050406030204" pitchFamily="18" charset="0"/>
                          </a:rPr>
                        </m:ctrlPr>
                      </m:sSubPr>
                      <m:e>
                        <m:d>
                          <m:dPr>
                            <m:begChr m:val="‖"/>
                            <m:endChr m:val="‖"/>
                            <m:ctrlPr>
                              <a:rPr lang="en-US" altLang="zh-CN" sz="1600" b="1" i="1" smtClean="0">
                                <a:latin typeface="Cambria Math" panose="02040503050406030204" pitchFamily="18" charset="0"/>
                              </a:rPr>
                            </m:ctrlPr>
                          </m:dPr>
                          <m:e>
                            <m:r>
                              <a:rPr lang="en-US" altLang="zh-CN" sz="1600" b="1" i="1" smtClean="0">
                                <a:latin typeface="Cambria Math"/>
                              </a:rPr>
                              <m:t>𝒓</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r>
                              <a:rPr lang="en-US" altLang="zh-CN" sz="1600" b="1" i="1" smtClean="0">
                                <a:latin typeface="Cambria Math"/>
                              </a:rPr>
                              <m:t>𝑱</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d>
                              <m:dPr>
                                <m:ctrlPr>
                                  <a:rPr lang="en-US" altLang="zh-CN" sz="1600" b="1" i="1" smtClean="0">
                                    <a:latin typeface="Cambria Math" panose="02040503050406030204" pitchFamily="18" charset="0"/>
                                  </a:rPr>
                                </m:ctrlPr>
                              </m:dPr>
                              <m:e>
                                <m:r>
                                  <a:rPr lang="en-US" altLang="zh-CN" sz="1600" b="1" i="1" smtClean="0">
                                    <a:latin typeface="Cambria Math"/>
                                  </a:rPr>
                                  <m:t>𝒙</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d>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𝒕</m:t>
                    </m:r>
                    <m:r>
                      <a:rPr lang="en-US" altLang="zh-CN" sz="1600" b="1" i="1" smtClean="0">
                        <a:latin typeface="Cambria Math"/>
                      </a:rPr>
                      <m:t>. </m:t>
                    </m:r>
                    <m:sSub>
                      <m:sSubPr>
                        <m:ctrlPr>
                          <a:rPr lang="en-US" altLang="zh-CN" sz="1600" b="1" i="1" smtClean="0">
                            <a:latin typeface="Cambria Math" panose="02040503050406030204" pitchFamily="18" charset="0"/>
                          </a:rPr>
                        </m:ctrlPr>
                      </m:sSubPr>
                      <m:e>
                        <m:d>
                          <m:dPr>
                            <m:begChr m:val="‖"/>
                            <m:endChr m:val="‖"/>
                            <m:ctrlPr>
                              <a:rPr lang="en-US" altLang="zh-CN" sz="1600" b="1" i="1" smtClean="0">
                                <a:latin typeface="Cambria Math" panose="02040503050406030204" pitchFamily="18" charset="0"/>
                              </a:rPr>
                            </m:ctrlPr>
                          </m:dPr>
                          <m:e>
                            <m:r>
                              <a:rPr lang="en-US" altLang="zh-CN" sz="1600" b="1" i="1" smtClean="0">
                                <a:latin typeface="Cambria Math"/>
                              </a:rPr>
                              <m:t>𝒙</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𝒉</m:t>
                        </m:r>
                      </m:e>
                      <m:sub>
                        <m:r>
                          <a:rPr lang="en-US" altLang="zh-CN" sz="1600" b="1" i="1" smtClean="0">
                            <a:latin typeface="Cambria Math"/>
                          </a:rPr>
                          <m:t>𝒌</m:t>
                        </m:r>
                      </m:sub>
                    </m:sSub>
                  </m:oMath>
                </a14:m>
                <a:endParaRPr lang="en-US" altLang="zh-CN" sz="1600" dirty="0"/>
              </a:p>
              <a:p>
                <a:r>
                  <a:rPr lang="zh-CN" altLang="en-US" sz="1600" dirty="0"/>
                  <a:t>而这个模型的解可由解方程组</a:t>
                </a:r>
                <a14:m>
                  <m:oMath xmlns:m="http://schemas.openxmlformats.org/officeDocument/2006/math">
                    <m:d>
                      <m:dPr>
                        <m:ctrlPr>
                          <a:rPr lang="en-US" altLang="zh-CN" sz="1600" b="1" i="1" smtClean="0">
                            <a:latin typeface="Cambria Math" panose="02040503050406030204" pitchFamily="18" charset="0"/>
                          </a:rPr>
                        </m:ctrlPr>
                      </m:dPr>
                      <m:e>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𝑱</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r>
                          <a:rPr lang="en-US" altLang="zh-CN" sz="1600" b="1" i="1" smtClean="0">
                            <a:latin typeface="Cambria Math"/>
                          </a:rPr>
                          <m:t>𝑰</m:t>
                        </m:r>
                      </m:e>
                    </m:d>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𝒓</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oMath>
                </a14:m>
                <a:r>
                  <a:rPr lang="zh-CN" altLang="en-US" sz="1600" dirty="0"/>
                  <a:t>来表征</a:t>
                </a:r>
                <a:r>
                  <a:rPr lang="en-US" altLang="zh-CN" sz="1600" dirty="0"/>
                  <a:t>,</a:t>
                </a:r>
                <a:r>
                  <a:rPr lang="zh-CN" altLang="en-US" sz="1600" dirty="0"/>
                  <a:t>从而</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𝑱</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r>
                              <a:rPr lang="en-US" altLang="zh-CN" sz="1600" b="1" i="1" smtClean="0">
                                <a:latin typeface="Cambria Math"/>
                              </a:rPr>
                              <m:t>𝑰</m:t>
                            </m:r>
                          </m:e>
                        </m:d>
                      </m:e>
                      <m:sup>
                        <m:r>
                          <a:rPr lang="en-US" altLang="zh-CN" sz="1600" b="1" i="1" smtClean="0">
                            <a:latin typeface="Cambria Math"/>
                          </a:rPr>
                          <m:t>−</m:t>
                        </m:r>
                        <m:r>
                          <a:rPr lang="en-US" altLang="zh-CN" sz="1600" b="1" i="1" smtClean="0">
                            <a:latin typeface="Cambria Math"/>
                          </a:rPr>
                          <m:t>𝟏</m:t>
                        </m:r>
                      </m:sup>
                    </m:sSup>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𝒓</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oMath>
                </a14:m>
                <a:r>
                  <a:rPr lang="en-US" altLang="zh-CN" sz="1600" dirty="0"/>
                  <a:t>,</a:t>
                </a:r>
                <a:r>
                  <a:rPr lang="zh-CN" altLang="en-US" sz="1600" dirty="0"/>
                  <a:t>如果</a:t>
                </a:r>
                <a14:m>
                  <m:oMath xmlns:m="http://schemas.openxmlformats.org/officeDocument/2006/math">
                    <m:d>
                      <m:dPr>
                        <m:begChr m:val="‖"/>
                        <m:endChr m:val="‖"/>
                        <m:ctrlPr>
                          <a:rPr lang="en-US" altLang="zh-CN" sz="1600" i="1" smtClean="0">
                            <a:latin typeface="Cambria Math" panose="02040503050406030204" pitchFamily="18" charset="0"/>
                          </a:rPr>
                        </m:ctrlPr>
                      </m:dPr>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en-US" altLang="zh-CN" sz="1400" i="1" dirty="0">
                                    <a:latin typeface="Cambria Math"/>
                                  </a:rPr>
                                  <m:t>𝑱</m:t>
                                </m:r>
                                <m:sSup>
                                  <m:sSupPr>
                                    <m:ctrlPr>
                                      <a:rPr lang="en-US" altLang="zh-CN" sz="1400" i="1" dirty="0">
                                        <a:latin typeface="Cambria Math" panose="02040503050406030204" pitchFamily="18" charset="0"/>
                                      </a:rPr>
                                    </m:ctrlPr>
                                  </m:sSupPr>
                                  <m:e>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a:rPr>
                                              <m:t>𝒙</m:t>
                                            </m:r>
                                          </m:e>
                                          <m:sub>
                                            <m:r>
                                              <a:rPr lang="en-US" altLang="zh-CN" sz="1400" i="1" dirty="0">
                                                <a:latin typeface="Cambria Math"/>
                                              </a:rPr>
                                              <m:t>𝒌</m:t>
                                            </m:r>
                                          </m:sub>
                                        </m:sSub>
                                      </m:e>
                                    </m:d>
                                  </m:e>
                                  <m:sup>
                                    <m:r>
                                      <a:rPr lang="en-US" altLang="zh-CN" sz="1400" i="1" dirty="0">
                                        <a:latin typeface="Cambria Math"/>
                                      </a:rPr>
                                      <m:t>𝑻</m:t>
                                    </m:r>
                                  </m:sup>
                                </m:sSup>
                                <m:r>
                                  <a:rPr lang="en-US" altLang="zh-CN" sz="1400" i="1" dirty="0">
                                    <a:latin typeface="Cambria Math"/>
                                  </a:rPr>
                                  <m:t>𝑱</m:t>
                                </m:r>
                                <m:r>
                                  <a:rPr lang="en-US" altLang="zh-CN" sz="1400" i="1" dirty="0">
                                    <a:latin typeface="Cambria Math"/>
                                  </a:rPr>
                                  <m:t>(</m:t>
                                </m:r>
                                <m:sSub>
                                  <m:sSubPr>
                                    <m:ctrlPr>
                                      <a:rPr lang="en-US" altLang="zh-CN" sz="1400" i="1" dirty="0">
                                        <a:latin typeface="Cambria Math" panose="02040503050406030204" pitchFamily="18" charset="0"/>
                                      </a:rPr>
                                    </m:ctrlPr>
                                  </m:sSubPr>
                                  <m:e>
                                    <m:r>
                                      <a:rPr lang="en-US" altLang="zh-CN" sz="1400" i="1" dirty="0">
                                        <a:latin typeface="Cambria Math"/>
                                      </a:rPr>
                                      <m:t>𝒙</m:t>
                                    </m:r>
                                  </m:e>
                                  <m:sub>
                                    <m:r>
                                      <a:rPr lang="en-US" altLang="zh-CN" sz="1400" i="1" dirty="0">
                                        <a:latin typeface="Cambria Math"/>
                                      </a:rPr>
                                      <m:t>𝒌</m:t>
                                    </m:r>
                                  </m:sub>
                                </m:sSub>
                                <m:r>
                                  <a:rPr lang="en-US" altLang="zh-CN" sz="1400" i="1" dirty="0">
                                    <a:latin typeface="Cambria Math"/>
                                  </a:rPr>
                                  <m:t>)</m:t>
                                </m:r>
                              </m:e>
                            </m:d>
                          </m:e>
                          <m:sup>
                            <m:r>
                              <a:rPr lang="en-US" altLang="zh-CN" sz="1400" i="1">
                                <a:latin typeface="Cambria Math"/>
                              </a:rPr>
                              <m:t>−</m:t>
                            </m:r>
                            <m:r>
                              <a:rPr lang="en-US" altLang="zh-CN" sz="1400" i="1">
                                <a:latin typeface="Cambria Math"/>
                              </a:rPr>
                              <m:t>𝟏</m:t>
                            </m:r>
                          </m:sup>
                        </m:sSup>
                        <m:r>
                          <a:rPr lang="en-US" altLang="zh-CN" sz="1400" i="1">
                            <a:latin typeface="Cambria Math"/>
                          </a:rPr>
                          <m:t>𝑱</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e>
                        </m:d>
                        <m:r>
                          <a:rPr lang="en-US" altLang="zh-CN" sz="1400" i="1">
                            <a:latin typeface="Cambria Math"/>
                          </a:rPr>
                          <m:t>𝒓</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r>
                          <a:rPr lang="en-US" altLang="zh-CN" sz="1400" i="1">
                            <a:latin typeface="Cambria Math"/>
                          </a:rPr>
                          <m:t>)</m:t>
                        </m:r>
                        <m:r>
                          <m:rPr>
                            <m:nor/>
                          </m:rPr>
                          <a:rPr lang="zh-CN" altLang="en-US" sz="1600" dirty="0"/>
                          <m:t> </m:t>
                        </m:r>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𝒉</m:t>
                        </m:r>
                      </m:e>
                      <m:sub>
                        <m:r>
                          <a:rPr lang="en-US" altLang="zh-CN" sz="1600" b="1" i="1" smtClean="0">
                            <a:latin typeface="Cambria Math"/>
                          </a:rPr>
                          <m:t>𝒌</m:t>
                        </m:r>
                      </m:sub>
                    </m:sSub>
                  </m:oMath>
                </a14:m>
                <a:r>
                  <a:rPr lang="en-US" altLang="zh-CN" sz="1600" dirty="0"/>
                  <a:t>,</a:t>
                </a:r>
                <a:r>
                  <a:rPr lang="zh-CN" altLang="en-US" sz="1600" dirty="0"/>
                  <a:t>则</a:t>
                </a:r>
                <a14:m>
                  <m:oMath xmlns:m="http://schemas.openxmlformats.org/officeDocument/2006/math">
                    <m:sSub>
                      <m:sSubPr>
                        <m:ctrlPr>
                          <a:rPr lang="en-US" altLang="zh-CN" sz="1600" b="1" i="1" dirty="0" smtClean="0">
                            <a:latin typeface="Cambria Math" panose="02040503050406030204" pitchFamily="18" charset="0"/>
                          </a:rPr>
                        </m:ctrlPr>
                      </m:sSubPr>
                      <m:e>
                        <m:r>
                          <a:rPr lang="en-US" altLang="zh-CN" sz="1600" b="1" i="1" dirty="0" smtClean="0">
                            <a:latin typeface="Cambria Math"/>
                          </a:rPr>
                          <m:t>𝝁</m:t>
                        </m:r>
                      </m:e>
                      <m:sub>
                        <m:r>
                          <a:rPr lang="en-US" altLang="zh-CN" sz="1600" b="1" i="1" dirty="0" smtClean="0">
                            <a:latin typeface="Cambria Math"/>
                          </a:rPr>
                          <m:t>𝒌</m:t>
                        </m:r>
                      </m:sub>
                    </m:sSub>
                    <m:r>
                      <a:rPr lang="en-US" altLang="zh-CN" sz="1600" b="1" i="1" dirty="0" smtClean="0">
                        <a:latin typeface="Cambria Math"/>
                      </a:rPr>
                      <m:t>=</m:t>
                    </m:r>
                    <m:r>
                      <a:rPr lang="en-US" altLang="zh-CN" sz="1600" b="1" i="1" dirty="0" smtClean="0">
                        <a:latin typeface="Cambria Math"/>
                      </a:rPr>
                      <m:t>𝟎</m:t>
                    </m:r>
                  </m:oMath>
                </a14:m>
                <a:r>
                  <a:rPr lang="en-US" altLang="zh-CN" sz="1600" dirty="0"/>
                  <a:t>;</a:t>
                </a:r>
                <a:r>
                  <a:rPr lang="zh-CN" altLang="en-US" sz="1600" dirty="0"/>
                  <a:t>否则</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r>
                      <a:rPr lang="en-US" altLang="zh-CN" sz="1600" b="1" i="1" smtClean="0">
                        <a:latin typeface="Cambria Math"/>
                      </a:rPr>
                      <m:t>&gt;</m:t>
                    </m:r>
                    <m:r>
                      <a:rPr lang="en-US" altLang="zh-CN" sz="1600" b="1" i="1" smtClean="0">
                        <a:latin typeface="Cambria Math"/>
                      </a:rPr>
                      <m:t>𝟎</m:t>
                    </m:r>
                  </m:oMath>
                </a14:m>
                <a:r>
                  <a:rPr lang="en-US" altLang="zh-CN" sz="1600" dirty="0"/>
                  <a:t>,</a:t>
                </a:r>
                <a:r>
                  <a:rPr lang="zh-CN" altLang="en-US" sz="1600" dirty="0"/>
                  <a:t>由</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a:rPr>
                          <m:t>𝑱</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e>
                          <m:sup>
                            <m:r>
                              <a:rPr lang="en-US" altLang="zh-CN" sz="1600" i="1">
                                <a:latin typeface="Cambria Math"/>
                              </a:rPr>
                              <m:t>𝑻</m:t>
                            </m:r>
                          </m:sup>
                        </m:sSup>
                        <m:r>
                          <a:rPr lang="en-US" altLang="zh-CN" sz="1600" i="1">
                            <a:latin typeface="Cambria Math"/>
                          </a:rPr>
                          <m:t>𝑱</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r>
                          <a:rPr lang="en-US" altLang="zh-CN" sz="1600" i="1">
                            <a:latin typeface="Cambria Math"/>
                          </a:rPr>
                          <m:t>𝑰</m:t>
                        </m:r>
                      </m:e>
                    </m:d>
                  </m:oMath>
                </a14:m>
                <a:r>
                  <a:rPr lang="zh-CN" altLang="en-US" sz="1600" dirty="0"/>
                  <a:t>正定，故产生的方向为下降方向，该方法称为</a:t>
                </a:r>
                <a:r>
                  <a:rPr lang="en-US" altLang="zh-CN" sz="1600" dirty="0" err="1"/>
                  <a:t>Levenberg-Marqurdt</a:t>
                </a:r>
                <a:r>
                  <a:rPr lang="zh-CN" altLang="en-US" sz="1600" dirty="0"/>
                  <a:t>方法</a:t>
                </a:r>
                <a:endParaRPr lang="en-US" altLang="zh-CN" sz="1600" dirty="0"/>
              </a:p>
              <a:p>
                <a:r>
                  <a:rPr lang="zh-CN" altLang="en-US" sz="1600" dirty="0"/>
                  <a:t>这是一类方法，有很多的不同实现算法，例如分别采用</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𝒉</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oMath>
                </a14:m>
                <a:r>
                  <a:rPr lang="zh-CN" altLang="en-US" sz="1600" dirty="0"/>
                  <a:t>来控制迭代</a:t>
                </a:r>
                <a:endParaRPr lang="en-US" altLang="zh-CN" sz="1600" dirty="0"/>
              </a:p>
              <a:p>
                <a:r>
                  <a:rPr lang="zh-CN" altLang="en-US" sz="1600" dirty="0"/>
                  <a:t>但对于大残量问题，上述两类方法都可能收敛速度慢，因为都没有利用</a:t>
                </a:r>
                <a:r>
                  <a:rPr lang="en-US" altLang="zh-CN" sz="1600" dirty="0"/>
                  <a:t>Hessian</a:t>
                </a:r>
                <a:r>
                  <a:rPr lang="zh-CN" altLang="en-US" sz="1600" dirty="0"/>
                  <a:t>矩阵的信息，实际上却是难以计算，通过构造</a:t>
                </a:r>
                <a14:m>
                  <m:oMath xmlns:m="http://schemas.openxmlformats.org/officeDocument/2006/math">
                    <m:r>
                      <a:rPr lang="en-US" altLang="zh-CN" sz="1600" b="1" i="1" smtClean="0">
                        <a:latin typeface="Cambria Math"/>
                      </a:rPr>
                      <m:t>𝑺</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的割线近似，从而形成拟牛顿法</a:t>
                </a:r>
                <a:endParaRPr lang="en-US" altLang="zh-CN" sz="1600" dirty="0"/>
              </a:p>
              <a:p>
                <a:r>
                  <a:rPr lang="zh-CN" altLang="en-US" sz="1600" dirty="0"/>
                  <a:t>假设</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oMath>
                </a14:m>
                <a:r>
                  <a:rPr lang="zh-CN" altLang="en-US" sz="1600" dirty="0"/>
                  <a:t>是</a:t>
                </a:r>
                <a:r>
                  <a:rPr lang="en-US" altLang="zh-CN" sz="1600" dirty="0"/>
                  <a:t>S</a:t>
                </a:r>
                <a14:m>
                  <m:oMath xmlns:m="http://schemas.openxmlformats.org/officeDocument/2006/math">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r>
                      <a:rPr lang="en-US" altLang="zh-CN" sz="1600" b="1" i="1" dirty="0" smtClean="0">
                        <a:latin typeface="Cambria Math"/>
                      </a:rPr>
                      <m:t>)</m:t>
                    </m:r>
                  </m:oMath>
                </a14:m>
                <a:r>
                  <a:rPr lang="zh-CN" altLang="en-US" sz="1600" dirty="0"/>
                  <a:t>的割线近似，则牛顿法的迭代公式为</a:t>
                </a:r>
                <a:r>
                  <a:rPr lang="en-US" altLang="zh-CN" sz="1600" dirty="0"/>
                  <a:t>:</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r>
                              <a:rPr lang="en-US" altLang="zh-CN" sz="1600" i="1" dirty="0">
                                <a:latin typeface="Cambria Math"/>
                              </a:rPr>
                              <m:t>(</m:t>
                            </m:r>
                            <m:r>
                              <a:rPr lang="en-US" altLang="zh-CN" sz="1600" i="1" dirty="0">
                                <a:latin typeface="Cambria Math"/>
                              </a:rPr>
                              <m:t>𝒙</m:t>
                            </m:r>
                            <m:r>
                              <a:rPr lang="en-US" altLang="zh-CN" sz="1600" i="1" dirty="0">
                                <a:latin typeface="Cambria Math"/>
                              </a:rPr>
                              <m:t>)+</m:t>
                            </m:r>
                            <m:r>
                              <a:rPr lang="en-US" altLang="zh-CN" sz="1600" i="1" dirty="0">
                                <a:latin typeface="Cambria Math"/>
                              </a:rPr>
                              <m:t>𝑺</m:t>
                            </m:r>
                            <m:r>
                              <a:rPr lang="en-US" altLang="zh-CN" sz="1600" i="1" dirty="0">
                                <a:latin typeface="Cambria Math"/>
                              </a:rPr>
                              <m:t>(</m:t>
                            </m:r>
                            <m:r>
                              <a:rPr lang="en-US" altLang="zh-CN" sz="1600" i="1" dirty="0">
                                <a:latin typeface="Cambria Math"/>
                              </a:rPr>
                              <m:t>𝒙</m:t>
                            </m:r>
                            <m:r>
                              <a:rPr lang="en-US" altLang="zh-CN" sz="1600" i="1" dirty="0">
                                <a:latin typeface="Cambria Math"/>
                              </a:rPr>
                              <m:t>)</m:t>
                            </m:r>
                          </m:e>
                        </m:d>
                      </m:e>
                      <m:sup>
                        <m:r>
                          <a:rPr lang="en-US" altLang="zh-CN" sz="1600" i="1">
                            <a:latin typeface="Cambria Math"/>
                          </a:rPr>
                          <m:t>−</m:t>
                        </m:r>
                        <m:r>
                          <a:rPr lang="en-US" altLang="zh-CN" sz="1600" i="1">
                            <a:latin typeface="Cambria Math"/>
                          </a:rPr>
                          <m:t>𝟏</m:t>
                        </m:r>
                      </m:sup>
                    </m:sSup>
                    <m:r>
                      <a:rPr lang="en-US" altLang="zh-CN" sz="1600" i="1">
                        <a:latin typeface="Cambria Math"/>
                      </a:rPr>
                      <m:t>𝑱</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𝒓</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oMath>
                </a14:m>
                <a:r>
                  <a:rPr lang="zh-CN" altLang="en-US" sz="1600" dirty="0"/>
                  <a:t>成为</a:t>
                </a:r>
                <a14:m>
                  <m:oMath xmlns:m="http://schemas.openxmlformats.org/officeDocument/2006/math">
                    <m:d>
                      <m:dPr>
                        <m:ctrlPr>
                          <a:rPr lang="en-US" altLang="zh-CN" sz="1600" i="1" dirty="0">
                            <a:latin typeface="Cambria Math" panose="02040503050406030204" pitchFamily="18" charset="0"/>
                          </a:rPr>
                        </m:ctrlPr>
                      </m:dPr>
                      <m:e>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d>
                          <m:dPr>
                            <m:ctrlPr>
                              <a:rPr lang="en-US" altLang="zh-CN" sz="1600" i="1" dirty="0">
                                <a:latin typeface="Cambria Math" panose="02040503050406030204" pitchFamily="18" charset="0"/>
                              </a:rPr>
                            </m:ctrlPr>
                          </m:dPr>
                          <m:e>
                            <m:r>
                              <a:rPr lang="en-US" altLang="zh-CN" sz="1600" i="1" dirty="0">
                                <a:latin typeface="Cambria Math"/>
                              </a:rPr>
                              <m:t>𝒙</m:t>
                            </m:r>
                          </m:e>
                        </m:d>
                        <m:r>
                          <a:rPr lang="en-US" altLang="zh-CN" sz="1600" i="1" dirty="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𝑩</m:t>
                            </m:r>
                          </m:e>
                          <m:sub>
                            <m:r>
                              <a:rPr lang="en-US" altLang="zh-CN" sz="1600" b="1" i="1" dirty="0" smtClean="0">
                                <a:latin typeface="Cambria Math"/>
                              </a:rPr>
                              <m:t>𝒌</m:t>
                            </m:r>
                          </m:sub>
                        </m:sSub>
                      </m:e>
                    </m:d>
                    <m:sSub>
                      <m:sSubPr>
                        <m:ctrlPr>
                          <a:rPr lang="en-US" altLang="zh-CN" sz="1600" b="1" i="1" dirty="0" smtClean="0">
                            <a:latin typeface="Cambria Math" panose="02040503050406030204" pitchFamily="18" charset="0"/>
                          </a:rPr>
                        </m:ctrlPr>
                      </m:sSubPr>
                      <m:e>
                        <m:r>
                          <a:rPr lang="en-US" altLang="zh-CN" sz="1600" b="1" i="1" dirty="0" smtClean="0">
                            <a:latin typeface="Cambria Math"/>
                          </a:rPr>
                          <m:t>𝒅</m:t>
                        </m:r>
                      </m:e>
                      <m:sub>
                        <m:r>
                          <a:rPr lang="en-US" altLang="zh-CN" sz="1600" b="1" i="1" dirty="0" smtClean="0">
                            <a:latin typeface="Cambria Math"/>
                          </a:rPr>
                          <m:t>𝒌</m:t>
                        </m:r>
                      </m:sub>
                    </m:sSub>
                    <m:r>
                      <a:rPr lang="en-US" altLang="zh-CN" sz="1600" b="1" i="1" dirty="0" smtClean="0">
                        <a:latin typeface="Cambria Math"/>
                      </a:rPr>
                      <m:t>=−</m:t>
                    </m:r>
                    <m:r>
                      <a:rPr lang="en-US" altLang="zh-CN" sz="1600" b="1" i="1" dirty="0" smtClean="0">
                        <a:latin typeface="Cambria Math"/>
                      </a:rPr>
                      <m:t>𝑱</m:t>
                    </m:r>
                    <m:sSup>
                      <m:sSupPr>
                        <m:ctrlPr>
                          <a:rPr lang="en-US" altLang="zh-CN" sz="1600" b="1" i="1" dirty="0" smtClean="0">
                            <a:latin typeface="Cambria Math" panose="02040503050406030204" pitchFamily="18" charset="0"/>
                          </a:rPr>
                        </m:ctrlPr>
                      </m:sSupPr>
                      <m:e>
                        <m:d>
                          <m:dPr>
                            <m:ctrlPr>
                              <a:rPr lang="en-US" altLang="zh-CN" sz="1600" b="1" i="1" dirty="0" smtClean="0">
                                <a:latin typeface="Cambria Math" panose="02040503050406030204" pitchFamily="18" charset="0"/>
                              </a:rPr>
                            </m:ctrlPr>
                          </m:dPr>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e>
                        </m:d>
                      </m:e>
                      <m:sup>
                        <m:r>
                          <a:rPr lang="en-US" altLang="zh-CN" sz="1600" b="1" i="1" dirty="0" smtClean="0">
                            <a:latin typeface="Cambria Math"/>
                          </a:rPr>
                          <m:t>𝑻</m:t>
                        </m:r>
                      </m:sup>
                    </m:sSup>
                    <m:r>
                      <a:rPr lang="en-US" altLang="zh-CN" sz="1600" b="1" i="1" dirty="0" smtClean="0">
                        <a:latin typeface="Cambria Math"/>
                      </a:rPr>
                      <m:t>𝒓</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r>
                      <a:rPr lang="en-US" altLang="zh-CN" sz="1600" b="1" i="1" dirty="0" smtClean="0">
                        <a:latin typeface="Cambria Math"/>
                      </a:rPr>
                      <m:t>)</m:t>
                    </m:r>
                  </m:oMath>
                </a14:m>
                <a:r>
                  <a:rPr lang="en-US" altLang="zh-CN" sz="1600" dirty="0"/>
                  <a:t>,</a:t>
                </a:r>
                <a:r>
                  <a:rPr lang="zh-CN" altLang="en-US" sz="1600" dirty="0"/>
                  <a:t>要求</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oMath>
                </a14:m>
                <a:r>
                  <a:rPr lang="zh-CN" altLang="en-US" sz="1600" dirty="0"/>
                  <a:t>满足某种拟牛顿条件。由于</a:t>
                </a:r>
                <a14:m>
                  <m:oMath xmlns:m="http://schemas.openxmlformats.org/officeDocument/2006/math">
                    <m:r>
                      <a:rPr lang="en-US" altLang="zh-CN" sz="1600" i="1">
                        <a:latin typeface="Cambria Math"/>
                      </a:rPr>
                      <m:t>𝑺</m:t>
                    </m:r>
                    <m:d>
                      <m:dPr>
                        <m:ctrlPr>
                          <a:rPr lang="en-US" altLang="zh-CN" sz="1600" i="1">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i="1">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e>
                    </m:d>
                    <m:r>
                      <a:rPr lang="en-US" altLang="zh-CN" sz="1600" i="1">
                        <a:latin typeface="Cambria Math"/>
                      </a:rPr>
                      <m:t>=</m:t>
                    </m:r>
                  </m:oMath>
                </a14:m>
                <a:r>
                  <a:rPr lang="en-US" altLang="zh-CN" sz="1600" dirty="0"/>
                  <a:t> </a:t>
                </a:r>
                <a14:m>
                  <m:oMath xmlns:m="http://schemas.openxmlformats.org/officeDocument/2006/math">
                    <m:sSup>
                      <m:sSupPr>
                        <m:ctrlPr>
                          <a:rPr lang="en-US" altLang="zh-CN" sz="1600" i="1" dirty="0">
                            <a:latin typeface="Cambria Math" panose="02040503050406030204" pitchFamily="18" charset="0"/>
                          </a:rPr>
                        </m:ctrlPr>
                      </m:sSupPr>
                      <m:e>
                        <m:nary>
                          <m:naryPr>
                            <m:chr m:val="∑"/>
                            <m:limLoc m:val="subSup"/>
                            <m:ctrlPr>
                              <a:rPr lang="en-US" altLang="zh-CN" sz="1600" i="1" dirty="0">
                                <a:latin typeface="Cambria Math" panose="02040503050406030204" pitchFamily="18" charset="0"/>
                              </a:rPr>
                            </m:ctrlPr>
                          </m:naryPr>
                          <m:sub>
                            <m:r>
                              <m:rPr>
                                <m:brk m:alnAt="25"/>
                              </m:rPr>
                              <a:rPr lang="en-US" altLang="zh-CN" sz="1600" i="1" dirty="0">
                                <a:latin typeface="Cambria Math"/>
                              </a:rPr>
                              <m:t>𝒊</m:t>
                            </m:r>
                            <m:r>
                              <a:rPr lang="en-US" altLang="zh-CN" sz="1600" i="1" dirty="0">
                                <a:latin typeface="Cambria Math"/>
                              </a:rPr>
                              <m:t>=</m:t>
                            </m:r>
                            <m:r>
                              <a:rPr lang="en-US" altLang="zh-CN" sz="1600" i="1" dirty="0">
                                <a:latin typeface="Cambria Math"/>
                              </a:rPr>
                              <m:t>𝟏</m:t>
                            </m:r>
                          </m:sub>
                          <m:sup>
                            <m:r>
                              <a:rPr lang="en-US" altLang="zh-CN" sz="1600" i="1" dirty="0">
                                <a:latin typeface="Cambria Math"/>
                              </a:rPr>
                              <m:t>𝒎</m:t>
                            </m:r>
                          </m:sup>
                          <m:e>
                            <m:r>
                              <a:rPr lang="en-US" altLang="zh-CN" sz="1600" i="1" dirty="0">
                                <a:latin typeface="Cambria Math"/>
                              </a:rPr>
                              <m:t> </m:t>
                            </m:r>
                          </m:e>
                        </m:nary>
                        <m:sSub>
                          <m:sSubPr>
                            <m:ctrlPr>
                              <a:rPr lang="en-US" altLang="zh-CN" sz="1600" i="1" dirty="0">
                                <a:latin typeface="Cambria Math" panose="02040503050406030204" pitchFamily="18" charset="0"/>
                              </a:rPr>
                            </m:ctrlPr>
                          </m:sSubPr>
                          <m:e>
                            <m:r>
                              <a:rPr lang="en-US" altLang="zh-CN" sz="1600" i="1" dirty="0">
                                <a:latin typeface="Cambria Math"/>
                              </a:rPr>
                              <m:t>𝒓</m:t>
                            </m:r>
                          </m:e>
                          <m:sub>
                            <m:r>
                              <a:rPr lang="en-US" altLang="zh-CN" sz="1600" i="1" dirty="0">
                                <a:latin typeface="Cambria Math"/>
                              </a:rPr>
                              <m:t>𝒊</m:t>
                            </m:r>
                          </m:sub>
                        </m:sSub>
                        <m:d>
                          <m:dPr>
                            <m:ctrlPr>
                              <a:rPr lang="en-US" altLang="zh-CN" sz="1600" i="1" dirty="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e>
                        </m:d>
                        <m:sSub>
                          <m:sSubPr>
                            <m:ctrlPr>
                              <a:rPr lang="en-US" altLang="zh-CN" sz="1600" i="1" dirty="0">
                                <a:latin typeface="Cambria Math" panose="02040503050406030204" pitchFamily="18" charset="0"/>
                              </a:rPr>
                            </m:ctrlPr>
                          </m:sSubPr>
                          <m:e>
                            <m:sSup>
                              <m:sSupPr>
                                <m:ctrlPr>
                                  <a:rPr lang="en-US" altLang="zh-CN" sz="1600" i="1" dirty="0">
                                    <a:latin typeface="Cambria Math" panose="02040503050406030204" pitchFamily="18" charset="0"/>
                                  </a:rPr>
                                </m:ctrlPr>
                              </m:sSupPr>
                              <m:e>
                                <m:r>
                                  <a:rPr lang="en-US" altLang="zh-CN" sz="1600" dirty="0">
                                    <a:latin typeface="Cambria Math"/>
                                  </a:rPr>
                                  <m:t>𝛁</m:t>
                                </m:r>
                              </m:e>
                              <m:sup>
                                <m:r>
                                  <a:rPr lang="en-US" altLang="zh-CN" sz="1600" dirty="0">
                                    <a:latin typeface="Cambria Math"/>
                                  </a:rPr>
                                  <m:t>𝟐</m:t>
                                </m:r>
                              </m:sup>
                            </m:sSup>
                            <m:r>
                              <a:rPr lang="en-US" altLang="zh-CN" sz="1600" i="1" dirty="0">
                                <a:latin typeface="Cambria Math"/>
                              </a:rPr>
                              <m:t>𝒓</m:t>
                            </m:r>
                          </m:e>
                          <m:sub>
                            <m:r>
                              <a:rPr lang="en-US" altLang="zh-CN" sz="1600" i="1" dirty="0">
                                <a:latin typeface="Cambria Math"/>
                              </a:rPr>
                              <m:t>𝒊</m:t>
                            </m:r>
                          </m:sub>
                        </m:sSub>
                        <m:r>
                          <a:rPr lang="en-US" altLang="zh-CN" sz="1600" i="1" dirty="0">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dirty="0">
                            <a:latin typeface="Cambria Math"/>
                          </a:rPr>
                          <m:t>)</m:t>
                        </m:r>
                      </m:e>
                      <m:sup>
                        <m:r>
                          <a:rPr lang="en-US" altLang="zh-CN" sz="1600" i="1" dirty="0">
                            <a:latin typeface="Cambria Math"/>
                          </a:rPr>
                          <m:t> </m:t>
                        </m:r>
                      </m:sup>
                    </m:sSup>
                  </m:oMath>
                </a14:m>
                <a:r>
                  <a:rPr lang="en-US" altLang="zh-CN" sz="1600" dirty="0"/>
                  <a:t>,</a:t>
                </a:r>
                <a:r>
                  <a:rPr lang="zh-CN" altLang="en-US" sz="1600" dirty="0"/>
                  <a:t>从而用</a:t>
                </a:r>
                <a14:m>
                  <m:oMath xmlns:m="http://schemas.openxmlformats.org/officeDocument/2006/math">
                    <m:sSup>
                      <m:sSupPr>
                        <m:ctrlPr>
                          <a:rPr lang="en-US" altLang="zh-CN" sz="1600" i="1" dirty="0">
                            <a:latin typeface="Cambria Math" panose="02040503050406030204" pitchFamily="18" charset="0"/>
                          </a:rPr>
                        </m:ctrlPr>
                      </m:sSupPr>
                      <m:e>
                        <m:nary>
                          <m:naryPr>
                            <m:chr m:val="∑"/>
                            <m:limLoc m:val="subSup"/>
                            <m:ctrlPr>
                              <a:rPr lang="en-US" altLang="zh-CN" sz="1600" i="1" dirty="0">
                                <a:latin typeface="Cambria Math" panose="02040503050406030204" pitchFamily="18" charset="0"/>
                              </a:rPr>
                            </m:ctrlPr>
                          </m:naryPr>
                          <m:sub>
                            <m:r>
                              <m:rPr>
                                <m:brk m:alnAt="25"/>
                              </m:rPr>
                              <a:rPr lang="en-US" altLang="zh-CN" sz="1600" i="1" dirty="0">
                                <a:latin typeface="Cambria Math"/>
                              </a:rPr>
                              <m:t>𝒊</m:t>
                            </m:r>
                            <m:r>
                              <a:rPr lang="en-US" altLang="zh-CN" sz="1600" i="1" dirty="0">
                                <a:latin typeface="Cambria Math"/>
                              </a:rPr>
                              <m:t>=</m:t>
                            </m:r>
                            <m:r>
                              <a:rPr lang="en-US" altLang="zh-CN" sz="1600" i="1" dirty="0">
                                <a:latin typeface="Cambria Math"/>
                              </a:rPr>
                              <m:t>𝟏</m:t>
                            </m:r>
                          </m:sub>
                          <m:sup>
                            <m:r>
                              <a:rPr lang="en-US" altLang="zh-CN" sz="1600" i="1" dirty="0">
                                <a:latin typeface="Cambria Math"/>
                              </a:rPr>
                              <m:t>𝒎</m:t>
                            </m:r>
                          </m:sup>
                          <m:e>
                            <m:r>
                              <a:rPr lang="en-US" altLang="zh-CN" sz="1600" i="1" dirty="0">
                                <a:latin typeface="Cambria Math"/>
                              </a:rPr>
                              <m:t> </m:t>
                            </m:r>
                          </m:e>
                        </m:nary>
                        <m:sSub>
                          <m:sSubPr>
                            <m:ctrlPr>
                              <a:rPr lang="en-US" altLang="zh-CN" sz="1600" i="1" dirty="0">
                                <a:latin typeface="Cambria Math" panose="02040503050406030204" pitchFamily="18" charset="0"/>
                              </a:rPr>
                            </m:ctrlPr>
                          </m:sSubPr>
                          <m:e>
                            <m:r>
                              <a:rPr lang="en-US" altLang="zh-CN" sz="1600" i="1" dirty="0">
                                <a:latin typeface="Cambria Math"/>
                              </a:rPr>
                              <m:t>𝒓</m:t>
                            </m:r>
                          </m:e>
                          <m:sub>
                            <m:r>
                              <a:rPr lang="en-US" altLang="zh-CN" sz="1600" i="1" dirty="0">
                                <a:latin typeface="Cambria Math"/>
                              </a:rPr>
                              <m:t>𝒊</m:t>
                            </m:r>
                          </m:sub>
                        </m:sSub>
                        <m:d>
                          <m:dPr>
                            <m:ctrlPr>
                              <a:rPr lang="en-US" altLang="zh-CN" sz="1600" i="1" dirty="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e>
                        </m:d>
                        <m:sSub>
                          <m:sSubPr>
                            <m:ctrlPr>
                              <a:rPr lang="en-US" altLang="zh-CN" sz="1600" b="1" i="1" dirty="0" smtClean="0">
                                <a:latin typeface="Cambria Math" panose="02040503050406030204" pitchFamily="18" charset="0"/>
                              </a:rPr>
                            </m:ctrlPr>
                          </m:sSubPr>
                          <m:e>
                            <m:r>
                              <a:rPr lang="en-US" altLang="zh-CN" sz="1600" b="1" i="1" dirty="0" smtClean="0">
                                <a:latin typeface="Cambria Math"/>
                              </a:rPr>
                              <m:t>(</m:t>
                            </m:r>
                            <m:r>
                              <a:rPr lang="en-US" altLang="zh-CN" sz="1600" b="1" i="1" dirty="0" smtClean="0">
                                <a:latin typeface="Cambria Math"/>
                              </a:rPr>
                              <m:t>𝑯</m:t>
                            </m:r>
                          </m:e>
                          <m:sub>
                            <m:r>
                              <a:rPr lang="en-US" altLang="zh-CN" sz="1600" b="1" i="1" dirty="0" smtClean="0">
                                <a:latin typeface="Cambria Math"/>
                              </a:rPr>
                              <m:t>𝒊</m:t>
                            </m:r>
                          </m:sub>
                        </m:sSub>
                        <m:r>
                          <a:rPr lang="en-US" altLang="zh-CN" sz="1600" b="1" i="1" dirty="0" smtClean="0">
                            <a:latin typeface="Cambria Math"/>
                          </a:rPr>
                          <m:t>)</m:t>
                        </m:r>
                        <m:sSub>
                          <m:sSubPr>
                            <m:ctrlPr>
                              <a:rPr lang="en-US" altLang="zh-CN" sz="1600" i="1" smtClean="0">
                                <a:latin typeface="Cambria Math" panose="02040503050406030204" pitchFamily="18" charset="0"/>
                              </a:rPr>
                            </m:ctrlPr>
                          </m:sSubPr>
                          <m:e>
                            <m:r>
                              <a:rPr lang="en-US" altLang="zh-CN" sz="1600" b="1" i="1" smtClean="0">
                                <a:latin typeface="Cambria Math"/>
                              </a:rPr>
                              <m:t> </m:t>
                            </m:r>
                          </m:e>
                          <m:sub>
                            <m:r>
                              <a:rPr lang="en-US" altLang="zh-CN" sz="1600" i="1">
                                <a:latin typeface="Cambria Math"/>
                              </a:rPr>
                              <m:t>𝒌</m:t>
                            </m:r>
                            <m:r>
                              <a:rPr lang="en-US" altLang="zh-CN" sz="1600" i="1">
                                <a:latin typeface="Cambria Math"/>
                              </a:rPr>
                              <m:t>+</m:t>
                            </m:r>
                            <m:r>
                              <a:rPr lang="en-US" altLang="zh-CN" sz="1600" i="1">
                                <a:latin typeface="Cambria Math"/>
                              </a:rPr>
                              <m:t>𝟏</m:t>
                            </m:r>
                          </m:sub>
                        </m:sSub>
                      </m:e>
                      <m:sup>
                        <m:r>
                          <a:rPr lang="en-US" altLang="zh-CN" sz="1600" i="1" dirty="0">
                            <a:latin typeface="Cambria Math"/>
                          </a:rPr>
                          <m:t> </m:t>
                        </m:r>
                      </m:sup>
                    </m:sSup>
                  </m:oMath>
                </a14:m>
                <a:r>
                  <a:rPr lang="zh-CN" altLang="en-US" sz="1600" dirty="0"/>
                  <a:t>来近似</a:t>
                </a:r>
                <a14:m>
                  <m:oMath xmlns:m="http://schemas.openxmlformats.org/officeDocument/2006/math">
                    <m:r>
                      <a:rPr lang="en-US" altLang="zh-CN" sz="1600" i="1">
                        <a:latin typeface="Cambria Math"/>
                      </a:rPr>
                      <m:t>𝑺</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e>
                    </m:d>
                  </m:oMath>
                </a14:m>
                <a:r>
                  <a:rPr lang="zh-CN" altLang="en-US" sz="1600" dirty="0"/>
                  <a:t>，这里</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a:rPr>
                          <m:t>(</m:t>
                        </m:r>
                        <m:r>
                          <a:rPr lang="en-US" altLang="zh-CN" sz="1600" i="1" dirty="0">
                            <a:latin typeface="Cambria Math"/>
                          </a:rPr>
                          <m:t>𝑯</m:t>
                        </m:r>
                      </m:e>
                      <m:sub>
                        <m:r>
                          <a:rPr lang="en-US" altLang="zh-CN" sz="1600" i="1" dirty="0">
                            <a:latin typeface="Cambria Math"/>
                          </a:rPr>
                          <m:t>𝒊</m:t>
                        </m:r>
                      </m:sub>
                    </m:sSub>
                    <m:r>
                      <a:rPr lang="en-US" altLang="zh-CN" sz="1600" i="1" dirty="0">
                        <a:latin typeface="Cambria Math"/>
                      </a:rPr>
                      <m:t>)</m:t>
                    </m:r>
                    <m:sSub>
                      <m:sSubPr>
                        <m:ctrlPr>
                          <a:rPr lang="en-US" altLang="zh-CN" sz="1600" i="1">
                            <a:latin typeface="Cambria Math" panose="02040503050406030204" pitchFamily="18" charset="0"/>
                          </a:rPr>
                        </m:ctrlPr>
                      </m:sSubPr>
                      <m:e>
                        <m:r>
                          <a:rPr lang="en-US" altLang="zh-CN" sz="1600" i="1">
                            <a:latin typeface="Cambria Math"/>
                          </a:rPr>
                          <m:t> </m:t>
                        </m:r>
                      </m:e>
                      <m:sub>
                        <m:r>
                          <a:rPr lang="en-US" altLang="zh-CN" sz="1600" i="1">
                            <a:latin typeface="Cambria Math"/>
                          </a:rPr>
                          <m:t>𝒌</m:t>
                        </m:r>
                        <m:r>
                          <a:rPr lang="en-US" altLang="zh-CN" sz="1600" i="1">
                            <a:latin typeface="Cambria Math"/>
                          </a:rPr>
                          <m:t>+</m:t>
                        </m:r>
                        <m:r>
                          <a:rPr lang="en-US" altLang="zh-CN" sz="1600" i="1">
                            <a:latin typeface="Cambria Math"/>
                          </a:rPr>
                          <m:t>𝟏</m:t>
                        </m:r>
                      </m:sub>
                    </m:sSub>
                  </m:oMath>
                </a14:m>
                <a:r>
                  <a:rPr lang="zh-CN" altLang="en-US" sz="1600" dirty="0"/>
                  <a:t>是</a:t>
                </a:r>
                <a14:m>
                  <m:oMath xmlns:m="http://schemas.openxmlformats.org/officeDocument/2006/math">
                    <m:sSub>
                      <m:sSubPr>
                        <m:ctrlPr>
                          <a:rPr lang="en-US" altLang="zh-CN" sz="1600" i="1" dirty="0">
                            <a:latin typeface="Cambria Math" panose="02040503050406030204" pitchFamily="18" charset="0"/>
                          </a:rPr>
                        </m:ctrlPr>
                      </m:sSubPr>
                      <m:e>
                        <m:sSup>
                          <m:sSupPr>
                            <m:ctrlPr>
                              <a:rPr lang="en-US" altLang="zh-CN" sz="1600" i="1" dirty="0">
                                <a:latin typeface="Cambria Math" panose="02040503050406030204" pitchFamily="18" charset="0"/>
                              </a:rPr>
                            </m:ctrlPr>
                          </m:sSupPr>
                          <m:e>
                            <m:r>
                              <a:rPr lang="en-US" altLang="zh-CN" sz="1600" dirty="0">
                                <a:latin typeface="Cambria Math"/>
                              </a:rPr>
                              <m:t>𝛁</m:t>
                            </m:r>
                          </m:e>
                          <m:sup>
                            <m:r>
                              <a:rPr lang="en-US" altLang="zh-CN" sz="1600" dirty="0">
                                <a:latin typeface="Cambria Math"/>
                              </a:rPr>
                              <m:t>𝟐</m:t>
                            </m:r>
                          </m:sup>
                        </m:sSup>
                        <m:r>
                          <a:rPr lang="en-US" altLang="zh-CN" sz="1600" i="1" dirty="0">
                            <a:latin typeface="Cambria Math"/>
                          </a:rPr>
                          <m:t>𝒓</m:t>
                        </m:r>
                      </m:e>
                      <m:sub>
                        <m:r>
                          <a:rPr lang="en-US" altLang="zh-CN" sz="1600" i="1" dirty="0">
                            <a:latin typeface="Cambria Math"/>
                          </a:rPr>
                          <m:t>𝒊</m:t>
                        </m:r>
                      </m:sub>
                    </m:sSub>
                    <m:r>
                      <a:rPr lang="en-US" altLang="zh-CN" sz="1600" i="1" dirty="0">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oMath>
                </a14:m>
                <a:r>
                  <a:rPr lang="en-US" altLang="zh-CN" sz="1600" dirty="0"/>
                  <a:t>)</a:t>
                </a:r>
                <a:r>
                  <a:rPr lang="zh-CN" altLang="en-US" sz="1600" dirty="0"/>
                  <a:t>的拟牛顿近似，故有</a:t>
                </a:r>
                <a:endParaRPr lang="en-US" altLang="zh-CN" sz="1600" dirty="0"/>
              </a:p>
              <a:p>
                <a14:m>
                  <m:oMath xmlns:m="http://schemas.openxmlformats.org/officeDocument/2006/math">
                    <m:sSub>
                      <m:sSubPr>
                        <m:ctrlPr>
                          <a:rPr lang="en-US" altLang="zh-CN" sz="1600" b="1" i="1" smtClean="0">
                            <a:latin typeface="Cambria Math" panose="02040503050406030204" pitchFamily="18" charset="0"/>
                          </a:rPr>
                        </m:ctrlPr>
                      </m:sSub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𝑯</m:t>
                                </m:r>
                              </m:e>
                              <m:sub>
                                <m:r>
                                  <a:rPr lang="en-US" altLang="zh-CN" sz="1600" b="1" i="1" smtClean="0">
                                    <a:latin typeface="Cambria Math"/>
                                  </a:rPr>
                                  <m:t>𝒊</m:t>
                                </m:r>
                              </m:sub>
                            </m:sSub>
                          </m:e>
                        </m:d>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0" smtClean="0">
                            <a:latin typeface="Cambria Math"/>
                          </a:rPr>
                          <m:t>𝛁</m:t>
                        </m:r>
                        <m:r>
                          <a:rPr lang="en-US" altLang="zh-CN" sz="1600" b="1" i="1" smtClean="0">
                            <a:latin typeface="Cambria Math"/>
                          </a:rPr>
                          <m:t>𝒓</m:t>
                        </m:r>
                      </m:e>
                      <m:sub>
                        <m:r>
                          <a:rPr lang="en-US" altLang="zh-CN" sz="1600" b="1" i="1" smtClean="0">
                            <a:latin typeface="Cambria Math"/>
                          </a:rPr>
                          <m:t>𝒊</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𝒓</m:t>
                        </m:r>
                      </m:e>
                      <m:sub>
                        <m:r>
                          <a:rPr lang="en-US" altLang="zh-CN" sz="1600" b="1" i="1" smtClean="0">
                            <a:latin typeface="Cambria Math"/>
                          </a:rPr>
                          <m:t>𝒊</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oMath>
                </a14:m>
                <a:r>
                  <a:rPr lang="en-US" altLang="zh-CN" sz="1600" dirty="0"/>
                  <a:t>,</a:t>
                </a:r>
                <a:r>
                  <a:rPr lang="zh-CN" altLang="en-US" sz="1600" dirty="0"/>
                  <a:t>于是</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𝑩</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𝒌</m:t>
                            </m:r>
                          </m:sub>
                        </m:sSub>
                      </m:e>
                    </m:d>
                    <m:r>
                      <a:rPr lang="en-US" altLang="zh-CN" sz="1400" b="1" i="1" smtClean="0">
                        <a:latin typeface="Cambria Math"/>
                      </a:rPr>
                      <m:t>=</m:t>
                    </m:r>
                    <m:sSup>
                      <m:sSupPr>
                        <m:ctrlPr>
                          <a:rPr lang="en-US" altLang="zh-CN" sz="1400" i="1" dirty="0">
                            <a:latin typeface="Cambria Math" panose="02040503050406030204" pitchFamily="18" charset="0"/>
                          </a:rPr>
                        </m:ctrlPr>
                      </m:sSupPr>
                      <m:e>
                        <m:nary>
                          <m:naryPr>
                            <m:chr m:val="∑"/>
                            <m:limLoc m:val="subSup"/>
                            <m:ctrlPr>
                              <a:rPr lang="en-US" altLang="zh-CN" sz="1400" i="1" dirty="0">
                                <a:latin typeface="Cambria Math" panose="02040503050406030204" pitchFamily="18" charset="0"/>
                              </a:rPr>
                            </m:ctrlPr>
                          </m:naryPr>
                          <m:sub>
                            <m:r>
                              <m:rPr>
                                <m:brk m:alnAt="25"/>
                              </m:rPr>
                              <a:rPr lang="en-US" altLang="zh-CN" sz="1400" i="1" dirty="0">
                                <a:latin typeface="Cambria Math"/>
                              </a:rPr>
                              <m:t>𝒊</m:t>
                            </m:r>
                            <m:r>
                              <a:rPr lang="en-US" altLang="zh-CN" sz="1400" i="1" dirty="0">
                                <a:latin typeface="Cambria Math"/>
                              </a:rPr>
                              <m:t>=</m:t>
                            </m:r>
                            <m:r>
                              <a:rPr lang="en-US" altLang="zh-CN" sz="1400" i="1" dirty="0">
                                <a:latin typeface="Cambria Math"/>
                              </a:rPr>
                              <m:t>𝟏</m:t>
                            </m:r>
                          </m:sub>
                          <m:sup>
                            <m:r>
                              <a:rPr lang="en-US" altLang="zh-CN" sz="1400" i="1" dirty="0">
                                <a:latin typeface="Cambria Math"/>
                              </a:rPr>
                              <m:t>𝒎</m:t>
                            </m:r>
                          </m:sup>
                          <m:e>
                            <m:r>
                              <a:rPr lang="en-US" altLang="zh-CN" sz="1400" i="1" dirty="0">
                                <a:latin typeface="Cambria Math"/>
                              </a:rPr>
                              <m:t> </m:t>
                            </m:r>
                          </m:e>
                        </m:nary>
                        <m:sSub>
                          <m:sSubPr>
                            <m:ctrlPr>
                              <a:rPr lang="en-US" altLang="zh-CN" sz="1400" i="1" dirty="0">
                                <a:latin typeface="Cambria Math" panose="02040503050406030204" pitchFamily="18" charset="0"/>
                              </a:rPr>
                            </m:ctrlPr>
                          </m:sSubPr>
                          <m:e>
                            <m:r>
                              <a:rPr lang="en-US" altLang="zh-CN" sz="1400" i="1" dirty="0">
                                <a:latin typeface="Cambria Math"/>
                              </a:rPr>
                              <m:t>𝒓</m:t>
                            </m:r>
                          </m:e>
                          <m:sub>
                            <m:r>
                              <a:rPr lang="en-US" altLang="zh-CN" sz="1400" i="1" dirty="0">
                                <a:latin typeface="Cambria Math"/>
                              </a:rPr>
                              <m:t>𝒊</m:t>
                            </m:r>
                          </m:sub>
                        </m:sSub>
                        <m:d>
                          <m:dPr>
                            <m:ctrlPr>
                              <a:rPr lang="en-US" altLang="zh-CN" sz="1400" i="1" dirty="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e>
                        </m:d>
                        <m:sSub>
                          <m:sSubPr>
                            <m:ctrlPr>
                              <a:rPr lang="en-US" altLang="zh-CN" sz="1400" i="1">
                                <a:latin typeface="Cambria Math" panose="02040503050406030204" pitchFamily="18" charset="0"/>
                              </a:rPr>
                            </m:ctrlPr>
                          </m:sSubPr>
                          <m:e>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𝑯</m:t>
                                    </m:r>
                                  </m:e>
                                  <m:sub>
                                    <m:r>
                                      <a:rPr lang="en-US" altLang="zh-CN" sz="1400" i="1">
                                        <a:latin typeface="Cambria Math"/>
                                      </a:rPr>
                                      <m:t>𝒊</m:t>
                                    </m:r>
                                  </m:sub>
                                </m:sSub>
                              </m:e>
                            </m:d>
                          </m:e>
                          <m:sub>
                            <m:r>
                              <a:rPr lang="en-US" altLang="zh-CN" sz="1400" i="1">
                                <a:latin typeface="Cambria Math"/>
                              </a:rPr>
                              <m:t>𝒌</m:t>
                            </m:r>
                            <m:r>
                              <a:rPr lang="en-US" altLang="zh-CN" sz="1400" i="1">
                                <a:latin typeface="Cambria Math"/>
                              </a:rPr>
                              <m:t>+</m:t>
                            </m:r>
                            <m:r>
                              <a:rPr lang="en-US" altLang="zh-CN" sz="1400" i="1">
                                <a:latin typeface="Cambria Math"/>
                              </a:rPr>
                              <m:t>𝟏</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e>
                        </m:d>
                        <m:r>
                          <a:rPr lang="en-US" altLang="zh-CN" sz="1400" b="1" i="1" smtClean="0">
                            <a:latin typeface="Cambria Math"/>
                          </a:rPr>
                          <m:t>=</m:t>
                        </m:r>
                        <m:sSup>
                          <m:sSupPr>
                            <m:ctrlPr>
                              <a:rPr lang="en-US" altLang="zh-CN" sz="1400" i="1" dirty="0">
                                <a:latin typeface="Cambria Math" panose="02040503050406030204" pitchFamily="18" charset="0"/>
                              </a:rPr>
                            </m:ctrlPr>
                          </m:sSupPr>
                          <m:e>
                            <m:nary>
                              <m:naryPr>
                                <m:chr m:val="∑"/>
                                <m:limLoc m:val="subSup"/>
                                <m:ctrlPr>
                                  <a:rPr lang="en-US" altLang="zh-CN" sz="1400" i="1" dirty="0">
                                    <a:latin typeface="Cambria Math" panose="02040503050406030204" pitchFamily="18" charset="0"/>
                                  </a:rPr>
                                </m:ctrlPr>
                              </m:naryPr>
                              <m:sub>
                                <m:r>
                                  <m:rPr>
                                    <m:brk m:alnAt="25"/>
                                  </m:rPr>
                                  <a:rPr lang="en-US" altLang="zh-CN" sz="1400" i="1" dirty="0">
                                    <a:latin typeface="Cambria Math"/>
                                  </a:rPr>
                                  <m:t>𝒊</m:t>
                                </m:r>
                                <m:r>
                                  <a:rPr lang="en-US" altLang="zh-CN" sz="1400" i="1" dirty="0">
                                    <a:latin typeface="Cambria Math"/>
                                  </a:rPr>
                                  <m:t>=</m:t>
                                </m:r>
                                <m:r>
                                  <a:rPr lang="en-US" altLang="zh-CN" sz="1400" i="1" dirty="0">
                                    <a:latin typeface="Cambria Math"/>
                                  </a:rPr>
                                  <m:t>𝟏</m:t>
                                </m:r>
                              </m:sub>
                              <m:sup>
                                <m:r>
                                  <a:rPr lang="en-US" altLang="zh-CN" sz="1400" i="1" dirty="0">
                                    <a:latin typeface="Cambria Math"/>
                                  </a:rPr>
                                  <m:t>𝒎</m:t>
                                </m:r>
                              </m:sup>
                              <m:e>
                                <m:r>
                                  <a:rPr lang="en-US" altLang="zh-CN" sz="1400" i="1" dirty="0">
                                    <a:latin typeface="Cambria Math"/>
                                  </a:rPr>
                                  <m:t> </m:t>
                                </m:r>
                              </m:e>
                            </m:nary>
                            <m:sSub>
                              <m:sSubPr>
                                <m:ctrlPr>
                                  <a:rPr lang="en-US" altLang="zh-CN" sz="1400" i="1" dirty="0">
                                    <a:latin typeface="Cambria Math" panose="02040503050406030204" pitchFamily="18" charset="0"/>
                                  </a:rPr>
                                </m:ctrlPr>
                              </m:sSubPr>
                              <m:e>
                                <m:r>
                                  <a:rPr lang="en-US" altLang="zh-CN" sz="1400" i="1" dirty="0">
                                    <a:latin typeface="Cambria Math"/>
                                  </a:rPr>
                                  <m:t>𝒓</m:t>
                                </m:r>
                              </m:e>
                              <m:sub>
                                <m:r>
                                  <a:rPr lang="en-US" altLang="zh-CN" sz="1400" i="1" dirty="0">
                                    <a:latin typeface="Cambria Math"/>
                                  </a:rPr>
                                  <m:t>𝒊</m:t>
                                </m:r>
                              </m:sub>
                            </m:sSub>
                            <m:d>
                              <m:dPr>
                                <m:ctrlPr>
                                  <a:rPr lang="en-US" altLang="zh-CN" sz="1400" i="1" dirty="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e>
                            </m:d>
                            <m:sSub>
                              <m:sSubPr>
                                <m:ctrlPr>
                                  <a:rPr lang="en-US" altLang="zh-CN" sz="1400" i="1">
                                    <a:latin typeface="Cambria Math" panose="02040503050406030204" pitchFamily="18" charset="0"/>
                                  </a:rPr>
                                </m:ctrlPr>
                              </m:sSubPr>
                              <m:e>
                                <m:r>
                                  <a:rPr lang="en-US" altLang="zh-CN" sz="1400" b="1" i="0" smtClean="0">
                                    <a:latin typeface="Cambria Math"/>
                                  </a:rPr>
                                  <m:t>(</m:t>
                                </m:r>
                                <m:r>
                                  <a:rPr lang="en-US" altLang="zh-CN" sz="1400">
                                    <a:latin typeface="Cambria Math"/>
                                  </a:rPr>
                                  <m:t>𝛁</m:t>
                                </m:r>
                                <m:r>
                                  <a:rPr lang="en-US" altLang="zh-CN" sz="1400" i="1">
                                    <a:latin typeface="Cambria Math"/>
                                  </a:rPr>
                                  <m:t>𝒓</m:t>
                                </m:r>
                              </m:e>
                              <m:sub>
                                <m:r>
                                  <a:rPr lang="en-US" altLang="zh-CN" sz="1400" i="1">
                                    <a:latin typeface="Cambria Math"/>
                                  </a:rPr>
                                  <m:t>𝒊</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e>
                            </m:d>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𝒓</m:t>
                                </m:r>
                              </m:e>
                              <m:sub>
                                <m:r>
                                  <a:rPr lang="en-US" altLang="zh-CN" sz="1400" i="1">
                                    <a:latin typeface="Cambria Math"/>
                                  </a:rPr>
                                  <m:t>𝒊</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r>
                              <a:rPr lang="en-US" altLang="zh-CN" sz="1400" b="1" i="1" smtClean="0">
                                <a:latin typeface="Cambria Math"/>
                              </a:rPr>
                              <m:t>)</m:t>
                            </m:r>
                            <m:r>
                              <a:rPr lang="en-US" altLang="zh-CN" sz="1400" i="1" dirty="0">
                                <a:latin typeface="Cambria Math"/>
                              </a:rPr>
                              <m:t>)</m:t>
                            </m:r>
                            <m:r>
                              <a:rPr lang="en-US" altLang="zh-CN" sz="1400" b="1" i="1" dirty="0" smtClean="0">
                                <a:latin typeface="Cambria Math"/>
                              </a:rPr>
                              <m:t>=(</m:t>
                            </m:r>
                            <m:r>
                              <a:rPr lang="en-US" altLang="zh-CN" sz="1400" b="1" i="1" dirty="0" smtClean="0">
                                <a:latin typeface="Cambria Math"/>
                              </a:rPr>
                              <m:t>𝑱</m:t>
                            </m:r>
                            <m:sSup>
                              <m:sSupPr>
                                <m:ctrlPr>
                                  <a:rPr lang="en-US" altLang="zh-CN" sz="1400" b="1" i="1" dirty="0" smtClean="0">
                                    <a:latin typeface="Cambria Math" panose="02040503050406030204" pitchFamily="18" charset="0"/>
                                  </a:rPr>
                                </m:ctrlPr>
                              </m:sSupPr>
                              <m:e>
                                <m:d>
                                  <m:dPr>
                                    <m:ctrlPr>
                                      <a:rPr lang="en-US" altLang="zh-CN" sz="1400" b="1" i="1" dirty="0" smtClean="0">
                                        <a:latin typeface="Cambria Math" panose="02040503050406030204" pitchFamily="18" charset="0"/>
                                      </a:rPr>
                                    </m:ctrlPr>
                                  </m:dPr>
                                  <m:e>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𝒙</m:t>
                                        </m:r>
                                      </m:e>
                                      <m:sub>
                                        <m:r>
                                          <a:rPr lang="en-US" altLang="zh-CN" sz="1400" b="1" i="1" dirty="0" smtClean="0">
                                            <a:latin typeface="Cambria Math"/>
                                          </a:rPr>
                                          <m:t>𝒌</m:t>
                                        </m:r>
                                        <m:r>
                                          <a:rPr lang="en-US" altLang="zh-CN" sz="1400" b="1" i="1" dirty="0" smtClean="0">
                                            <a:latin typeface="Cambria Math"/>
                                          </a:rPr>
                                          <m:t>+</m:t>
                                        </m:r>
                                        <m:r>
                                          <a:rPr lang="en-US" altLang="zh-CN" sz="1400" b="1" i="1" dirty="0" smtClean="0">
                                            <a:latin typeface="Cambria Math"/>
                                          </a:rPr>
                                          <m:t>𝟏</m:t>
                                        </m:r>
                                      </m:sub>
                                      <m:sup>
                                        <m:r>
                                          <a:rPr lang="en-US" altLang="zh-CN" sz="1400" i="1" dirty="0">
                                            <a:latin typeface="Cambria Math"/>
                                          </a:rPr>
                                          <m:t> </m:t>
                                        </m:r>
                                      </m:sup>
                                    </m:sSubSup>
                                    <m:r>
                                      <a:rPr lang="en-US" altLang="zh-CN" sz="1400" b="1" i="1" dirty="0" smtClean="0">
                                        <a:latin typeface="Cambria Math"/>
                                      </a:rPr>
                                      <m:t>)−</m:t>
                                    </m:r>
                                    <m:r>
                                      <a:rPr lang="en-US" altLang="zh-CN" sz="1400" b="1" i="1" dirty="0" smtClean="0">
                                        <a:latin typeface="Cambria Math"/>
                                      </a:rPr>
                                      <m:t>𝑱</m:t>
                                    </m:r>
                                    <m:d>
                                      <m:dPr>
                                        <m:ctrlPr>
                                          <a:rPr lang="en-US" altLang="zh-CN" sz="1400" b="1" i="1" dirty="0" smtClean="0">
                                            <a:latin typeface="Cambria Math" panose="02040503050406030204" pitchFamily="18" charset="0"/>
                                          </a:rPr>
                                        </m:ctrlPr>
                                      </m:dPr>
                                      <m:e>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𝒙</m:t>
                                            </m:r>
                                          </m:e>
                                          <m:sub>
                                            <m:r>
                                              <a:rPr lang="en-US" altLang="zh-CN" sz="1400" b="1" i="1" dirty="0" smtClean="0">
                                                <a:latin typeface="Cambria Math"/>
                                              </a:rPr>
                                              <m:t>𝒌</m:t>
                                            </m:r>
                                          </m:sub>
                                          <m:sup>
                                            <m:r>
                                              <a:rPr lang="en-US" altLang="zh-CN" sz="1400" i="1" dirty="0">
                                                <a:latin typeface="Cambria Math"/>
                                              </a:rPr>
                                              <m:t> </m:t>
                                            </m:r>
                                          </m:sup>
                                        </m:sSubSup>
                                      </m:e>
                                    </m:d>
                                  </m:e>
                                </m:d>
                              </m:e>
                              <m:sup>
                                <m:r>
                                  <a:rPr lang="en-US" altLang="zh-CN" sz="1400" b="1" i="1" dirty="0" smtClean="0">
                                    <a:latin typeface="Cambria Math"/>
                                  </a:rPr>
                                  <m:t>𝑻</m:t>
                                </m:r>
                              </m:sup>
                            </m:sSup>
                            <m:r>
                              <a:rPr lang="en-US" altLang="zh-CN" sz="1400" b="1" i="1" dirty="0" smtClean="0">
                                <a:latin typeface="Cambria Math"/>
                              </a:rPr>
                              <m:t>𝒓</m:t>
                            </m:r>
                            <m:r>
                              <a:rPr lang="en-US" altLang="zh-CN" sz="1400" b="1" i="1" dirty="0" smtClean="0">
                                <a:latin typeface="Cambria Math"/>
                              </a:rPr>
                              <m:t>(</m:t>
                            </m:r>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𝒙</m:t>
                                </m:r>
                              </m:e>
                              <m:sub>
                                <m:r>
                                  <a:rPr lang="en-US" altLang="zh-CN" sz="1400" b="1" i="1" dirty="0" smtClean="0">
                                    <a:latin typeface="Cambria Math"/>
                                  </a:rPr>
                                  <m:t>𝒌</m:t>
                                </m:r>
                                <m:r>
                                  <a:rPr lang="en-US" altLang="zh-CN" sz="1400" b="1" i="1" dirty="0" smtClean="0">
                                    <a:latin typeface="Cambria Math"/>
                                  </a:rPr>
                                  <m:t>+</m:t>
                                </m:r>
                                <m:r>
                                  <a:rPr lang="en-US" altLang="zh-CN" sz="1400" b="1" i="1" dirty="0" smtClean="0">
                                    <a:latin typeface="Cambria Math"/>
                                  </a:rPr>
                                  <m:t>𝟏</m:t>
                                </m:r>
                              </m:sub>
                              <m:sup>
                                <m:r>
                                  <a:rPr lang="en-US" altLang="zh-CN" sz="1400" i="1" dirty="0">
                                    <a:latin typeface="Cambria Math"/>
                                  </a:rPr>
                                  <m:t> </m:t>
                                </m:r>
                              </m:sup>
                            </m:sSubSup>
                            <m:r>
                              <a:rPr lang="en-US" altLang="zh-CN" sz="1400" b="1" i="1" dirty="0" smtClean="0">
                                <a:latin typeface="Cambria Math"/>
                              </a:rPr>
                              <m:t>)≝</m:t>
                            </m:r>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𝒚</m:t>
                                </m:r>
                              </m:e>
                              <m:sub>
                                <m:r>
                                  <a:rPr lang="en-US" altLang="zh-CN" sz="1400" b="1" i="1" dirty="0" smtClean="0">
                                    <a:latin typeface="Cambria Math"/>
                                  </a:rPr>
                                  <m:t>𝒌</m:t>
                                </m:r>
                              </m:sub>
                              <m:sup>
                                <m:r>
                                  <a:rPr lang="en-US" altLang="zh-CN" sz="1400" i="1" dirty="0">
                                    <a:latin typeface="Cambria Math"/>
                                  </a:rPr>
                                  <m:t> </m:t>
                                </m:r>
                              </m:sup>
                            </m:sSubSup>
                          </m:e>
                          <m:sup>
                            <m:r>
                              <a:rPr lang="en-US" altLang="zh-CN" sz="1400" i="1" dirty="0">
                                <a:latin typeface="Cambria Math"/>
                              </a:rPr>
                              <m:t> </m:t>
                            </m:r>
                          </m:sup>
                        </m:sSup>
                      </m:e>
                      <m:sup>
                        <m:r>
                          <a:rPr lang="en-US" altLang="zh-CN" sz="1400" i="1" dirty="0">
                            <a:latin typeface="Cambria Math"/>
                          </a:rPr>
                          <m:t> </m:t>
                        </m:r>
                      </m:sup>
                    </m:sSup>
                  </m:oMath>
                </a14:m>
                <a:endParaRPr lang="en-US" altLang="zh-CN" sz="1400" dirty="0"/>
              </a:p>
              <a:p>
                <a:r>
                  <a:rPr lang="zh-CN" altLang="en-US" sz="1600" dirty="0"/>
                  <a:t>这就是</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𝑩</m:t>
                        </m:r>
                      </m:e>
                      <m:sub>
                        <m:r>
                          <a:rPr lang="en-US" altLang="zh-CN" sz="1600" i="1">
                            <a:latin typeface="Cambria Math"/>
                          </a:rPr>
                          <m:t>𝒌</m:t>
                        </m:r>
                      </m:sub>
                    </m:sSub>
                  </m:oMath>
                </a14:m>
                <a:r>
                  <a:rPr lang="zh-CN" altLang="en-US" sz="1600" dirty="0"/>
                  <a:t>满足的拟牛顿条件</a:t>
                </a:r>
                <a:endParaRPr lang="en-US" altLang="zh-CN" sz="1600" dirty="0"/>
              </a:p>
              <a:p>
                <a:r>
                  <a:rPr lang="en-US" altLang="zh-CN" sz="1600" dirty="0"/>
                  <a:t>Biggs</a:t>
                </a:r>
                <a:r>
                  <a:rPr lang="zh-CN" altLang="en-US" sz="1600" dirty="0"/>
                  <a:t>给出如下的拟牛顿条件下的秩一校正公式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65" t="-434" r="-132"/>
                </a:stretch>
              </a:blipFill>
            </p:spPr>
            <p:txBody>
              <a:bodyPr/>
              <a:lstStyle/>
              <a:p>
                <a:r>
                  <a:rPr lang="zh-CN" altLang="en-US">
                    <a:noFill/>
                  </a:rPr>
                  <a:t> </a:t>
                </a:r>
                <a:endParaRPr lang="zh-CN" altLang="en-US">
                  <a:noFill/>
                </a:endParaRP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69" y="6273477"/>
            <a:ext cx="35337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74"/>
                                        </p:tgtEl>
                                        <p:attrNameLst>
                                          <p:attrName>style.visibility</p:attrName>
                                        </p:attrNameLst>
                                      </p:cBhvr>
                                      <p:to>
                                        <p:strVal val="visible"/>
                                      </p:to>
                                    </p:set>
                                    <p:anim calcmode="lin" valueType="num">
                                      <p:cBhvr additive="base">
                                        <p:cTn id="55" dur="500" fill="hold"/>
                                        <p:tgtEl>
                                          <p:spTgt spid="3074"/>
                                        </p:tgtEl>
                                        <p:attrNameLst>
                                          <p:attrName>ppt_x</p:attrName>
                                        </p:attrNameLst>
                                      </p:cBhvr>
                                      <p:tavLst>
                                        <p:tav tm="0">
                                          <p:val>
                                            <p:strVal val="#ppt_x"/>
                                          </p:val>
                                        </p:tav>
                                        <p:tav tm="100000">
                                          <p:val>
                                            <p:strVal val="#ppt_x"/>
                                          </p:val>
                                        </p:tav>
                                      </p:tavLst>
                                    </p:anim>
                                    <p:anim calcmode="lin" valueType="num">
                                      <p:cBhvr additive="base">
                                        <p:cTn id="5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无约束问题的最优性极值</a:t>
                </a:r>
                <a:endParaRPr lang="en-US" altLang="zh-CN" dirty="0"/>
              </a:p>
              <a:p>
                <a:pPr lvl="1"/>
                <a:r>
                  <a:rPr lang="zh-CN" altLang="en-US" dirty="0">
                    <a:solidFill>
                      <a:srgbClr val="FF0000"/>
                    </a:solidFill>
                  </a:rPr>
                  <a:t>一阶必要条件</a:t>
                </a:r>
                <a14:m>
                  <m:oMath xmlns:m="http://schemas.openxmlformats.org/officeDocument/2006/math">
                    <m:r>
                      <a:rPr lang="en-US" altLang="zh-CN" b="1" i="0" dirty="0" smtClean="0">
                        <a:latin typeface="Cambria Math"/>
                      </a:rPr>
                      <m:t>(</m:t>
                    </m:r>
                    <m:r>
                      <a:rPr lang="en-US" altLang="zh-CN" i="1" dirty="0">
                        <a:latin typeface="Cambria Math"/>
                      </a:rPr>
                      <m:t>⇒</m:t>
                    </m:r>
                    <m:r>
                      <a:rPr lang="en-US" altLang="zh-CN" b="1" i="1" dirty="0" smtClean="0">
                        <a:latin typeface="Cambria Math"/>
                      </a:rPr>
                      <m:t>)</m:t>
                    </m:r>
                  </m:oMath>
                </a14:m>
                <a:r>
                  <a:rPr lang="en-US" altLang="zh-CN" dirty="0"/>
                  <a:t>:</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𝟏</m:t>
                        </m:r>
                      </m:sup>
                    </m:sSup>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处可微，若该点为</a:t>
                </a:r>
                <a14:m>
                  <m:oMath xmlns:m="http://schemas.openxmlformats.org/officeDocument/2006/math">
                    <m:r>
                      <a:rPr lang="en-US" altLang="zh-CN" b="1" i="0" smtClean="0">
                        <a:latin typeface="Cambria Math"/>
                      </a:rPr>
                      <m:t>𝐦𝐢𝐧</m:t>
                    </m:r>
                    <m:r>
                      <a:rPr lang="en-US" altLang="zh-CN" b="1" i="0"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的局部最优解</a:t>
                </a:r>
                <a:r>
                  <a:rPr lang="en-US" altLang="zh-CN" dirty="0"/>
                  <a:t>,</a:t>
                </a:r>
                <a:r>
                  <a:rPr lang="zh-CN" altLang="en-US" dirty="0">
                    <a:solidFill>
                      <a:srgbClr val="FF0000"/>
                    </a:solidFill>
                  </a:rPr>
                  <a:t>则</a:t>
                </a:r>
                <a14:m>
                  <m:oMath xmlns:m="http://schemas.openxmlformats.org/officeDocument/2006/math">
                    <m:r>
                      <a:rPr lang="en-US" altLang="zh-CN" b="1" i="1" smtClean="0">
                        <a:solidFill>
                          <a:srgbClr val="FF0000"/>
                        </a:solidFill>
                        <a:latin typeface="Cambria Math"/>
                      </a:rPr>
                      <m:t>𝜵</m:t>
                    </m:r>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e>
                    </m:d>
                    <m:r>
                      <a:rPr lang="en-US" altLang="zh-CN" b="1" i="1" smtClean="0">
                        <a:solidFill>
                          <a:srgbClr val="FF0000"/>
                        </a:solidFill>
                        <a:latin typeface="Cambria Math"/>
                      </a:rPr>
                      <m:t>=</m:t>
                    </m:r>
                    <m:r>
                      <a:rPr lang="en-US" altLang="zh-CN" b="1" i="1" smtClean="0">
                        <a:solidFill>
                          <a:srgbClr val="FF0000"/>
                        </a:solidFill>
                        <a:latin typeface="Cambria Math"/>
                      </a:rPr>
                      <m:t>𝟎</m:t>
                    </m:r>
                  </m:oMath>
                </a14:m>
                <a:endParaRPr lang="en-US" altLang="zh-CN" i="1" dirty="0">
                  <a:solidFill>
                    <a:srgbClr val="FF0000"/>
                  </a:solidFill>
                </a:endParaRPr>
              </a:p>
              <a:p>
                <a:pPr lvl="1"/>
                <a:r>
                  <a:rPr lang="zh-CN" altLang="en-US" dirty="0">
                    <a:solidFill>
                      <a:srgbClr val="FF0000"/>
                    </a:solidFill>
                  </a:rPr>
                  <a:t>二阶必要条件</a:t>
                </a:r>
                <a14:m>
                  <m:oMath xmlns:m="http://schemas.openxmlformats.org/officeDocument/2006/math">
                    <m:r>
                      <a:rPr lang="en-US" altLang="zh-CN" dirty="0">
                        <a:latin typeface="Cambria Math"/>
                      </a:rPr>
                      <m:t>(</m:t>
                    </m:r>
                    <m:r>
                      <a:rPr lang="en-US" altLang="zh-CN" i="1" dirty="0">
                        <a:latin typeface="Cambria Math"/>
                      </a:rPr>
                      <m:t>⇒)</m:t>
                    </m:r>
                  </m:oMath>
                </a14:m>
                <a:r>
                  <a:rPr lang="en-US" altLang="zh-CN" dirty="0"/>
                  <a:t>:</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r>
                          <a:rPr lang="en-US" altLang="zh-CN" i="1" dirty="0">
                            <a:latin typeface="Cambria Math"/>
                          </a:rPr>
                          <m:t>𝒙</m:t>
                        </m:r>
                      </m:e>
                    </m:d>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𝟏</m:t>
                        </m:r>
                      </m:sup>
                    </m:sSup>
                    <m:r>
                      <a:rPr lang="en-US" altLang="zh-CN" i="1" dirty="0">
                        <a:latin typeface="Cambria Math"/>
                      </a:rPr>
                      <m:t>,</m:t>
                    </m:r>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处二次可微，若该点为</a:t>
                </a:r>
                <a14:m>
                  <m:oMath xmlns:m="http://schemas.openxmlformats.org/officeDocument/2006/math">
                    <m:r>
                      <a:rPr lang="en-US" altLang="zh-CN">
                        <a:latin typeface="Cambria Math"/>
                      </a:rPr>
                      <m:t>𝐦𝐢𝐧</m:t>
                    </m:r>
                    <m:r>
                      <a:rPr lang="en-US" altLang="zh-CN">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a:t>
                </a:r>
                <a:r>
                  <a:rPr lang="en-US" altLang="zh-CN" dirty="0"/>
                  <a:t>,</a:t>
                </a:r>
                <a:r>
                  <a:rPr lang="zh-CN" altLang="en-US" dirty="0">
                    <a:solidFill>
                      <a:srgbClr val="FF0000"/>
                    </a:solidFill>
                  </a:rPr>
                  <a:t>则</a:t>
                </a:r>
                <a14:m>
                  <m:oMath xmlns:m="http://schemas.openxmlformats.org/officeDocument/2006/math">
                    <m:r>
                      <a:rPr lang="en-US" altLang="zh-CN" i="1">
                        <a:solidFill>
                          <a:srgbClr val="FF0000"/>
                        </a:solidFill>
                        <a:latin typeface="Cambria Math"/>
                      </a:rPr>
                      <m:t>𝜵</m:t>
                    </m:r>
                    <m:r>
                      <a:rPr lang="en-US" altLang="zh-CN" i="1">
                        <a:solidFill>
                          <a:srgbClr val="FF0000"/>
                        </a:solidFill>
                        <a:latin typeface="Cambria Math"/>
                      </a:rPr>
                      <m:t>𝒇</m:t>
                    </m:r>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a:rPr>
                              <m:t>𝒙</m:t>
                            </m:r>
                          </m:e>
                          <m:sup>
                            <m:r>
                              <a:rPr lang="en-US" altLang="zh-CN" i="1">
                                <a:solidFill>
                                  <a:srgbClr val="FF0000"/>
                                </a:solidFill>
                                <a:latin typeface="Cambria Math"/>
                              </a:rPr>
                              <m:t>∗</m:t>
                            </m:r>
                          </m:sup>
                        </m:sSup>
                      </m:e>
                    </m:d>
                    <m:r>
                      <a:rPr lang="en-US" altLang="zh-CN" i="1">
                        <a:solidFill>
                          <a:srgbClr val="FF0000"/>
                        </a:solidFill>
                        <a:latin typeface="Cambria Math"/>
                      </a:rPr>
                      <m:t>=</m:t>
                    </m:r>
                    <m:r>
                      <a:rPr lang="en-US" altLang="zh-CN" i="1">
                        <a:solidFill>
                          <a:srgbClr val="FF0000"/>
                        </a:solidFill>
                        <a:latin typeface="Cambria Math"/>
                      </a:rPr>
                      <m:t>𝟎</m:t>
                    </m:r>
                  </m:oMath>
                </a14:m>
                <a:r>
                  <a:rPr lang="zh-CN" altLang="en-US" dirty="0">
                    <a:solidFill>
                      <a:srgbClr val="FF0000"/>
                    </a:solidFill>
                  </a:rPr>
                  <a:t>，且</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m:t>
                        </m:r>
                      </m:e>
                      <m:sup>
                        <m:r>
                          <a:rPr lang="en-US" altLang="zh-CN" b="1" i="1" smtClean="0">
                            <a:solidFill>
                              <a:srgbClr val="FF0000"/>
                            </a:solidFill>
                            <a:latin typeface="Cambria Math"/>
                          </a:rPr>
                          <m:t>𝟐</m:t>
                        </m:r>
                      </m:sup>
                    </m:sSup>
                    <m:r>
                      <a:rPr lang="en-US" altLang="zh-CN" b="1" i="1" smtClean="0">
                        <a:solidFill>
                          <a:srgbClr val="FF0000"/>
                        </a:solidFill>
                        <a:latin typeface="Cambria Math"/>
                      </a:rPr>
                      <m:t>𝒇</m:t>
                    </m:r>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zh-CN" altLang="en-US" b="1" i="1" smtClean="0">
                            <a:solidFill>
                              <a:srgbClr val="FF0000"/>
                            </a:solidFill>
                            <a:latin typeface="Cambria Math"/>
                          </a:rPr>
                          <m:t>∗</m:t>
                        </m:r>
                      </m:sup>
                    </m:sSup>
                    <m:r>
                      <a:rPr lang="en-US" altLang="zh-CN" b="1" i="1" smtClean="0">
                        <a:solidFill>
                          <a:srgbClr val="FF0000"/>
                        </a:solidFill>
                        <a:latin typeface="Cambria Math"/>
                      </a:rPr>
                      <m:t>)</m:t>
                    </m:r>
                  </m:oMath>
                </a14:m>
                <a:r>
                  <a:rPr lang="zh-CN" altLang="en-US" dirty="0">
                    <a:solidFill>
                      <a:srgbClr val="FF0000"/>
                    </a:solidFill>
                  </a:rPr>
                  <a:t>半正定</a:t>
                </a:r>
                <a:endParaRPr lang="en-US" altLang="zh-CN" dirty="0">
                  <a:solidFill>
                    <a:srgbClr val="FF0000"/>
                  </a:solidFill>
                </a:endParaRPr>
              </a:p>
              <a:p>
                <a:pPr lvl="1"/>
                <a:r>
                  <a:rPr lang="zh-CN" altLang="en-US" dirty="0">
                    <a:solidFill>
                      <a:srgbClr val="FF0000"/>
                    </a:solidFill>
                  </a:rPr>
                  <a:t>充分条件</a:t>
                </a:r>
                <a14:m>
                  <m:oMath xmlns:m="http://schemas.openxmlformats.org/officeDocument/2006/math">
                    <m:r>
                      <a:rPr lang="en-US" altLang="zh-CN" dirty="0">
                        <a:latin typeface="Cambria Math"/>
                      </a:rPr>
                      <m:t>(</m:t>
                    </m:r>
                    <m:r>
                      <a:rPr lang="en-US" altLang="zh-CN" b="1" i="1" dirty="0" smtClean="0">
                        <a:latin typeface="Cambria Math"/>
                      </a:rPr>
                      <m:t>⇐</m:t>
                    </m:r>
                    <m:r>
                      <a:rPr lang="en-US" altLang="zh-CN" i="1" dirty="0">
                        <a:latin typeface="Cambria Math"/>
                      </a:rPr>
                      <m:t>)</m:t>
                    </m:r>
                  </m:oMath>
                </a14:m>
                <a:r>
                  <a:rPr lang="en-US" altLang="zh-CN" dirty="0"/>
                  <a:t>:</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r>
                          <a:rPr lang="en-US" altLang="zh-CN" i="1" dirty="0">
                            <a:latin typeface="Cambria Math"/>
                          </a:rPr>
                          <m:t>𝒙</m:t>
                        </m:r>
                      </m:e>
                    </m:d>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𝟏</m:t>
                        </m:r>
                      </m:sup>
                    </m:sSup>
                    <m:r>
                      <a:rPr lang="en-US" altLang="zh-CN" i="1" dirty="0">
                        <a:latin typeface="Cambria Math"/>
                      </a:rPr>
                      <m:t>,</m:t>
                    </m:r>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处二次可微，且满足</a:t>
                </a:r>
                <a14:m>
                  <m:oMath xmlns:m="http://schemas.openxmlformats.org/officeDocument/2006/math">
                    <m:r>
                      <a:rPr lang="en-US" altLang="zh-CN">
                        <a:latin typeface="Cambria Math"/>
                      </a:rPr>
                      <m:t>𝜵</m:t>
                    </m:r>
                    <m:r>
                      <a:rPr lang="en-US" altLang="zh-CN">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a:rPr>
                              <m:t>𝒙</m:t>
                            </m:r>
                          </m:e>
                          <m:sup>
                            <m:r>
                              <a:rPr lang="en-US" altLang="zh-CN">
                                <a:latin typeface="Cambria Math"/>
                              </a:rPr>
                              <m:t>∗</m:t>
                            </m:r>
                          </m:sup>
                        </m:sSup>
                      </m:e>
                    </m:d>
                    <m:r>
                      <a:rPr lang="en-US" altLang="zh-CN">
                        <a:latin typeface="Cambria Math"/>
                      </a:rPr>
                      <m:t>=</m:t>
                    </m:r>
                    <m:r>
                      <a:rPr lang="en-US" altLang="zh-CN">
                        <a:latin typeface="Cambria Math"/>
                      </a:rPr>
                      <m:t>𝟎</m:t>
                    </m:r>
                  </m:oMath>
                </a14:m>
                <a:r>
                  <a:rPr lang="zh-CN" altLang="en-US" dirty="0"/>
                  <a:t>，且</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a:rPr>
                          <m:t>𝜵</m:t>
                        </m:r>
                      </m:e>
                      <m:sup>
                        <m:r>
                          <a:rPr lang="en-US" altLang="zh-CN">
                            <a:latin typeface="Cambria Math"/>
                          </a:rPr>
                          <m:t>𝟐</m:t>
                        </m:r>
                      </m:sup>
                    </m:sSup>
                    <m:r>
                      <a:rPr lang="en-US" altLang="zh-CN">
                        <a:latin typeface="Cambria Math"/>
                      </a:rPr>
                      <m:t>𝒇</m:t>
                    </m:r>
                    <m:r>
                      <a:rPr lang="en-US" altLang="zh-CN">
                        <a:latin typeface="Cambria Math"/>
                      </a:rPr>
                      <m:t>(</m:t>
                    </m:r>
                    <m:sSup>
                      <m:sSupPr>
                        <m:ctrlPr>
                          <a:rPr lang="en-US" altLang="zh-CN" i="1">
                            <a:latin typeface="Cambria Math" panose="02040503050406030204" pitchFamily="18" charset="0"/>
                          </a:rPr>
                        </m:ctrlPr>
                      </m:sSupPr>
                      <m:e>
                        <m:r>
                          <a:rPr lang="en-US" altLang="zh-CN">
                            <a:latin typeface="Cambria Math"/>
                          </a:rPr>
                          <m:t>𝒙</m:t>
                        </m:r>
                      </m:e>
                      <m:sup>
                        <m:r>
                          <a:rPr lang="zh-CN" altLang="en-US">
                            <a:latin typeface="Cambria Math"/>
                          </a:rPr>
                          <m:t>∗</m:t>
                        </m:r>
                      </m:sup>
                    </m:sSup>
                    <m:r>
                      <a:rPr lang="en-US" altLang="zh-CN">
                        <a:latin typeface="Cambria Math"/>
                      </a:rPr>
                      <m:t>)</m:t>
                    </m:r>
                  </m:oMath>
                </a14:m>
                <a:r>
                  <a:rPr lang="zh-CN" altLang="en-US" dirty="0">
                    <a:solidFill>
                      <a:srgbClr val="FF0000"/>
                    </a:solidFill>
                  </a:rPr>
                  <a:t>正定</a:t>
                </a:r>
                <a:r>
                  <a:rPr lang="zh-CN" altLang="en-US" dirty="0"/>
                  <a:t>，则该点为</a:t>
                </a:r>
                <a14:m>
                  <m:oMath xmlns:m="http://schemas.openxmlformats.org/officeDocument/2006/math">
                    <m:r>
                      <a:rPr lang="en-US" altLang="zh-CN">
                        <a:latin typeface="Cambria Math"/>
                      </a:rPr>
                      <m:t>𝐦𝐢𝐧</m:t>
                    </m:r>
                    <m:r>
                      <a:rPr lang="en-US" altLang="zh-CN">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的严格局部最优解</a:t>
                </a:r>
                <a:endParaRPr lang="en-US" altLang="zh-CN" dirty="0"/>
              </a:p>
              <a:p>
                <a:pPr lvl="1"/>
                <a:r>
                  <a:rPr lang="zh-CN" altLang="en-US" dirty="0">
                    <a:solidFill>
                      <a:srgbClr val="FF0000"/>
                    </a:solidFill>
                  </a:rPr>
                  <a:t>充分条件</a:t>
                </a:r>
                <a14:m>
                  <m:oMath xmlns:m="http://schemas.openxmlformats.org/officeDocument/2006/math">
                    <m:r>
                      <a:rPr lang="en-US" altLang="zh-CN" dirty="0">
                        <a:latin typeface="Cambria Math"/>
                      </a:rPr>
                      <m:t>(</m:t>
                    </m:r>
                    <m:r>
                      <a:rPr lang="en-US" altLang="zh-CN" i="1" dirty="0">
                        <a:latin typeface="Cambria Math"/>
                      </a:rPr>
                      <m:t>⇐)</m:t>
                    </m:r>
                  </m:oMath>
                </a14:m>
                <a:r>
                  <a:rPr lang="en-US" altLang="zh-CN" dirty="0"/>
                  <a:t>:</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r>
                          <a:rPr lang="en-US" altLang="zh-CN" i="1" dirty="0">
                            <a:latin typeface="Cambria Math"/>
                          </a:rPr>
                          <m:t>𝒙</m:t>
                        </m:r>
                      </m:e>
                    </m:d>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𝟏</m:t>
                        </m:r>
                      </m:sup>
                    </m:sSup>
                    <m:r>
                      <a:rPr lang="en-US" altLang="zh-CN" i="1" dirty="0">
                        <a:latin typeface="Cambria Math"/>
                      </a:rPr>
                      <m:t>,</m:t>
                    </m:r>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处的一个</a:t>
                </a:r>
                <a14:m>
                  <m:oMath xmlns:m="http://schemas.openxmlformats.org/officeDocument/2006/math">
                    <m:r>
                      <a:rPr lang="en-US" altLang="zh-CN" b="1" i="1" smtClean="0">
                        <a:latin typeface="Cambria Math"/>
                      </a:rPr>
                      <m:t>𝜹</m:t>
                    </m:r>
                  </m:oMath>
                </a14:m>
                <a:r>
                  <a:rPr lang="zh-CN" altLang="en-US" dirty="0"/>
                  <a:t>邻域</a:t>
                </a:r>
                <a14:m>
                  <m:oMath xmlns:m="http://schemas.openxmlformats.org/officeDocument/2006/math">
                    <m:r>
                      <a:rPr lang="en-US" altLang="zh-CN" b="1" i="1" smtClean="0">
                        <a:latin typeface="Cambria Math"/>
                      </a:rPr>
                      <m:t>𝑵</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r>
                      <a:rPr lang="en-US" altLang="zh-CN" b="1" i="1" smtClean="0">
                        <a:latin typeface="Cambria Math"/>
                      </a:rPr>
                      <m:t>𝜹</m:t>
                    </m:r>
                    <m:r>
                      <a:rPr lang="en-US" altLang="zh-CN" b="1" i="1" smtClean="0">
                        <a:latin typeface="Cambria Math"/>
                      </a:rPr>
                      <m:t>)</m:t>
                    </m:r>
                  </m:oMath>
                </a14:m>
                <a:r>
                  <a:rPr lang="zh-CN" altLang="en-US" dirty="0"/>
                  <a:t>内二次可微，满足</a:t>
                </a:r>
                <a14:m>
                  <m:oMath xmlns:m="http://schemas.openxmlformats.org/officeDocument/2006/math">
                    <m:r>
                      <a:rPr lang="en-US" altLang="zh-CN">
                        <a:latin typeface="Cambria Math"/>
                      </a:rPr>
                      <m:t>𝜵</m:t>
                    </m:r>
                    <m:r>
                      <a:rPr lang="en-US" altLang="zh-CN">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a:rPr>
                              <m:t>𝒙</m:t>
                            </m:r>
                          </m:e>
                          <m:sup>
                            <m:r>
                              <a:rPr lang="en-US" altLang="zh-CN">
                                <a:latin typeface="Cambria Math"/>
                              </a:rPr>
                              <m:t>∗</m:t>
                            </m:r>
                          </m:sup>
                        </m:sSup>
                      </m:e>
                    </m:d>
                    <m:r>
                      <a:rPr lang="en-US" altLang="zh-CN">
                        <a:latin typeface="Cambria Math"/>
                      </a:rPr>
                      <m:t>=</m:t>
                    </m:r>
                    <m:r>
                      <a:rPr lang="en-US" altLang="zh-CN">
                        <a:latin typeface="Cambria Math"/>
                      </a:rPr>
                      <m:t>𝟎</m:t>
                    </m:r>
                  </m:oMath>
                </a14:m>
                <a:r>
                  <a:rPr lang="zh-CN" altLang="en-US" dirty="0"/>
                  <a:t>，且对</a:t>
                </a:r>
                <a14:m>
                  <m:oMath xmlns:m="http://schemas.openxmlformats.org/officeDocument/2006/math">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i="1">
                        <a:latin typeface="Cambria Math"/>
                      </a:rPr>
                      <m:t>𝑵</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r>
                      <a:rPr lang="en-US" altLang="zh-CN" i="1">
                        <a:latin typeface="Cambria Math"/>
                      </a:rPr>
                      <m:t>𝜹</m:t>
                    </m:r>
                    <m:r>
                      <a:rPr lang="en-US" altLang="zh-CN" i="1">
                        <a:latin typeface="Cambria Math"/>
                      </a:rPr>
                      <m:t>)</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a:rPr>
                          <m:t>𝜵</m:t>
                        </m:r>
                      </m:e>
                      <m:sup>
                        <m:r>
                          <a:rPr lang="en-US" altLang="zh-CN">
                            <a:latin typeface="Cambria Math"/>
                          </a:rPr>
                          <m:t>𝟐</m:t>
                        </m:r>
                      </m:sup>
                    </m:sSup>
                    <m:r>
                      <a:rPr lang="en-US" altLang="zh-CN">
                        <a:latin typeface="Cambria Math"/>
                      </a:rPr>
                      <m:t>𝒇</m:t>
                    </m:r>
                    <m:r>
                      <a:rPr lang="en-US" altLang="zh-CN">
                        <a:latin typeface="Cambria Math"/>
                      </a:rPr>
                      <m:t>(</m:t>
                    </m:r>
                    <m:r>
                      <a:rPr lang="en-US" altLang="zh-CN" b="1" i="1" smtClean="0">
                        <a:latin typeface="Cambria Math"/>
                      </a:rPr>
                      <m:t>𝒙</m:t>
                    </m:r>
                    <m:r>
                      <a:rPr lang="en-US" altLang="zh-CN">
                        <a:latin typeface="Cambria Math"/>
                      </a:rPr>
                      <m:t>)</m:t>
                    </m:r>
                  </m:oMath>
                </a14:m>
                <a:r>
                  <a:rPr lang="zh-CN" altLang="en-US" dirty="0">
                    <a:solidFill>
                      <a:srgbClr val="FF0000"/>
                    </a:solidFill>
                  </a:rPr>
                  <a:t>半正定</a:t>
                </a:r>
                <a:r>
                  <a:rPr lang="zh-CN" altLang="en-US" dirty="0"/>
                  <a:t>，则该点为</a:t>
                </a:r>
                <a14:m>
                  <m:oMath xmlns:m="http://schemas.openxmlformats.org/officeDocument/2006/math">
                    <m:r>
                      <a:rPr lang="en-US" altLang="zh-CN">
                        <a:latin typeface="Cambria Math"/>
                      </a:rPr>
                      <m:t>𝐦𝐢𝐧</m:t>
                    </m:r>
                    <m:r>
                      <a:rPr lang="en-US" altLang="zh-CN">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a:t>
                </a:r>
                <a:endParaRPr lang="en-US" altLang="zh-CN" dirty="0"/>
              </a:p>
              <a:p>
                <a:pPr lvl="1"/>
                <a:endParaRPr lang="en-US" altLang="zh-CN" dirty="0"/>
              </a:p>
              <a:p>
                <a:pPr lvl="1"/>
                <a:endParaRPr lang="en-US" altLang="zh-CN" dirty="0">
                  <a:solidFill>
                    <a:srgbClr val="FF0000"/>
                  </a:solidFill>
                </a:endParaRPr>
              </a:p>
              <a:p>
                <a:pPr lvl="1"/>
                <a:endParaRPr lang="en-US" altLang="zh-CN" dirty="0">
                  <a:solidFill>
                    <a:srgbClr val="FF0000"/>
                  </a:solidFill>
                </a:endParaRPr>
              </a:p>
              <a:p>
                <a:pPr lvl="1"/>
                <a:endParaRPr lang="en-US" altLang="zh-CN" i="1" dirty="0">
                  <a:solidFill>
                    <a:srgbClr val="FF0000"/>
                  </a:solidFill>
                </a:endParaRPr>
              </a:p>
              <a:p>
                <a:pPr lvl="1"/>
                <a:endParaRPr lang="zh-CN" altLang="en-US" i="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728"/>
                </a:stretch>
              </a:blipFill>
            </p:spPr>
            <p:txBody>
              <a:bodyPr/>
              <a:lstStyle/>
              <a:p>
                <a:r>
                  <a:rPr lang="zh-CN" altLang="en-US">
                    <a:noFill/>
                  </a:rPr>
                  <a:t> </a:t>
                </a:r>
              </a:p>
            </p:txBody>
          </p:sp>
        </mc:Fallback>
      </mc:AlternateContent>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10</a:t>
                </a:r>
                <a:r>
                  <a:rPr lang="zh-CN" altLang="en-US" dirty="0"/>
                  <a:t>个训练数据点：圆圈代表 输入变量</a:t>
                </a:r>
                <a14:m>
                  <m:oMath xmlns:m="http://schemas.openxmlformats.org/officeDocument/2006/math">
                    <m:r>
                      <a:rPr lang="en-US" altLang="zh-CN" b="1" i="1" smtClean="0">
                        <a:latin typeface="Cambria Math" panose="02040503050406030204" pitchFamily="18" charset="0"/>
                      </a:rPr>
                      <m:t>𝒙</m:t>
                    </m:r>
                  </m:oMath>
                </a14:m>
                <a:r>
                  <a:rPr lang="zh-CN" altLang="en-US" dirty="0"/>
                  <a:t>的观察值，</a:t>
                </a:r>
                <a14:m>
                  <m:oMath xmlns:m="http://schemas.openxmlformats.org/officeDocument/2006/math">
                    <m:r>
                      <a:rPr lang="en-US" altLang="zh-CN" b="1" i="1" smtClean="0">
                        <a:latin typeface="Cambria Math" panose="02040503050406030204" pitchFamily="18" charset="0"/>
                      </a:rPr>
                      <m:t>𝒕</m:t>
                    </m:r>
                  </m:oMath>
                </a14:m>
                <a:r>
                  <a:rPr lang="zh-CN" altLang="en-US" dirty="0"/>
                  <a:t>代表对应的目标值，绿色线表示</a:t>
                </a:r>
                <a14:m>
                  <m:oMath xmlns:m="http://schemas.openxmlformats.org/officeDocument/2006/math">
                    <m:r>
                      <a:rPr lang="en-US" altLang="zh-CN" b="1" i="1" smtClean="0">
                        <a:latin typeface="Cambria Math" panose="02040503050406030204" pitchFamily="18" charset="0"/>
                      </a:rPr>
                      <m:t>𝒔𝒊𝒏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，用来生成数据</a:t>
                </a:r>
                <a:endParaRPr lang="en-US" altLang="zh-CN" dirty="0"/>
              </a:p>
              <a:p>
                <a:r>
                  <a:rPr lang="zh-CN" altLang="en-US" dirty="0"/>
                  <a:t>问题：如何预测任意输入变量</a:t>
                </a:r>
                <a14:m>
                  <m:oMath xmlns:m="http://schemas.openxmlformats.org/officeDocument/2006/math">
                    <m:r>
                      <a:rPr lang="en-US" altLang="zh-CN" b="1" i="1" smtClean="0">
                        <a:latin typeface="Cambria Math" panose="02040503050406030204" pitchFamily="18" charset="0"/>
                      </a:rPr>
                      <m:t>𝒙</m:t>
                    </m:r>
                  </m:oMath>
                </a14:m>
                <a:r>
                  <a:rPr lang="zh-CN" altLang="en-US" dirty="0"/>
                  <a:t>所对应的输出值</a:t>
                </a:r>
                <a14:m>
                  <m:oMath xmlns:m="http://schemas.openxmlformats.org/officeDocument/2006/math">
                    <m:r>
                      <a:rPr lang="en-US" altLang="zh-CN" b="1" i="1" smtClean="0">
                        <a:latin typeface="Cambria Math" panose="02040503050406030204" pitchFamily="18" charset="0"/>
                      </a:rPr>
                      <m:t>𝒕</m:t>
                    </m:r>
                  </m:oMath>
                </a14:m>
                <a:r>
                  <a:rPr lang="en-US" altLang="zh-CN" dirty="0"/>
                  <a:t>?</a:t>
                </a:r>
                <a:r>
                  <a:rPr lang="zh-CN" altLang="en-US" dirty="0"/>
                  <a:t>注意</a:t>
                </a:r>
                <a:r>
                  <a:rPr lang="en-US" altLang="zh-CN" dirty="0"/>
                  <a:t>,</a:t>
                </a:r>
                <a:r>
                  <a:rPr lang="zh-CN" altLang="en-US" dirty="0"/>
                  <a:t>绿色线未知</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2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3512840" y="3243775"/>
            <a:ext cx="4824536" cy="351265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无约束问题的最优性极值</a:t>
                </a:r>
                <a:endParaRPr lang="en-US" altLang="zh-CN" dirty="0"/>
              </a:p>
              <a:p>
                <a:pPr lvl="1"/>
                <a:r>
                  <a:rPr lang="zh-CN" altLang="en-US" dirty="0"/>
                  <a:t>对于正定二次函数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m:t>
                    </m:r>
                    <m:r>
                      <a:rPr lang="en-US" altLang="zh-CN" b="1" i="1" smtClean="0">
                        <a:latin typeface="Cambria Math"/>
                      </a:rPr>
                      <m:t>𝑪</m:t>
                    </m:r>
                  </m:oMath>
                </a14:m>
                <a:r>
                  <a:rPr lang="zh-CN" altLang="en-US" dirty="0"/>
                  <a:t>（</a:t>
                </a:r>
                <a14:m>
                  <m:oMath xmlns:m="http://schemas.openxmlformats.org/officeDocument/2006/math">
                    <m:r>
                      <a:rPr lang="en-US" altLang="zh-CN" b="1" i="1" dirty="0" smtClean="0">
                        <a:latin typeface="Cambria Math"/>
                      </a:rPr>
                      <m:t>𝑨</m:t>
                    </m:r>
                  </m:oMath>
                </a14:m>
                <a:r>
                  <a:rPr lang="zh-CN" altLang="en-US" dirty="0"/>
                  <a:t>为</a:t>
                </a:r>
                <a14:m>
                  <m:oMath xmlns:m="http://schemas.openxmlformats.org/officeDocument/2006/math">
                    <m:r>
                      <a:rPr lang="en-US" altLang="zh-CN" b="1" i="1" dirty="0" smtClean="0">
                        <a:latin typeface="Cambria Math"/>
                      </a:rPr>
                      <m:t>𝒏</m:t>
                    </m:r>
                  </m:oMath>
                </a14:m>
                <a:r>
                  <a:rPr lang="zh-CN" altLang="en-US" dirty="0"/>
                  <a:t>阶对称正定阵）有唯一极小点</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m:t>
                        </m:r>
                        <m:r>
                          <a:rPr lang="en-US" altLang="zh-CN" b="1" i="1" smtClean="0">
                            <a:latin typeface="Cambria Math"/>
                          </a:rPr>
                          <m:t>𝟏</m:t>
                        </m:r>
                      </m:sup>
                    </m:sSup>
                    <m:r>
                      <a:rPr lang="en-US" altLang="zh-CN" b="1" i="1" smtClean="0">
                        <a:latin typeface="Cambria Math"/>
                      </a:rPr>
                      <m:t>𝒃</m:t>
                    </m:r>
                  </m:oMath>
                </a14:m>
                <a:endParaRPr lang="en-US" altLang="zh-CN" dirty="0"/>
              </a:p>
              <a:p>
                <a:pPr lvl="1"/>
                <a:r>
                  <a:rPr lang="zh-CN" altLang="en-US" dirty="0"/>
                  <a:t>优势</a:t>
                </a:r>
                <a:endParaRPr lang="en-US" altLang="zh-CN" dirty="0"/>
              </a:p>
              <a:p>
                <a:pPr lvl="1"/>
                <a:r>
                  <a:rPr lang="zh-CN" altLang="en-US" dirty="0"/>
                  <a:t>正定二次函数的极小化简单</a:t>
                </a:r>
                <a:endParaRPr lang="en-US" altLang="zh-CN" dirty="0"/>
              </a:p>
              <a:p>
                <a:pPr lvl="1"/>
                <a:r>
                  <a:rPr lang="zh-CN" altLang="en-US" dirty="0"/>
                  <a:t>实际问题中如果目标函数在极小点处的</a:t>
                </a:r>
                <a:r>
                  <a:rPr lang="en-US" altLang="zh-CN" dirty="0"/>
                  <a:t>Hessian</a:t>
                </a:r>
                <a:r>
                  <a:rPr lang="zh-CN" altLang="en-US" dirty="0"/>
                  <a:t>矩阵正定，则局域内目标函数可近似为一个正定二次函数</a:t>
                </a:r>
                <a:endParaRPr lang="en-US" altLang="zh-CN" dirty="0"/>
              </a:p>
              <a:p>
                <a:r>
                  <a:rPr lang="zh-CN" altLang="en-US" dirty="0"/>
                  <a:t>正常求解</a:t>
                </a:r>
                <a:endParaRPr lang="en-US" altLang="zh-CN" dirty="0"/>
              </a:p>
              <a:p>
                <a:pPr lvl="1"/>
                <a:r>
                  <a:rPr lang="zh-CN" altLang="en-US" dirty="0"/>
                  <a:t>求出平稳点，计算平稳点的</a:t>
                </a:r>
                <a:r>
                  <a:rPr lang="en-US" altLang="zh-CN" dirty="0"/>
                  <a:t>Hessian</a:t>
                </a:r>
                <a:r>
                  <a:rPr lang="zh-CN" altLang="en-US" dirty="0"/>
                  <a:t>矩阵，判定其正定性</a:t>
                </a:r>
                <a:endParaRPr lang="en-US" altLang="zh-CN" dirty="0"/>
              </a:p>
              <a:p>
                <a:pPr lvl="2"/>
                <a:r>
                  <a:rPr lang="zh-CN" altLang="en-US" dirty="0"/>
                  <a:t>正定，说明为严格局部最优解</a:t>
                </a:r>
                <a:endParaRPr lang="en-US" altLang="zh-CN" dirty="0"/>
              </a:p>
              <a:p>
                <a:pPr lvl="2"/>
                <a:r>
                  <a:rPr lang="zh-CN" altLang="en-US" dirty="0"/>
                  <a:t>半正定，在判断其局部邻域内任意点的半正定性，若半正定，则为局部最优解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397" b="-195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有约束问题的最优性极值</a:t>
                </a:r>
                <a:endParaRPr lang="en-US" altLang="zh-CN" dirty="0"/>
              </a:p>
              <a:p>
                <a:pPr marL="0" indent="0">
                  <a:buNone/>
                </a:pPr>
                <a14:m>
                  <m:oMathPara xmlns:m="http://schemas.openxmlformats.org/officeDocument/2006/math">
                    <m:oMathParaPr>
                      <m:jc m:val="centerGroup"/>
                    </m:oMathParaPr>
                    <m:oMath xmlns:m="http://schemas.openxmlformats.org/officeDocument/2006/math">
                      <m:r>
                        <m:rPr>
                          <m:nor/>
                        </m:rPr>
                        <a:rPr lang="en-US" altLang="zh-CN" sz="3200" b="1" i="0" dirty="0" smtClean="0"/>
                        <m:t>(</m:t>
                      </m:r>
                      <m:r>
                        <m:rPr>
                          <m:nor/>
                        </m:rPr>
                        <a:rPr lang="zh-CN" altLang="en-US" sz="3200" dirty="0"/>
                        <m:t>问题</m:t>
                      </m:r>
                      <m:r>
                        <m:rPr>
                          <m:nor/>
                        </m:rPr>
                        <a:rPr lang="en-US" altLang="zh-CN" sz="3200" dirty="0"/>
                        <m:t>P</m:t>
                      </m:r>
                      <m:r>
                        <m:rPr>
                          <m:nor/>
                        </m:rPr>
                        <a:rPr lang="en-US" altLang="zh-CN" sz="3200" b="1" i="0" dirty="0" smtClean="0"/>
                        <m:t>):</m:t>
                      </m:r>
                      <m:r>
                        <a:rPr lang="en-US" altLang="zh-CN" sz="3200" i="1">
                          <a:latin typeface="Cambria Math"/>
                        </a:rPr>
                        <m:t>𝑴𝒊𝒏</m:t>
                      </m:r>
                      <m:r>
                        <a:rPr lang="en-US" altLang="zh-CN" sz="3200" i="1">
                          <a:latin typeface="Cambria Math"/>
                        </a:rPr>
                        <m:t> </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 </m:t>
                      </m:r>
                      <m:r>
                        <a:rPr lang="en-US" altLang="zh-CN" sz="3200" i="1">
                          <a:latin typeface="Cambria Math"/>
                        </a:rPr>
                        <m:t>𝒔</m:t>
                      </m:r>
                      <m:r>
                        <a:rPr lang="en-US" altLang="zh-CN" sz="3200" i="1">
                          <a:latin typeface="Cambria Math"/>
                        </a:rPr>
                        <m:t>.</m:t>
                      </m:r>
                      <m:r>
                        <a:rPr lang="en-US" altLang="zh-CN" sz="3200" i="1">
                          <a:latin typeface="Cambria Math"/>
                        </a:rPr>
                        <m:t>𝒕</m:t>
                      </m:r>
                      <m:r>
                        <a:rPr lang="en-US" altLang="zh-CN" sz="3200" i="1">
                          <a:latin typeface="Cambria Math"/>
                        </a:rPr>
                        <m:t>. </m:t>
                      </m:r>
                      <m:r>
                        <a:rPr lang="en-US" altLang="zh-CN" sz="3200" i="1">
                          <a:latin typeface="Cambria Math"/>
                        </a:rPr>
                        <m:t>𝒈</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𝟎</m:t>
                      </m:r>
                      <m:r>
                        <a:rPr lang="en-US" altLang="zh-CN" sz="3200" i="1">
                          <a:latin typeface="Cambria Math"/>
                        </a:rPr>
                        <m:t>,</m:t>
                      </m:r>
                      <m:r>
                        <a:rPr lang="en-US" altLang="zh-CN" sz="3200" i="1">
                          <a:latin typeface="Cambria Math"/>
                        </a:rPr>
                        <m:t>𝒉</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𝟎</m:t>
                      </m:r>
                    </m:oMath>
                  </m:oMathPara>
                </a14:m>
                <a:endParaRPr lang="en-US" altLang="zh-CN" sz="3200" dirty="0"/>
              </a:p>
              <a:p>
                <a:r>
                  <a:rPr lang="zh-CN" altLang="en-US" dirty="0"/>
                  <a:t>可行方向、下降方向、可行下降方向</a:t>
                </a:r>
                <a:endParaRPr lang="en-US" altLang="zh-CN" dirty="0"/>
              </a:p>
              <a:p>
                <a:r>
                  <a:rPr lang="zh-CN" altLang="en-US" dirty="0"/>
                  <a:t>起作用约束</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一阶最优性条件，问题</a:t>
                </a:r>
                <a:r>
                  <a:rPr lang="en-US" altLang="zh-CN" sz="2000" dirty="0"/>
                  <a:t>P</a:t>
                </a:r>
                <a:r>
                  <a:rPr lang="zh-CN" altLang="en-US" sz="2000" dirty="0"/>
                  <a:t>：</a:t>
                </a:r>
                <a14:m>
                  <m:oMath xmlns:m="http://schemas.openxmlformats.org/officeDocument/2006/math">
                    <m:r>
                      <a:rPr lang="en-US" altLang="zh-CN" sz="2000" b="1" i="1" smtClean="0">
                        <a:latin typeface="Cambria Math"/>
                      </a:rPr>
                      <m:t>𝑴𝒊𝒏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要求起作用约束集</a:t>
                </a:r>
                <a14:m>
                  <m:oMath xmlns:m="http://schemas.openxmlformats.org/officeDocument/2006/math">
                    <m:r>
                      <a:rPr lang="en-US" altLang="zh-CN" sz="2000" i="1">
                        <a:latin typeface="Cambria Math"/>
                      </a:rPr>
                      <m:t>𝑰</m:t>
                    </m:r>
                  </m:oMath>
                </a14:m>
                <a:r>
                  <a:rPr lang="zh-CN" altLang="en-US" sz="2000" dirty="0"/>
                  <a:t>的导数线性无关即</a:t>
                </a:r>
                <a14:m>
                  <m:oMath xmlns:m="http://schemas.openxmlformats.org/officeDocument/2006/math">
                    <m:sSub>
                      <m:sSubPr>
                        <m:ctrlPr>
                          <a:rPr lang="en-US" altLang="zh-CN" sz="2000" i="1">
                            <a:solidFill>
                              <a:srgbClr val="CC00CC"/>
                            </a:solidFill>
                            <a:latin typeface="Cambria Math" panose="02040503050406030204" pitchFamily="18" charset="0"/>
                          </a:rPr>
                        </m:ctrlPr>
                      </m:sSubPr>
                      <m:e>
                        <m:r>
                          <a:rPr lang="en-US" altLang="zh-CN" sz="2000">
                            <a:solidFill>
                              <a:srgbClr val="CC00CC"/>
                            </a:solidFill>
                            <a:latin typeface="Cambria Math"/>
                          </a:rPr>
                          <m:t>𝛁</m:t>
                        </m:r>
                        <m:r>
                          <a:rPr lang="en-US" altLang="zh-CN" sz="2000" i="1">
                            <a:solidFill>
                              <a:srgbClr val="CC00CC"/>
                            </a:solidFill>
                            <a:latin typeface="Cambria Math"/>
                          </a:rPr>
                          <m:t>𝒉</m:t>
                        </m:r>
                      </m:e>
                      <m:sub>
                        <m:r>
                          <a:rPr lang="en-US" altLang="zh-CN" sz="2000" i="1">
                            <a:solidFill>
                              <a:srgbClr val="CC00CC"/>
                            </a:solidFill>
                            <a:latin typeface="Cambria Math"/>
                          </a:rPr>
                          <m:t>𝒊</m:t>
                        </m:r>
                      </m:sub>
                    </m:sSub>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e>
                    </m:d>
                  </m:oMath>
                </a14:m>
                <a:r>
                  <a:rPr lang="zh-CN" altLang="en-US" sz="2000" dirty="0">
                    <a:solidFill>
                      <a:srgbClr val="CC00CC"/>
                    </a:solidFill>
                  </a:rPr>
                  <a:t>，</a:t>
                </a:r>
                <a:r>
                  <a:rPr lang="en-US" altLang="zh-CN" sz="2000" dirty="0">
                    <a:solidFill>
                      <a:srgbClr val="CC00CC"/>
                    </a:solidFill>
                  </a:rPr>
                  <a:t> </a:t>
                </a:r>
                <a14:m>
                  <m:oMath xmlns:m="http://schemas.openxmlformats.org/officeDocument/2006/math">
                    <m:sSub>
                      <m:sSubPr>
                        <m:ctrlPr>
                          <a:rPr lang="en-US" altLang="zh-CN" sz="2000" i="1">
                            <a:solidFill>
                              <a:srgbClr val="CC00CC"/>
                            </a:solidFill>
                            <a:latin typeface="Cambria Math" panose="02040503050406030204" pitchFamily="18" charset="0"/>
                          </a:rPr>
                        </m:ctrlPr>
                      </m:sSubPr>
                      <m:e>
                        <m:r>
                          <a:rPr lang="en-US" altLang="zh-CN" sz="2000">
                            <a:solidFill>
                              <a:srgbClr val="CC00CC"/>
                            </a:solidFill>
                            <a:latin typeface="Cambria Math"/>
                          </a:rPr>
                          <m:t>𝛁</m:t>
                        </m:r>
                        <m:r>
                          <a:rPr lang="en-US" altLang="zh-CN" sz="2000" i="1">
                            <a:solidFill>
                              <a:srgbClr val="CC00CC"/>
                            </a:solidFill>
                            <a:latin typeface="Cambria Math"/>
                          </a:rPr>
                          <m:t>𝒈</m:t>
                        </m:r>
                      </m:e>
                      <m:sub>
                        <m:r>
                          <a:rPr lang="en-US" altLang="zh-CN" sz="2000" i="1">
                            <a:solidFill>
                              <a:srgbClr val="CC00CC"/>
                            </a:solidFill>
                            <a:latin typeface="Cambria Math"/>
                          </a:rPr>
                          <m:t>𝒊</m:t>
                        </m:r>
                      </m:sub>
                    </m:sSub>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e>
                    </m:d>
                  </m:oMath>
                </a14:m>
                <a:r>
                  <a:rPr lang="en-US" altLang="zh-CN" sz="2000" dirty="0">
                    <a:solidFill>
                      <a:srgbClr val="CC00CC"/>
                    </a:solidFill>
                  </a:rPr>
                  <a:t>,</a:t>
                </a:r>
                <a14:m>
                  <m:oMath xmlns:m="http://schemas.openxmlformats.org/officeDocument/2006/math">
                    <m:r>
                      <a:rPr lang="en-US" altLang="zh-CN" sz="2000" b="1" i="1" dirty="0" smtClean="0">
                        <a:solidFill>
                          <a:srgbClr val="CC00CC"/>
                        </a:solidFill>
                        <a:latin typeface="Cambria Math"/>
                      </a:rPr>
                      <m:t>𝒊</m:t>
                    </m:r>
                    <m:r>
                      <a:rPr lang="en-US" altLang="zh-CN" sz="2000" b="1" i="1" dirty="0" smtClean="0">
                        <a:solidFill>
                          <a:srgbClr val="CC00CC"/>
                        </a:solidFill>
                        <a:latin typeface="Cambria Math"/>
                      </a:rPr>
                      <m:t>∈</m:t>
                    </m:r>
                    <m:r>
                      <a:rPr lang="en-US" altLang="zh-CN" sz="2000" b="1" i="1" dirty="0" smtClean="0">
                        <a:solidFill>
                          <a:srgbClr val="CC00CC"/>
                        </a:solidFill>
                        <a:latin typeface="Cambria Math"/>
                      </a:rPr>
                      <m:t>𝑰</m:t>
                    </m:r>
                  </m:oMath>
                </a14:m>
                <a:r>
                  <a:rPr lang="en-US" altLang="zh-CN" sz="2000" dirty="0">
                    <a:solidFill>
                      <a:srgbClr val="CC00CC"/>
                    </a:solidFill>
                  </a:rPr>
                  <a:t>,</a:t>
                </a:r>
                <a:r>
                  <a:rPr lang="zh-CN" altLang="en-US" sz="2000" dirty="0">
                    <a:solidFill>
                      <a:srgbClr val="CC00CC"/>
                    </a:solidFill>
                  </a:rPr>
                  <a:t>线性无关，</a:t>
                </a:r>
                <a:r>
                  <a:rPr lang="zh-CN" altLang="en-US" sz="2000" dirty="0"/>
                  <a:t>由于涉及导数，要求</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𝒉</m:t>
                        </m:r>
                      </m:e>
                      <m:sub>
                        <m:r>
                          <a:rPr lang="en-US" altLang="zh-CN" sz="2000" b="1" i="1" smtClean="0">
                            <a:latin typeface="Cambria Math"/>
                          </a:rPr>
                          <m:t>𝒊</m:t>
                        </m:r>
                      </m:sub>
                    </m:sSub>
                    <m:r>
                      <a:rPr lang="en-US" altLang="zh-CN" sz="2000" b="1" i="1" smtClean="0">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可微，</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smtClean="0">
                            <a:latin typeface="Cambria Math"/>
                          </a:rPr>
                          <m:t>𝒉</m:t>
                        </m:r>
                      </m:e>
                      <m:sub>
                        <m:r>
                          <a:rPr lang="en-US" altLang="zh-CN" sz="2000" b="1" i="1" smtClean="0">
                            <a:latin typeface="Cambria Math"/>
                          </a:rPr>
                          <m:t>𝒊</m:t>
                        </m:r>
                      </m:sub>
                    </m:sSub>
                    <m:r>
                      <a:rPr lang="en-US" altLang="zh-CN" sz="2000" b="1" i="1" smtClean="0">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连续，</a:t>
                </a:r>
                <a:r>
                  <a:rPr lang="zh-CN" altLang="en-US" sz="2000" dirty="0">
                    <a:solidFill>
                      <a:srgbClr val="CC00CC"/>
                    </a:solidFill>
                  </a:rPr>
                  <a:t>则分别针对只有等式约束，和不等式约束的情况下，有如下定理</a:t>
                </a:r>
                <a:endParaRPr lang="en-US" altLang="zh-CN" sz="2000" dirty="0"/>
              </a:p>
              <a:p>
                <a:r>
                  <a:rPr lang="zh-CN" altLang="en-US" sz="2000" dirty="0"/>
                  <a:t>等式约束：若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的只带等式约束的局部最优点</a:t>
                </a:r>
                <a:r>
                  <a:rPr lang="en-US" altLang="zh-CN" sz="2000" dirty="0"/>
                  <a:t> ,</a:t>
                </a:r>
                <a:r>
                  <a:rPr lang="zh-CN" altLang="en-US" sz="2000" dirty="0"/>
                  <a:t>则存在</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𝜆</m:t>
                        </m:r>
                      </m:e>
                      <m:sup>
                        <m:r>
                          <a:rPr lang="en-US" altLang="zh-CN" sz="2000" i="1" dirty="0">
                            <a:latin typeface="Cambria Math"/>
                          </a:rPr>
                          <m:t>∗</m:t>
                        </m:r>
                      </m:sup>
                    </m:sSup>
                    <m:r>
                      <a:rPr lang="en-US" altLang="zh-CN" sz="2000" i="1" dirty="0">
                        <a:latin typeface="Cambria Math"/>
                      </a:rPr>
                      <m:t>∈ </m:t>
                    </m:r>
                    <m:r>
                      <a:rPr lang="en-US" altLang="zh-CN" sz="2000" i="1" dirty="0" err="1">
                        <a:latin typeface="Cambria Math"/>
                      </a:rPr>
                      <m:t>𝑅</m:t>
                    </m:r>
                    <m:r>
                      <a:rPr lang="en-US" altLang="zh-CN" sz="2000" i="1" baseline="30000" dirty="0" err="1">
                        <a:latin typeface="Cambria Math"/>
                      </a:rPr>
                      <m:t>𝑙</m:t>
                    </m:r>
                  </m:oMath>
                </a14:m>
                <a:r>
                  <a:rPr lang="zh-CN" altLang="en-US" sz="2000" dirty="0"/>
                  <a:t>使</a:t>
                </a:r>
                <a:r>
                  <a:rPr lang="en-US" altLang="zh-CN" sz="2000" dirty="0"/>
                  <a:t> </a:t>
                </a:r>
                <a14:m>
                  <m:oMath xmlns:m="http://schemas.openxmlformats.org/officeDocument/2006/math">
                    <m:r>
                      <a:rPr lang="en-US" altLang="zh-CN" sz="2000" dirty="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𝑻</m:t>
                            </m:r>
                          </m:sup>
                        </m:sSup>
                      </m:sup>
                    </m:sSup>
                    <m:r>
                      <a:rPr lang="en-US" altLang="zh-CN" sz="2000" b="1" i="0" smtClean="0">
                        <a:latin typeface="Cambria Math" panose="02040503050406030204" pitchFamily="18" charset="0"/>
                      </a:rPr>
                      <m:t>𝛁</m:t>
                    </m:r>
                    <m:r>
                      <a:rPr lang="en-US" altLang="zh-CN" sz="2000" i="1">
                        <a:latin typeface="Cambria Math"/>
                      </a:rPr>
                      <m:t>𝒉</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𝟎</m:t>
                    </m:r>
                  </m:oMath>
                </a14:m>
                <a:r>
                  <a:rPr lang="zh-CN" altLang="en-US" sz="2000" dirty="0"/>
                  <a:t>。表明</a:t>
                </a:r>
                <a:r>
                  <a:rPr lang="zh-CN" altLang="en-US" sz="2000" dirty="0">
                    <a:solidFill>
                      <a:srgbClr val="FF0000"/>
                    </a:solidFill>
                  </a:rPr>
                  <a:t>目标函数在最优点的梯度值是约束函数在该点梯度值的组合</a:t>
                </a:r>
                <a:r>
                  <a:rPr lang="en-US" altLang="zh-CN" sz="2000" dirty="0"/>
                  <a:t>,</a:t>
                </a:r>
                <a:r>
                  <a:rPr lang="zh-CN" altLang="en-US" sz="2000" dirty="0"/>
                  <a:t>同时表明</a:t>
                </a:r>
                <a14:m>
                  <m:oMath xmlns:m="http://schemas.openxmlformats.org/officeDocument/2006/math">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𝒇</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𝒙</m:t>
                        </m:r>
                      </m:e>
                      <m:sup>
                        <m:r>
                          <a:rPr lang="en-US" altLang="zh-CN" sz="2000" b="1" i="1" smtClean="0">
                            <a:solidFill>
                              <a:srgbClr val="FF0000"/>
                            </a:solidFill>
                            <a:latin typeface="Cambria Math" panose="02040503050406030204" pitchFamily="18" charset="0"/>
                          </a:rPr>
                          <m:t>∗</m:t>
                        </m:r>
                      </m:sup>
                    </m:sSup>
                    <m:r>
                      <a:rPr lang="en-US" altLang="zh-CN" sz="2000" b="1" i="1" smtClean="0">
                        <a:solidFill>
                          <a:srgbClr val="FF0000"/>
                        </a:solidFill>
                        <a:latin typeface="Cambria Math" panose="02040503050406030204" pitchFamily="18" charset="0"/>
                      </a:rPr>
                      <m:t>)</m:t>
                    </m:r>
                  </m:oMath>
                </a14:m>
                <a:r>
                  <a:rPr lang="zh-CN" altLang="en-US" sz="2000" dirty="0">
                    <a:solidFill>
                      <a:srgbClr val="FF0000"/>
                    </a:solidFill>
                  </a:rPr>
                  <a:t>与一阶可行变分所在空间正交</a:t>
                </a:r>
                <a:r>
                  <a:rPr lang="zh-CN" altLang="en-US" sz="2000" dirty="0"/>
                  <a:t>，即：</a:t>
                </a:r>
                <a14:m>
                  <m:oMath xmlns:m="http://schemas.openxmlformats.org/officeDocument/2006/math">
                    <m:r>
                      <a:rPr lang="en-US" altLang="zh-CN" sz="2000" b="1" i="1" smtClean="0">
                        <a:latin typeface="Cambria Math" panose="02040503050406030204" pitchFamily="18" charset="0"/>
                      </a:rPr>
                      <m:t>𝑽</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𝚫</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𝒉</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sup>
                            <m:r>
                              <a:rPr lang="en-US" altLang="zh-CN" sz="2000" b="1" i="1" smtClean="0">
                                <a:latin typeface="Cambria Math" panose="02040503050406030204" pitchFamily="18" charset="0"/>
                              </a:rPr>
                              <m:t>′</m:t>
                            </m:r>
                          </m:sup>
                        </m:sSup>
                        <m:r>
                          <a:rPr lang="en-US" altLang="zh-CN" sz="2000" b="1" i="0" smtClean="0">
                            <a:latin typeface="Cambria Math" panose="02040503050406030204" pitchFamily="18" charset="0"/>
                          </a:rPr>
                          <m:t>𝚫</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oMath>
                </a14:m>
                <a:r>
                  <a:rPr lang="zh-CN" altLang="en-US" sz="2000" dirty="0"/>
                  <a:t>则</a:t>
                </a:r>
                <a14:m>
                  <m:oMath xmlns:m="http://schemas.openxmlformats.org/officeDocument/2006/math">
                    <m:r>
                      <a:rPr lang="en-US" altLang="zh-CN" sz="2000" dirty="0">
                        <a:latin typeface="Cambria Math"/>
                      </a:rPr>
                      <m:t>𝛻</m:t>
                    </m:r>
                    <m:r>
                      <a:rPr lang="en-US" altLang="zh-CN" sz="2000" i="1">
                        <a:latin typeface="Cambria Math"/>
                      </a:rPr>
                      <m:t>𝒇</m:t>
                    </m:r>
                    <m:sSup>
                      <m:sSupPr>
                        <m:ctrlPr>
                          <a:rPr lang="en-US" altLang="zh-CN" sz="2000" b="1" i="1" smtClean="0">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p>
                        <m:r>
                          <a:rPr lang="en-US" altLang="zh-CN" sz="2000" b="1" i="1" smtClean="0">
                            <a:latin typeface="Cambria Math" panose="02040503050406030204" pitchFamily="18" charset="0"/>
                          </a:rPr>
                          <m:t>′</m:t>
                        </m:r>
                      </m:sup>
                    </m:sSup>
                    <m:r>
                      <a:rPr lang="en-US" altLang="zh-CN" sz="2000" b="1" i="0" smtClean="0">
                        <a:latin typeface="Cambria Math" panose="02040503050406030204" pitchFamily="18" charset="0"/>
                      </a:rPr>
                      <m:t>𝚫</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不等式约束</a:t>
                </a:r>
                <a:r>
                  <a:rPr lang="en-US" altLang="zh-CN" sz="2000" dirty="0"/>
                  <a:t>:</a:t>
                </a:r>
                <a:r>
                  <a:rPr lang="zh-CN" altLang="en-US" sz="2000" dirty="0"/>
                  <a:t>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的只带不等式约束的局部最优点</a:t>
                </a:r>
                <a:r>
                  <a:rPr lang="en-US" altLang="zh-CN" sz="2000" dirty="0"/>
                  <a:t> ,</a:t>
                </a:r>
                <a14:m>
                  <m:oMath xmlns:m="http://schemas.openxmlformats.org/officeDocument/2006/math">
                    <m:r>
                      <a:rPr lang="en-US" altLang="zh-CN" sz="2000" i="1">
                        <a:latin typeface="Cambria Math"/>
                      </a:rPr>
                      <m:t>𝑰</m:t>
                    </m:r>
                  </m:oMath>
                </a14:m>
                <a:r>
                  <a:rPr lang="zh-CN" altLang="en-US" sz="2000" dirty="0"/>
                  <a:t>为紧约束集，在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可微，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连续，</a:t>
                </a:r>
                <a14:m>
                  <m:oMath xmlns:m="http://schemas.openxmlformats.org/officeDocument/2006/math">
                    <m:r>
                      <a:rPr lang="en-US" altLang="zh-CN" sz="2000" i="1">
                        <a:solidFill>
                          <a:srgbClr val="FF0000"/>
                        </a:solidFill>
                        <a:latin typeface="Cambria Math"/>
                      </a:rPr>
                      <m:t>{</m:t>
                    </m:r>
                    <m:r>
                      <a:rPr lang="en-US" altLang="zh-CN" sz="2000">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𝒈</m:t>
                        </m:r>
                      </m:e>
                      <m:sub>
                        <m:r>
                          <a:rPr lang="en-US" altLang="zh-CN" sz="2000" i="1">
                            <a:solidFill>
                              <a:srgbClr val="FF0000"/>
                            </a:solidFill>
                            <a:latin typeface="Cambria Math"/>
                          </a:rPr>
                          <m:t>𝒊</m:t>
                        </m:r>
                      </m:sub>
                    </m:sSub>
                    <m:r>
                      <a:rPr lang="en-US" altLang="zh-CN" sz="2000" i="1">
                        <a:solidFill>
                          <a:srgbClr val="FF0000"/>
                        </a:solidFill>
                        <a:latin typeface="Cambria Math"/>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r>
                          <a:rPr lang="en-US" altLang="zh-CN" sz="2000" i="1">
                            <a:solidFill>
                              <a:srgbClr val="FF0000"/>
                            </a:solidFill>
                            <a:latin typeface="Cambria Math"/>
                          </a:rPr>
                          <m:t>∗</m:t>
                        </m:r>
                      </m:sup>
                    </m:sSup>
                    <m:r>
                      <a:rPr lang="en-US" altLang="zh-CN" sz="2000" i="1">
                        <a:solidFill>
                          <a:srgbClr val="FF0000"/>
                        </a:solidFill>
                        <a:latin typeface="Cambria Math"/>
                      </a:rPr>
                      <m:t>)|</m:t>
                    </m:r>
                    <m:r>
                      <a:rPr lang="en-US" altLang="zh-CN" sz="2000" i="1">
                        <a:solidFill>
                          <a:srgbClr val="FF0000"/>
                        </a:solidFill>
                        <a:latin typeface="Cambria Math"/>
                      </a:rPr>
                      <m:t>𝒊</m:t>
                    </m:r>
                    <m:r>
                      <a:rPr lang="en-US" altLang="zh-CN" sz="2000" i="1">
                        <a:solidFill>
                          <a:srgbClr val="FF0000"/>
                        </a:solidFill>
                        <a:latin typeface="Cambria Math"/>
                      </a:rPr>
                      <m:t>∈</m:t>
                    </m:r>
                    <m:r>
                      <a:rPr lang="en-US" altLang="zh-CN" sz="2000" i="1">
                        <a:solidFill>
                          <a:srgbClr val="FF0000"/>
                        </a:solidFill>
                        <a:latin typeface="Cambria Math"/>
                      </a:rPr>
                      <m:t>𝑰</m:t>
                    </m:r>
                    <m:r>
                      <a:rPr lang="en-US" altLang="zh-CN" sz="2000" i="1">
                        <a:solidFill>
                          <a:srgbClr val="FF0000"/>
                        </a:solidFill>
                        <a:latin typeface="Cambria Math"/>
                      </a:rPr>
                      <m:t> }</m:t>
                    </m:r>
                  </m:oMath>
                </a14:m>
                <a:r>
                  <a:rPr lang="zh-CN" altLang="en-US" sz="2000" dirty="0">
                    <a:solidFill>
                      <a:srgbClr val="FF0000"/>
                    </a:solidFill>
                  </a:rPr>
                  <a:t>线性无关</a:t>
                </a:r>
                <a:r>
                  <a:rPr lang="zh-CN" altLang="en-US" sz="2000" dirty="0"/>
                  <a:t>。则存</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𝝁</m:t>
                        </m:r>
                      </m:e>
                      <m:sup>
                        <m:r>
                          <a:rPr lang="en-US" altLang="zh-CN" sz="2000" i="1" dirty="0">
                            <a:latin typeface="Cambria Math"/>
                          </a:rPr>
                          <m:t>∗</m:t>
                        </m:r>
                      </m:sup>
                    </m:sSup>
                    <m:r>
                      <a:rPr lang="en-US" altLang="zh-CN" sz="2000" i="1" dirty="0">
                        <a:latin typeface="Cambria Math"/>
                      </a:rPr>
                      <m:t>∈ </m:t>
                    </m:r>
                    <m:sSup>
                      <m:sSupPr>
                        <m:ctrlPr>
                          <a:rPr lang="en-US" altLang="zh-CN" sz="2000" i="1" dirty="0">
                            <a:latin typeface="Cambria Math" panose="02040503050406030204" pitchFamily="18" charset="0"/>
                          </a:rPr>
                        </m:ctrlPr>
                      </m:sSupPr>
                      <m:e>
                        <m:r>
                          <a:rPr lang="en-US" altLang="zh-CN" sz="2000" i="1" dirty="0" err="1">
                            <a:latin typeface="Cambria Math"/>
                          </a:rPr>
                          <m:t>𝑅</m:t>
                        </m:r>
                      </m:e>
                      <m:sup>
                        <m:d>
                          <m:dPr>
                            <m:begChr m:val="|"/>
                            <m:endChr m:val="|"/>
                            <m:ctrlPr>
                              <a:rPr lang="en-US" altLang="zh-CN" sz="2000" i="1" dirty="0">
                                <a:latin typeface="Cambria Math" panose="02040503050406030204" pitchFamily="18" charset="0"/>
                              </a:rPr>
                            </m:ctrlPr>
                          </m:dPr>
                          <m:e>
                            <m:r>
                              <a:rPr lang="en-US" altLang="zh-CN" sz="2000" i="1" dirty="0">
                                <a:latin typeface="Cambria Math"/>
                              </a:rPr>
                              <m:t>𝑰</m:t>
                            </m:r>
                          </m:e>
                        </m:d>
                      </m:sup>
                    </m:sSup>
                  </m:oMath>
                </a14:m>
                <a:r>
                  <a:rPr lang="zh-CN" altLang="en-US" sz="2000" dirty="0"/>
                  <a:t>使</a:t>
                </a:r>
                <a:r>
                  <a:rPr lang="en-US" altLang="zh-CN" sz="2000" dirty="0"/>
                  <a:t> </a:t>
                </a:r>
                <a14:m>
                  <m:oMath xmlns:m="http://schemas.openxmlformats.org/officeDocument/2006/math">
                    <m:r>
                      <a:rPr lang="en-US" altLang="zh-CN" sz="2000" dirty="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a:latin typeface="Cambria Math"/>
                      </a:rPr>
                      <m:t>+</m:t>
                    </m:r>
                    <m:sSup>
                      <m:sSupPr>
                        <m:ctrlPr>
                          <a:rPr lang="en-US" altLang="zh-CN" sz="2000" i="1">
                            <a:latin typeface="Cambria Math" panose="02040503050406030204" pitchFamily="18" charset="0"/>
                          </a:rPr>
                        </m:ctrlPr>
                      </m:sSupPr>
                      <m:e>
                        <m:r>
                          <a:rPr lang="en-US" altLang="zh-CN" sz="2000" i="1">
                            <a:latin typeface="Cambria Math"/>
                          </a:rPr>
                          <m:t>𝝁</m:t>
                        </m:r>
                      </m:e>
                      <m: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𝑻</m:t>
                            </m:r>
                          </m:sup>
                        </m:sSup>
                      </m:sup>
                    </m:sSup>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𝑰</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𝟎</m:t>
                    </m:r>
                  </m:oMath>
                </a14:m>
                <a:r>
                  <a:rPr lang="zh-CN" altLang="en-US" sz="2000" dirty="0"/>
                  <a:t>。表明目标函数在最优点的梯度值是起作用约束函数在该点梯度值的组合。如果</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在</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oMath>
                </a14:m>
                <a:r>
                  <a:rPr lang="zh-CN" altLang="en-US" sz="2000" dirty="0"/>
                  <a:t>点也可微</a:t>
                </a:r>
                <a:r>
                  <a:rPr lang="en-US" altLang="zh-CN" sz="2000" dirty="0"/>
                  <a:t>,</a:t>
                </a:r>
                <a:r>
                  <a:rPr lang="zh-CN" altLang="en-US" sz="2000" dirty="0"/>
                  <a:t>则下列关系式成立</a:t>
                </a:r>
                <a:endParaRPr lang="en-US" altLang="zh-CN" sz="2000" dirty="0"/>
              </a:p>
              <a:p>
                <a:pPr lvl="1"/>
                <a14:m>
                  <m:oMath xmlns:m="http://schemas.openxmlformats.org/officeDocument/2006/math">
                    <m:r>
                      <a:rPr lang="en-US" altLang="zh-CN" sz="1600" dirty="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a:latin typeface="Cambria Math"/>
                      </a:rPr>
                      <m:t>+</m:t>
                    </m:r>
                    <m:f>
                      <m:fPr>
                        <m:ctrlPr>
                          <a:rPr lang="en-US" altLang="zh-CN" sz="1600" i="1">
                            <a:latin typeface="Cambria Math" panose="02040503050406030204" pitchFamily="18" charset="0"/>
                          </a:rPr>
                        </m:ctrlPr>
                      </m:fPr>
                      <m:num>
                        <m:r>
                          <a:rPr lang="en-US" altLang="zh-CN" sz="1600" i="1">
                            <a:latin typeface="Cambria Math"/>
                            <a:ea typeface="Cambria Math"/>
                          </a:rPr>
                          <m:t>𝝏</m:t>
                        </m:r>
                        <m:r>
                          <a:rPr lang="en-US" altLang="zh-CN" sz="1600" i="1">
                            <a:latin typeface="Cambria Math"/>
                            <a:ea typeface="Cambria Math"/>
                          </a:rPr>
                          <m:t>𝒈</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num>
                      <m:den>
                        <m:r>
                          <a:rPr lang="en-US" altLang="zh-CN" sz="1600" i="1">
                            <a:latin typeface="Cambria Math"/>
                            <a:ea typeface="Cambria Math"/>
                          </a:rPr>
                          <m:t>𝝏</m:t>
                        </m:r>
                        <m:r>
                          <a:rPr lang="en-US" altLang="zh-CN" sz="1600" i="1">
                            <a:latin typeface="Cambria Math"/>
                            <a:ea typeface="Cambria Math"/>
                          </a:rPr>
                          <m:t>𝒙</m:t>
                        </m:r>
                      </m:den>
                    </m:f>
                    <m:sSup>
                      <m:sSupPr>
                        <m:ctrlPr>
                          <a:rPr lang="en-US" altLang="zh-CN" sz="1600" i="1">
                            <a:latin typeface="Cambria Math" panose="02040503050406030204" pitchFamily="18" charset="0"/>
                            <a:ea typeface="Cambria Math"/>
                          </a:rPr>
                        </m:ctrlPr>
                      </m:sSupPr>
                      <m:e>
                        <m:r>
                          <a:rPr lang="en-US" altLang="zh-CN" sz="1600" i="1">
                            <a:latin typeface="Cambria Math"/>
                            <a:ea typeface="Cambria Math"/>
                          </a:rPr>
                          <m:t>𝝁</m:t>
                        </m:r>
                      </m:e>
                      <m:sup>
                        <m:r>
                          <a:rPr lang="en-US" altLang="zh-CN" sz="1600" i="1">
                            <a:latin typeface="Cambria Math"/>
                            <a:ea typeface="Cambria Math"/>
                          </a:rPr>
                          <m:t>∗</m:t>
                        </m:r>
                      </m:sup>
                    </m:sSup>
                    <m:r>
                      <a:rPr lang="en-US" altLang="zh-CN" sz="1600" i="1">
                        <a:latin typeface="Cambria Math"/>
                      </a:rPr>
                      <m:t>=</m:t>
                    </m:r>
                    <m:r>
                      <a:rPr lang="en-US" altLang="zh-CN" sz="1600" i="1">
                        <a:latin typeface="Cambria Math"/>
                      </a:rPr>
                      <m:t>𝟎</m:t>
                    </m:r>
                  </m:oMath>
                </a14:m>
                <a:endParaRPr lang="en-US" altLang="zh-CN" sz="1600" dirty="0"/>
              </a:p>
              <a:p>
                <a:pPr lvl="1"/>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𝝁</m:t>
                        </m:r>
                      </m:e>
                      <m:sup>
                        <m:r>
                          <a:rPr lang="en-US" altLang="zh-CN" sz="1600" i="1">
                            <a:latin typeface="Cambria Math"/>
                          </a:rPr>
                          <m:t>∗</m:t>
                        </m:r>
                      </m:sup>
                    </m:sSup>
                    <m:r>
                      <a:rPr lang="en-US" altLang="zh-CN" sz="1600" i="1">
                        <a:latin typeface="Cambria Math"/>
                      </a:rPr>
                      <m:t>≥</m:t>
                    </m:r>
                    <m:r>
                      <a:rPr lang="en-US" altLang="zh-CN" sz="1600" i="1">
                        <a:latin typeface="Cambria Math"/>
                      </a:rPr>
                      <m:t>𝟎</m:t>
                    </m:r>
                  </m:oMath>
                </a14:m>
                <a:endParaRPr lang="en-US" altLang="zh-CN" sz="1600" dirty="0"/>
              </a:p>
              <a:p>
                <a:pPr lvl="1"/>
                <a14:m>
                  <m:oMath xmlns:m="http://schemas.openxmlformats.org/officeDocument/2006/math">
                    <m:sSup>
                      <m:sSupPr>
                        <m:ctrlPr>
                          <a:rPr lang="en-US" altLang="zh-CN" sz="1600" i="1">
                            <a:solidFill>
                              <a:srgbClr val="CC00CC"/>
                            </a:solidFill>
                            <a:latin typeface="Cambria Math" panose="02040503050406030204" pitchFamily="18" charset="0"/>
                          </a:rPr>
                        </m:ctrlPr>
                      </m:sSup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𝝁</m:t>
                            </m:r>
                          </m:e>
                          <m:sup>
                            <m:r>
                              <a:rPr lang="en-US" altLang="zh-CN" sz="1600" i="1">
                                <a:solidFill>
                                  <a:srgbClr val="CC00CC"/>
                                </a:solidFill>
                                <a:latin typeface="Cambria Math"/>
                              </a:rPr>
                              <m:t>∗</m:t>
                            </m:r>
                          </m:sup>
                        </m:sSup>
                      </m:e>
                      <m:sup>
                        <m:r>
                          <a:rPr lang="en-US" altLang="zh-CN" sz="1600" i="1">
                            <a:solidFill>
                              <a:srgbClr val="CC00CC"/>
                            </a:solidFill>
                            <a:latin typeface="Cambria Math"/>
                          </a:rPr>
                          <m:t>𝑻</m:t>
                        </m:r>
                      </m:sup>
                    </m:sSup>
                    <m:r>
                      <a:rPr lang="en-US" altLang="zh-CN" sz="1600" i="1">
                        <a:solidFill>
                          <a:srgbClr val="CC00CC"/>
                        </a:solidFill>
                        <a:latin typeface="Cambria Math"/>
                      </a:rPr>
                      <m:t>𝒈</m:t>
                    </m:r>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i="1">
                        <a:solidFill>
                          <a:srgbClr val="CC00CC"/>
                        </a:solidFill>
                        <a:latin typeface="Cambria Math"/>
                      </a:rPr>
                      <m:t>=</m:t>
                    </m:r>
                    <m:r>
                      <a:rPr lang="en-US" altLang="zh-CN" sz="1600" i="1">
                        <a:solidFill>
                          <a:srgbClr val="CC00CC"/>
                        </a:solidFill>
                        <a:latin typeface="Cambria Math"/>
                      </a:rPr>
                      <m:t>𝟎</m:t>
                    </m:r>
                  </m:oMath>
                </a14:m>
                <a:r>
                  <a:rPr lang="zh-CN" altLang="en-US" sz="1600" dirty="0">
                    <a:solidFill>
                      <a:srgbClr val="CC00CC"/>
                    </a:solidFill>
                  </a:rPr>
                  <a:t>：互补松弛性条件</a:t>
                </a:r>
                <a:endParaRPr lang="en-US" altLang="zh-CN" sz="320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529"/>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800" dirty="0"/>
                  <a:t>(</a:t>
                </a:r>
                <a:r>
                  <a:rPr lang="zh-CN" altLang="en-US" sz="2800" dirty="0"/>
                  <a:t>接上页</a:t>
                </a:r>
                <a:r>
                  <a:rPr lang="en-US" altLang="zh-CN" sz="2800" dirty="0"/>
                  <a:t>)</a:t>
                </a:r>
                <a:r>
                  <a:rPr lang="zh-CN" altLang="en-US" sz="2800" dirty="0"/>
                  <a:t>设</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是问题</a:t>
                </a:r>
                <a:r>
                  <a:rPr lang="en-US" altLang="zh-CN" sz="2800" dirty="0"/>
                  <a:t>P</a:t>
                </a:r>
                <a:r>
                  <a:rPr lang="zh-CN" altLang="en-US" sz="2800" dirty="0"/>
                  <a:t>的一个局部极小点，则必存在</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a:rPr>
                          <m:t>𝝀</m:t>
                        </m:r>
                      </m:e>
                      <m:sub>
                        <m:r>
                          <a:rPr lang="en-US" altLang="zh-CN" sz="2800" i="1">
                            <a:latin typeface="Cambria Math"/>
                          </a:rPr>
                          <m:t>𝒊</m:t>
                        </m:r>
                      </m:sub>
                      <m:sup>
                        <m:r>
                          <a:rPr lang="en-US" altLang="zh-CN" sz="2800" i="1">
                            <a:latin typeface="Cambria Math"/>
                          </a:rPr>
                          <m:t>∗</m:t>
                        </m:r>
                      </m:sup>
                    </m:sSubSup>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𝝁</m:t>
                        </m:r>
                      </m:e>
                      <m:sub>
                        <m:r>
                          <a:rPr lang="en-US" altLang="zh-CN" sz="2800" i="1">
                            <a:latin typeface="Cambria Math"/>
                          </a:rPr>
                          <m:t>𝒊</m:t>
                        </m:r>
                      </m:sub>
                      <m:sup>
                        <m:r>
                          <a:rPr lang="en-US" altLang="zh-CN" sz="2800" i="1">
                            <a:latin typeface="Cambria Math"/>
                          </a:rPr>
                          <m:t>∗</m:t>
                        </m:r>
                      </m:sup>
                    </m:sSubSup>
                    <m:d>
                      <m:dPr>
                        <m:ctrlPr>
                          <a:rPr lang="en-US" altLang="zh-CN" sz="2800" i="1">
                            <a:latin typeface="Cambria Math" panose="02040503050406030204" pitchFamily="18" charset="0"/>
                          </a:rPr>
                        </m:ctrlPr>
                      </m:dPr>
                      <m:e>
                        <m:r>
                          <a:rPr lang="en-US" altLang="zh-CN" sz="2800" i="1">
                            <a:latin typeface="Cambria Math"/>
                          </a:rPr>
                          <m:t>𝒊</m:t>
                        </m:r>
                        <m:r>
                          <a:rPr lang="en-US" altLang="zh-CN" sz="2800" i="1">
                            <a:latin typeface="Cambria Math"/>
                          </a:rPr>
                          <m:t>=</m:t>
                        </m:r>
                        <m:r>
                          <a:rPr lang="en-US" altLang="zh-CN" sz="2800" i="1">
                            <a:latin typeface="Cambria Math"/>
                          </a:rPr>
                          <m:t>𝟏</m:t>
                        </m:r>
                        <m:r>
                          <a:rPr lang="en-US" altLang="zh-CN" sz="2800" i="1">
                            <a:latin typeface="Cambria Math"/>
                          </a:rPr>
                          <m:t>,</m:t>
                        </m:r>
                        <m:r>
                          <a:rPr lang="en-US" altLang="zh-CN" sz="2800" i="1">
                            <a:latin typeface="Cambria Math"/>
                          </a:rPr>
                          <m:t>𝟐</m:t>
                        </m:r>
                        <m:r>
                          <a:rPr lang="en-US" altLang="zh-CN" sz="2800" i="1">
                            <a:latin typeface="Cambria Math"/>
                          </a:rPr>
                          <m:t>,⋯,</m:t>
                        </m:r>
                        <m:r>
                          <a:rPr lang="en-US" altLang="zh-CN" sz="2800" i="1">
                            <a:latin typeface="Cambria Math"/>
                          </a:rPr>
                          <m:t>𝒎</m:t>
                        </m:r>
                        <m:r>
                          <a:rPr lang="en-US" altLang="zh-CN" sz="2800" i="1">
                            <a:latin typeface="Cambria Math"/>
                          </a:rPr>
                          <m:t>+</m:t>
                        </m:r>
                        <m:r>
                          <a:rPr lang="en-US" altLang="zh-CN" sz="2800" i="1">
                            <a:latin typeface="Cambria Math"/>
                          </a:rPr>
                          <m:t>𝒍</m:t>
                        </m:r>
                      </m:e>
                    </m:d>
                    <m:r>
                      <a:rPr lang="en-US" altLang="zh-CN" sz="2800" i="1">
                        <a:latin typeface="Cambria Math"/>
                      </a:rPr>
                      <m:t>, </m:t>
                    </m:r>
                    <m:r>
                      <a:rPr lang="zh-CN" altLang="en-US" sz="2800" i="1">
                        <a:latin typeface="Cambria Math"/>
                      </a:rPr>
                      <m:t>使得</m:t>
                    </m:r>
                  </m:oMath>
                </a14:m>
                <a:endParaRPr lang="en-US" altLang="zh-CN" sz="2800" i="1" dirty="0">
                  <a:latin typeface="Cambria Math"/>
                </a:endParaRPr>
              </a:p>
              <a:p>
                <a:pPr marL="0" indent="0" algn="ctr">
                  <a:buNone/>
                </a:pPr>
                <a14:m>
                  <m:oMath xmlns:m="http://schemas.openxmlformats.org/officeDocument/2006/math">
                    <m:r>
                      <a:rPr lang="en-US" altLang="zh-CN" sz="2800" smtClean="0">
                        <a:solidFill>
                          <a:srgbClr val="CC00CC"/>
                        </a:solidFill>
                        <a:latin typeface="Cambria Math"/>
                      </a:rPr>
                      <m:t>𝛁</m:t>
                    </m:r>
                    <m:r>
                      <a:rPr lang="en-US" altLang="zh-CN" sz="2800" i="1">
                        <a:solidFill>
                          <a:srgbClr val="CC00CC"/>
                        </a:solidFill>
                        <a:latin typeface="Cambria Math"/>
                      </a:rPr>
                      <m:t>𝒇</m:t>
                    </m:r>
                    <m:d>
                      <m:dPr>
                        <m:ctrlPr>
                          <a:rPr lang="en-US" altLang="zh-CN" sz="2800" i="1">
                            <a:solidFill>
                              <a:srgbClr val="CC00CC"/>
                            </a:solidFill>
                            <a:latin typeface="Cambria Math" panose="02040503050406030204" pitchFamily="18" charset="0"/>
                          </a:rPr>
                        </m:ctrlPr>
                      </m:dPr>
                      <m:e>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e>
                    </m:d>
                    <m:r>
                      <a:rPr lang="en-US" altLang="zh-CN" sz="2800" i="1">
                        <a:solidFill>
                          <a:srgbClr val="CC00CC"/>
                        </a:solidFill>
                        <a:latin typeface="Cambria Math"/>
                      </a:rPr>
                      <m:t>+</m:t>
                    </m:r>
                    <m:nary>
                      <m:naryPr>
                        <m:chr m:val="∑"/>
                        <m:limLoc m:val="subSup"/>
                        <m:ctrlPr>
                          <a:rPr lang="en-US" altLang="zh-CN" sz="2800" i="1">
                            <a:solidFill>
                              <a:srgbClr val="CC00CC"/>
                            </a:solidFill>
                            <a:latin typeface="Cambria Math" panose="02040503050406030204" pitchFamily="18" charset="0"/>
                          </a:rPr>
                        </m:ctrlPr>
                      </m:naryPr>
                      <m:sub>
                        <m:r>
                          <m:rPr>
                            <m:brk m:alnAt="25"/>
                          </m:rPr>
                          <a:rPr lang="en-US" altLang="zh-CN" sz="2800" i="1">
                            <a:solidFill>
                              <a:srgbClr val="CC00CC"/>
                            </a:solidFill>
                            <a:latin typeface="Cambria Math"/>
                          </a:rPr>
                          <m:t>𝒊</m:t>
                        </m:r>
                        <m:r>
                          <a:rPr lang="en-US" altLang="zh-CN" sz="2800" i="1">
                            <a:solidFill>
                              <a:srgbClr val="CC00CC"/>
                            </a:solidFill>
                            <a:latin typeface="Cambria Math"/>
                          </a:rPr>
                          <m:t>=</m:t>
                        </m:r>
                        <m:r>
                          <a:rPr lang="en-US" altLang="zh-CN" sz="2800" i="1">
                            <a:solidFill>
                              <a:srgbClr val="CC00CC"/>
                            </a:solidFill>
                            <a:latin typeface="Cambria Math"/>
                          </a:rPr>
                          <m:t>𝟏</m:t>
                        </m:r>
                      </m:sub>
                      <m:sup>
                        <m:r>
                          <a:rPr lang="en-US" altLang="zh-CN" sz="2800" i="1">
                            <a:solidFill>
                              <a:srgbClr val="CC00CC"/>
                            </a:solidFill>
                            <a:latin typeface="Cambria Math"/>
                          </a:rPr>
                          <m:t>𝒍</m:t>
                        </m:r>
                      </m:sup>
                      <m:e>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𝝀</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sSub>
                          <m:sSubPr>
                            <m:ctrlPr>
                              <a:rPr lang="en-US" altLang="zh-CN" sz="2800" i="1">
                                <a:solidFill>
                                  <a:srgbClr val="CC00CC"/>
                                </a:solidFill>
                                <a:latin typeface="Cambria Math" panose="02040503050406030204" pitchFamily="18" charset="0"/>
                              </a:rPr>
                            </m:ctrlPr>
                          </m:sSubPr>
                          <m:e>
                            <m:r>
                              <a:rPr lang="en-US" altLang="zh-CN" sz="2800">
                                <a:solidFill>
                                  <a:srgbClr val="CC00CC"/>
                                </a:solidFill>
                                <a:latin typeface="Cambria Math"/>
                              </a:rPr>
                              <m:t>𝛁</m:t>
                            </m:r>
                            <m:r>
                              <a:rPr lang="en-US" altLang="zh-CN" sz="2800" i="1">
                                <a:solidFill>
                                  <a:srgbClr val="CC00CC"/>
                                </a:solidFill>
                                <a:latin typeface="Cambria Math"/>
                              </a:rPr>
                              <m:t>𝒉</m:t>
                            </m:r>
                          </m:e>
                          <m:sub>
                            <m:r>
                              <a:rPr lang="en-US" altLang="zh-CN" sz="2800" i="1">
                                <a:solidFill>
                                  <a:srgbClr val="CC00CC"/>
                                </a:solidFill>
                                <a:latin typeface="Cambria Math"/>
                              </a:rPr>
                              <m:t>𝒊</m:t>
                            </m:r>
                          </m:sub>
                        </m:sSub>
                        <m:r>
                          <a:rPr lang="en-US" altLang="zh-CN" sz="2800" i="1">
                            <a:solidFill>
                              <a:srgbClr val="CC00CC"/>
                            </a:solidFill>
                            <a:latin typeface="Cambria Math"/>
                          </a:rPr>
                          <m:t>(</m:t>
                        </m:r>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r>
                          <a:rPr lang="en-US" altLang="zh-CN" sz="2800" i="1">
                            <a:solidFill>
                              <a:srgbClr val="CC00CC"/>
                            </a:solidFill>
                            <a:latin typeface="Cambria Math"/>
                          </a:rPr>
                          <m:t>)</m:t>
                        </m:r>
                      </m:e>
                    </m:nary>
                  </m:oMath>
                </a14:m>
                <a:r>
                  <a:rPr lang="en-US" altLang="zh-CN" sz="2800" dirty="0">
                    <a:solidFill>
                      <a:srgbClr val="CC00CC"/>
                    </a:solidFill>
                  </a:rPr>
                  <a:t>+</a:t>
                </a:r>
                <a14:m>
                  <m:oMath xmlns:m="http://schemas.openxmlformats.org/officeDocument/2006/math">
                    <m:nary>
                      <m:naryPr>
                        <m:chr m:val="∑"/>
                        <m:limLoc m:val="subSup"/>
                        <m:ctrlPr>
                          <a:rPr lang="en-US" altLang="zh-CN" sz="2800" i="1">
                            <a:solidFill>
                              <a:srgbClr val="CC00CC"/>
                            </a:solidFill>
                            <a:latin typeface="Cambria Math" panose="02040503050406030204" pitchFamily="18" charset="0"/>
                          </a:rPr>
                        </m:ctrlPr>
                      </m:naryPr>
                      <m:sub>
                        <m:r>
                          <m:rPr>
                            <m:brk m:alnAt="25"/>
                          </m:rPr>
                          <a:rPr lang="en-US" altLang="zh-CN" sz="2800" i="1">
                            <a:solidFill>
                              <a:srgbClr val="CC00CC"/>
                            </a:solidFill>
                            <a:latin typeface="Cambria Math"/>
                          </a:rPr>
                          <m:t>𝒊</m:t>
                        </m:r>
                        <m:r>
                          <a:rPr lang="en-US" altLang="zh-CN" sz="2800" i="1">
                            <a:solidFill>
                              <a:srgbClr val="CC00CC"/>
                            </a:solidFill>
                            <a:latin typeface="Cambria Math"/>
                          </a:rPr>
                          <m:t>=</m:t>
                        </m:r>
                        <m:r>
                          <a:rPr lang="en-US" altLang="zh-CN" sz="2800" i="1">
                            <a:solidFill>
                              <a:srgbClr val="CC00CC"/>
                            </a:solidFill>
                            <a:latin typeface="Cambria Math"/>
                          </a:rPr>
                          <m:t>𝟏</m:t>
                        </m:r>
                      </m:sub>
                      <m:sup>
                        <m:r>
                          <a:rPr lang="en-US" altLang="zh-CN" sz="2800" i="1">
                            <a:solidFill>
                              <a:srgbClr val="CC00CC"/>
                            </a:solidFill>
                            <a:latin typeface="Cambria Math"/>
                          </a:rPr>
                          <m:t>𝒎</m:t>
                        </m:r>
                      </m:sup>
                      <m:e>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𝝁</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sSub>
                          <m:sSubPr>
                            <m:ctrlPr>
                              <a:rPr lang="en-US" altLang="zh-CN" sz="2800" i="1">
                                <a:solidFill>
                                  <a:srgbClr val="CC00CC"/>
                                </a:solidFill>
                                <a:latin typeface="Cambria Math" panose="02040503050406030204" pitchFamily="18" charset="0"/>
                              </a:rPr>
                            </m:ctrlPr>
                          </m:sSubPr>
                          <m:e>
                            <m:r>
                              <a:rPr lang="en-US" altLang="zh-CN" sz="2800">
                                <a:solidFill>
                                  <a:srgbClr val="CC00CC"/>
                                </a:solidFill>
                                <a:latin typeface="Cambria Math"/>
                              </a:rPr>
                              <m:t>𝛁</m:t>
                            </m:r>
                            <m:r>
                              <a:rPr lang="en-US" altLang="zh-CN" sz="2800" i="1">
                                <a:solidFill>
                                  <a:srgbClr val="CC00CC"/>
                                </a:solidFill>
                                <a:latin typeface="Cambria Math"/>
                              </a:rPr>
                              <m:t>𝒈</m:t>
                            </m:r>
                          </m:e>
                          <m:sub>
                            <m:r>
                              <a:rPr lang="en-US" altLang="zh-CN" sz="2800" i="1">
                                <a:solidFill>
                                  <a:srgbClr val="CC00CC"/>
                                </a:solidFill>
                                <a:latin typeface="Cambria Math"/>
                              </a:rPr>
                              <m:t>𝒊</m:t>
                            </m:r>
                          </m:sub>
                        </m:sSub>
                        <m:r>
                          <a:rPr lang="en-US" altLang="zh-CN" sz="2800" i="1">
                            <a:solidFill>
                              <a:srgbClr val="CC00CC"/>
                            </a:solidFill>
                            <a:latin typeface="Cambria Math"/>
                          </a:rPr>
                          <m:t>(</m:t>
                        </m:r>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r>
                          <a:rPr lang="en-US" altLang="zh-CN" sz="2800" i="1">
                            <a:solidFill>
                              <a:srgbClr val="CC00CC"/>
                            </a:solidFill>
                            <a:latin typeface="Cambria Math"/>
                          </a:rPr>
                          <m:t>)</m:t>
                        </m:r>
                      </m:e>
                    </m:nary>
                    <m:r>
                      <a:rPr lang="en-US" altLang="zh-CN" sz="2800" i="1">
                        <a:solidFill>
                          <a:srgbClr val="CC00CC"/>
                        </a:solidFill>
                        <a:latin typeface="Cambria Math"/>
                      </a:rPr>
                      <m:t>=</m:t>
                    </m:r>
                    <m:r>
                      <a:rPr lang="en-US" altLang="zh-CN" sz="2800" i="1">
                        <a:solidFill>
                          <a:srgbClr val="CC00CC"/>
                        </a:solidFill>
                        <a:latin typeface="Cambria Math"/>
                      </a:rPr>
                      <m:t>𝟎</m:t>
                    </m:r>
                    <m:r>
                      <a:rPr lang="en-US" altLang="zh-CN" sz="2800" i="1">
                        <a:solidFill>
                          <a:srgbClr val="CC00CC"/>
                        </a:solidFill>
                        <a:latin typeface="Cambria Math"/>
                      </a:rPr>
                      <m:t> </m:t>
                    </m:r>
                    <m:d>
                      <m:dPr>
                        <m:ctrlPr>
                          <a:rPr lang="en-US" altLang="zh-CN" sz="2800" i="1">
                            <a:solidFill>
                              <a:srgbClr val="CC00CC"/>
                            </a:solidFill>
                            <a:latin typeface="Cambria Math" panose="02040503050406030204" pitchFamily="18" charset="0"/>
                          </a:rPr>
                        </m:ctrlPr>
                      </m:dPr>
                      <m:e>
                        <m:r>
                          <a:rPr lang="en-US" altLang="zh-CN" sz="2800" i="1">
                            <a:solidFill>
                              <a:srgbClr val="CC00CC"/>
                            </a:solidFill>
                            <a:latin typeface="Cambria Math"/>
                          </a:rPr>
                          <m:t>𝟔</m:t>
                        </m:r>
                        <m:r>
                          <a:rPr lang="en-US" altLang="zh-CN" sz="2800" i="1">
                            <a:solidFill>
                              <a:srgbClr val="CC00CC"/>
                            </a:solidFill>
                            <a:latin typeface="Cambria Math"/>
                          </a:rPr>
                          <m:t>−</m:t>
                        </m:r>
                        <m:r>
                          <a:rPr lang="en-US" altLang="zh-CN" sz="2800">
                            <a:solidFill>
                              <a:srgbClr val="CC00CC"/>
                            </a:solidFill>
                            <a:latin typeface="Cambria Math"/>
                          </a:rPr>
                          <m:t>𝟔</m:t>
                        </m:r>
                      </m:e>
                    </m:d>
                    <m:r>
                      <a:rPr lang="en-US" altLang="zh-CN" sz="2800">
                        <a:solidFill>
                          <a:srgbClr val="CC00CC"/>
                        </a:solidFill>
                        <a:latin typeface="Cambria Math"/>
                      </a:rPr>
                      <m:t>;</m:t>
                    </m:r>
                  </m:oMath>
                </a14:m>
                <a:endParaRPr lang="en-US" altLang="zh-CN" sz="2800" dirty="0">
                  <a:solidFill>
                    <a:srgbClr val="CC00CC"/>
                  </a:solidFill>
                  <a:latin typeface="Cambria Math"/>
                </a:endParaRPr>
              </a:p>
              <a:p>
                <a:pPr marL="0" indent="0" algn="ctr">
                  <a:buNone/>
                </a:pPr>
                <a14:m>
                  <m:oMath xmlns:m="http://schemas.openxmlformats.org/officeDocument/2006/math">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𝝁</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r>
                      <a:rPr lang="en-US" altLang="zh-CN" sz="2800" i="1">
                        <a:solidFill>
                          <a:srgbClr val="CC00CC"/>
                        </a:solidFill>
                        <a:latin typeface="Cambria Math"/>
                      </a:rPr>
                      <m:t>≥</m:t>
                    </m:r>
                    <m:r>
                      <a:rPr lang="en-US" altLang="zh-CN" sz="2800" i="1">
                        <a:solidFill>
                          <a:srgbClr val="CC00CC"/>
                        </a:solidFill>
                        <a:latin typeface="Cambria Math"/>
                      </a:rPr>
                      <m:t>𝟎</m:t>
                    </m:r>
                    <m:r>
                      <a:rPr lang="en-US" altLang="zh-CN" sz="2800" i="1">
                        <a:solidFill>
                          <a:srgbClr val="CC00CC"/>
                        </a:solidFill>
                        <a:latin typeface="Cambria Math"/>
                      </a:rPr>
                      <m:t>,</m:t>
                    </m:r>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𝝁</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sSub>
                      <m:sSubPr>
                        <m:ctrlPr>
                          <a:rPr lang="en-US" altLang="zh-CN" sz="2800" i="1">
                            <a:solidFill>
                              <a:srgbClr val="CC00CC"/>
                            </a:solidFill>
                            <a:latin typeface="Cambria Math" panose="02040503050406030204" pitchFamily="18" charset="0"/>
                          </a:rPr>
                        </m:ctrlPr>
                      </m:sSubPr>
                      <m:e>
                        <m:r>
                          <a:rPr lang="en-US" altLang="zh-CN" sz="2800" i="1">
                            <a:solidFill>
                              <a:srgbClr val="CC00CC"/>
                            </a:solidFill>
                            <a:latin typeface="Cambria Math"/>
                          </a:rPr>
                          <m:t>𝒈</m:t>
                        </m:r>
                      </m:e>
                      <m:sub>
                        <m:r>
                          <a:rPr lang="en-US" altLang="zh-CN" sz="2800" i="1">
                            <a:solidFill>
                              <a:srgbClr val="CC00CC"/>
                            </a:solidFill>
                            <a:latin typeface="Cambria Math"/>
                          </a:rPr>
                          <m:t>𝒊</m:t>
                        </m:r>
                      </m:sub>
                    </m:sSub>
                    <m:r>
                      <a:rPr lang="en-US" altLang="zh-CN" sz="2800" i="1">
                        <a:solidFill>
                          <a:srgbClr val="CC00CC"/>
                        </a:solidFill>
                        <a:latin typeface="Cambria Math"/>
                      </a:rPr>
                      <m:t>(</m:t>
                    </m:r>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oMath>
                </a14:m>
                <a:r>
                  <a:rPr lang="en-US" altLang="zh-CN" sz="2800" dirty="0">
                    <a:solidFill>
                      <a:srgbClr val="CC00CC"/>
                    </a:solidFill>
                  </a:rPr>
                  <a:t>)=0                                              (6-7)</a:t>
                </a:r>
              </a:p>
              <a:p>
                <a:pPr marL="0" indent="0">
                  <a:buNone/>
                </a:pPr>
                <a:r>
                  <a:rPr lang="zh-CN" altLang="en-US" sz="2800" dirty="0">
                    <a:solidFill>
                      <a:srgbClr val="CC00CC"/>
                    </a:solidFill>
                  </a:rPr>
                  <a:t>成立</a:t>
                </a:r>
                <a:endParaRPr lang="en-US" altLang="zh-CN" sz="2800" dirty="0">
                  <a:solidFill>
                    <a:srgbClr val="CC00CC"/>
                  </a:solidFill>
                </a:endParaRPr>
              </a:p>
              <a:p>
                <a:r>
                  <a:rPr lang="zh-CN" altLang="en-US" sz="2800" dirty="0"/>
                  <a:t>注意</a:t>
                </a:r>
                <a:endParaRPr lang="en-US" altLang="zh-CN" sz="2800" dirty="0"/>
              </a:p>
              <a:p>
                <a:pPr lvl="1"/>
                <a:r>
                  <a:rPr lang="zh-CN" altLang="en-US" sz="2400" dirty="0"/>
                  <a:t>等式约束前的拉格朗日乘子没有正负约束，因此前面的</a:t>
                </a:r>
                <a14:m>
                  <m:oMath xmlns:m="http://schemas.openxmlformats.org/officeDocument/2006/math">
                    <m:r>
                      <a:rPr lang="en-US" altLang="zh-CN" sz="2400" i="1">
                        <a:latin typeface="Cambria Math"/>
                      </a:rPr>
                      <m:t>±</m:t>
                    </m:r>
                  </m:oMath>
                </a14:m>
                <a:r>
                  <a:rPr lang="zh-CN" altLang="en-US" sz="2400" dirty="0"/>
                  <a:t>号没有实际意义，但不等式约束前的</a:t>
                </a:r>
                <a14:m>
                  <m:oMath xmlns:m="http://schemas.openxmlformats.org/officeDocument/2006/math">
                    <m:r>
                      <a:rPr lang="en-US" altLang="zh-CN" sz="2400" i="1">
                        <a:latin typeface="Cambria Math"/>
                      </a:rPr>
                      <m:t>±</m:t>
                    </m:r>
                  </m:oMath>
                </a14:m>
                <a:r>
                  <a:rPr lang="zh-CN" altLang="en-US" sz="2400" dirty="0"/>
                  <a:t>号对应不等式约束的方向</a:t>
                </a:r>
                <a:endParaRPr lang="en-US" altLang="zh-CN" sz="2400" dirty="0"/>
              </a:p>
              <a:p>
                <a:pPr lvl="1"/>
                <a:r>
                  <a:rPr lang="zh-CN" altLang="en-US" sz="2400" dirty="0"/>
                  <a:t>上述条件针对的问题约束是</a:t>
                </a:r>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因此，如果约束变为</a:t>
                </a:r>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则此时有</a:t>
                </a:r>
                <a14:m>
                  <m:oMath xmlns:m="http://schemas.openxmlformats.org/officeDocument/2006/math">
                    <m:r>
                      <a:rPr lang="en-US" altLang="zh-CN" sz="2400" b="1" i="1" smtClean="0">
                        <a:latin typeface="Cambria Math"/>
                      </a:rPr>
                      <m:t>−</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对应</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0" smtClean="0">
                            <a:latin typeface="Cambria Math"/>
                          </a:rPr>
                          <m:t>𝛁</m:t>
                        </m:r>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oMath>
                </a14:m>
                <a:r>
                  <a:rPr lang="zh-CN" altLang="en-US" sz="2400" dirty="0"/>
                  <a:t>前的</a:t>
                </a:r>
                <a:r>
                  <a:rPr lang="en-US" altLang="zh-CN" sz="2400" dirty="0"/>
                  <a:t>+</a:t>
                </a:r>
                <a:r>
                  <a:rPr lang="zh-CN" altLang="en-US" sz="2400" dirty="0"/>
                  <a:t>号变为减号，其它情况不变</a:t>
                </a:r>
                <a:endParaRPr lang="en-US" altLang="zh-CN" sz="2400" dirty="0"/>
              </a:p>
              <a:p>
                <a:pPr lvl="1"/>
                <a:r>
                  <a:rPr lang="zh-CN" altLang="en-US" sz="2400" dirty="0">
                    <a:solidFill>
                      <a:srgbClr val="FF0000"/>
                    </a:solidFill>
                  </a:rPr>
                  <a:t>若为凸规划，则成为充要条件：</a:t>
                </a:r>
                <a:r>
                  <a:rPr lang="zh-CN" altLang="en-US" sz="2400" dirty="0">
                    <a:solidFill>
                      <a:srgbClr val="0000FF"/>
                    </a:solidFill>
                  </a:rPr>
                  <a:t>只需要证明</a:t>
                </a:r>
                <a14:m>
                  <m:oMath xmlns:m="http://schemas.openxmlformats.org/officeDocument/2006/math">
                    <m:r>
                      <a:rPr lang="en-US" altLang="zh-CN" sz="2400" b="1" i="0" smtClean="0">
                        <a:solidFill>
                          <a:srgbClr val="0000FF"/>
                        </a:solidFill>
                        <a:latin typeface="Cambria Math" panose="02040503050406030204" pitchFamily="18" charset="0"/>
                      </a:rPr>
                      <m:t>𝛁</m:t>
                    </m:r>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𝒇</m:t>
                        </m:r>
                      </m:e>
                      <m:sup>
                        <m:r>
                          <a:rPr lang="en-US" altLang="zh-CN" sz="2400" b="1" i="1" smtClean="0">
                            <a:solidFill>
                              <a:srgbClr val="0000FF"/>
                            </a:solidFill>
                            <a:latin typeface="Cambria Math" panose="02040503050406030204" pitchFamily="18" charset="0"/>
                          </a:rPr>
                          <m:t>𝑻</m:t>
                        </m:r>
                      </m:sup>
                    </m:sSup>
                    <m:d>
                      <m:dPr>
                        <m:ctrlPr>
                          <a:rPr lang="en-US" altLang="zh-CN" sz="2400" b="1" i="1" smtClean="0">
                            <a:solidFill>
                              <a:srgbClr val="0000FF"/>
                            </a:solidFill>
                            <a:latin typeface="Cambria Math" panose="02040503050406030204" pitchFamily="18" charset="0"/>
                          </a:rPr>
                        </m:ctrlPr>
                      </m:dPr>
                      <m:e>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𝒙</m:t>
                            </m:r>
                          </m:e>
                          <m:sup>
                            <m:r>
                              <a:rPr lang="en-US" altLang="zh-CN" sz="2400" b="1" i="1" smtClean="0">
                                <a:solidFill>
                                  <a:srgbClr val="0000FF"/>
                                </a:solidFill>
                                <a:latin typeface="Cambria Math" panose="02040503050406030204" pitchFamily="18" charset="0"/>
                              </a:rPr>
                              <m:t>∗</m:t>
                            </m:r>
                          </m:sup>
                        </m:sSup>
                      </m:e>
                    </m:d>
                    <m:d>
                      <m:dPr>
                        <m:ctrlPr>
                          <a:rPr lang="en-US" altLang="zh-CN" sz="2400" b="1" i="1" smtClean="0">
                            <a:solidFill>
                              <a:srgbClr val="0000FF"/>
                            </a:solidFill>
                            <a:latin typeface="Cambria Math" panose="02040503050406030204" pitchFamily="18" charset="0"/>
                          </a:rPr>
                        </m:ctrlPr>
                      </m:dPr>
                      <m:e>
                        <m:r>
                          <a:rPr lang="en-US" altLang="zh-CN" sz="2400" b="1" i="1" smtClean="0">
                            <a:solidFill>
                              <a:srgbClr val="0000FF"/>
                            </a:solidFill>
                            <a:latin typeface="Cambria Math" panose="02040503050406030204" pitchFamily="18" charset="0"/>
                          </a:rPr>
                          <m:t>𝒙</m:t>
                        </m:r>
                        <m:r>
                          <a:rPr lang="en-US" altLang="zh-CN" sz="2400" b="1" i="1" smtClean="0">
                            <a:solidFill>
                              <a:srgbClr val="0000FF"/>
                            </a:solidFill>
                            <a:latin typeface="Cambria Math" panose="02040503050406030204" pitchFamily="18" charset="0"/>
                          </a:rPr>
                          <m:t>−</m:t>
                        </m:r>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𝒙</m:t>
                            </m:r>
                          </m:e>
                          <m:sup>
                            <m:r>
                              <a:rPr lang="en-US" altLang="zh-CN" sz="2400" b="1" i="1" smtClean="0">
                                <a:solidFill>
                                  <a:srgbClr val="0000FF"/>
                                </a:solidFill>
                                <a:latin typeface="Cambria Math" panose="02040503050406030204" pitchFamily="18" charset="0"/>
                              </a:rPr>
                              <m:t>∗</m:t>
                            </m:r>
                          </m:sup>
                        </m:sSup>
                      </m:e>
                    </m:d>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𝟎</m:t>
                    </m:r>
                  </m:oMath>
                </a14:m>
                <a:endParaRPr lang="en-US" altLang="zh-CN"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058" b="-357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r>
              <a:rPr lang="en-US" altLang="zh-CN" sz="2400" dirty="0">
                <a:latin typeface="隶书" panose="02010509060101010101" pitchFamily="1" charset="-122"/>
              </a:rPr>
              <a:t>-</a:t>
            </a:r>
            <a:r>
              <a:rPr lang="zh-CN" altLang="en-US" sz="2400" dirty="0">
                <a:latin typeface="隶书" panose="02010509060101010101" pitchFamily="1" charset="-122"/>
              </a:rPr>
              <a:t>一阶必要条件例子</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a:t>问题</a:t>
                </a:r>
                <a:r>
                  <a:rPr lang="en-US" altLang="zh-CN" b="1" dirty="0"/>
                  <a:t>1</a:t>
                </a:r>
                <a:r>
                  <a:rPr lang="zh-CN" altLang="en-US" b="1" dirty="0"/>
                  <a:t>：</a:t>
                </a:r>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m>
                      <m:mPr>
                        <m:mcs>
                          <m:mc>
                            <m:mcPr>
                              <m:count m:val="1"/>
                              <m:mcJc m:val="center"/>
                            </m:mcPr>
                          </m:mc>
                        </m:mcs>
                        <m:ctrlPr>
                          <a:rPr lang="en-US" altLang="zh-CN" b="1" i="1" smtClean="0">
                            <a:latin typeface="Cambria Math" panose="02040503050406030204" pitchFamily="18" charset="0"/>
                          </a:rPr>
                        </m:ctrlPr>
                      </m:mPr>
                      <m:mr>
                        <m:e>
                          <m:sSub>
                            <m:sSubPr>
                              <m:ctrlPr>
                                <a:rPr lang="en-US" altLang="zh-CN" b="1" i="1" smtClean="0">
                                  <a:latin typeface="Cambria Math" panose="02040503050406030204" pitchFamily="18" charset="0"/>
                                </a:rPr>
                              </m:ctrlPr>
                            </m:sSubPr>
                            <m:e>
                              <m:r>
                                <m:rPr>
                                  <m:brk m:alnAt="7"/>
                                </m:rPr>
                                <a:rPr lang="en-US" altLang="zh-CN" b="1" i="1" smtClean="0">
                                  <a:latin typeface="Cambria Math" panose="02040503050406030204" pitchFamily="18" charset="0"/>
                                </a:rPr>
                                <m:t>𝒉</m:t>
                              </m:r>
                            </m:e>
                            <m:sub>
                              <m:r>
                                <m:rPr>
                                  <m:brk m:alnAt="7"/>
                                </m:rP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m:rPr>
                                  <m:brk m:alnAt="7"/>
                                </m:rPr>
                                <a:rPr lang="en-US" altLang="zh-CN" b="1" i="1" smtClean="0">
                                  <a:latin typeface="Cambria Math" panose="02040503050406030204" pitchFamily="18" charset="0"/>
                                </a:rPr>
                                <m:t>𝒙</m:t>
                              </m:r>
                            </m:e>
                          </m:d>
                          <m:r>
                            <m:rPr>
                              <m:brk m:alnAt="7"/>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m:rPr>
                                          <m:brk m:alnAt="7"/>
                                        </m:rPr>
                                        <a:rPr lang="en-US" altLang="zh-CN" b="1" i="1" smtClean="0">
                                          <a:latin typeface="Cambria Math" panose="02040503050406030204" pitchFamily="18" charset="0"/>
                                        </a:rPr>
                                        <m:t>𝒙</m:t>
                                      </m:r>
                                    </m:e>
                                    <m:sub>
                                      <m:r>
                                        <m:rPr>
                                          <m:brk m:alnAt="7"/>
                                        </m:rPr>
                                        <a:rPr lang="en-US" altLang="zh-CN" b="1" i="1" smtClean="0">
                                          <a:latin typeface="Cambria Math" panose="02040503050406030204" pitchFamily="18" charset="0"/>
                                        </a:rPr>
                                        <m:t>𝟏</m:t>
                                      </m:r>
                                    </m:sub>
                                  </m:sSub>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m:rPr>
                                  <m:brk m:alnAt="7"/>
                                </m:rPr>
                                <a:rPr lang="en-US" altLang="zh-CN" b="1" i="1" smtClean="0">
                                  <a:latin typeface="Cambria Math" panose="02040503050406030204" pitchFamily="18" charset="0"/>
                                </a:rPr>
                                <m:t>𝟐</m:t>
                              </m:r>
                            </m:sup>
                          </m:sSup>
                          <m:r>
                            <m:rPr>
                              <m:brk m:alnAt="7"/>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brk m:alnAt="7"/>
                                </m:rPr>
                                <a:rPr lang="en-US" altLang="zh-CN" b="1" i="1" smtClean="0">
                                  <a:latin typeface="Cambria Math" panose="02040503050406030204" pitchFamily="18" charset="0"/>
                                </a:rPr>
                                <m:t>𝒙</m:t>
                              </m:r>
                            </m:e>
                            <m:sub>
                              <m:r>
                                <m:rPr>
                                  <m:brk m:alnAt="7"/>
                                </m:rPr>
                                <a:rPr lang="en-US" altLang="zh-CN" b="1" i="1" smtClean="0">
                                  <a:latin typeface="Cambria Math" panose="02040503050406030204" pitchFamily="18" charset="0"/>
                                </a:rPr>
                                <m:t>𝟐</m:t>
                              </m:r>
                            </m:sub>
                            <m:sup>
                              <m:r>
                                <m:rPr>
                                  <m:brk m:alnAt="7"/>
                                </m:rPr>
                                <a:rPr lang="en-US" altLang="zh-CN" b="1" i="1" smtClean="0">
                                  <a:latin typeface="Cambria Math" panose="02040503050406030204" pitchFamily="18" charset="0"/>
                                </a:rPr>
                                <m:t>𝟐</m:t>
                              </m:r>
                            </m:sup>
                          </m:sSubSup>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𝟐</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
                  </m:oMath>
                </a14:m>
                <a:r>
                  <a:rPr lang="zh-CN" altLang="en-US" dirty="0"/>
                  <a:t>，最优解为</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endParaRPr lang="en-US" altLang="zh-CN" dirty="0"/>
              </a:p>
              <a:p>
                <a:r>
                  <a:rPr lang="zh-CN" altLang="en-US" dirty="0"/>
                  <a:t>请验证是否满足有约束优化问题的拉格朗日函数的一阶必要条件？为什么？</a:t>
                </a:r>
                <a:endParaRPr lang="en-US" altLang="zh-CN" dirty="0"/>
              </a:p>
              <a:p>
                <a14:m>
                  <m:oMath xmlns:m="http://schemas.openxmlformats.org/officeDocument/2006/math">
                    <m:r>
                      <a:rPr lang="en-US" altLang="zh-CN" sz="3200" i="1">
                        <a:solidFill>
                          <a:srgbClr val="FF0000"/>
                        </a:solidFill>
                        <a:latin typeface="Cambria Math"/>
                      </a:rPr>
                      <m:t>{</m:t>
                    </m:r>
                    <m:r>
                      <a:rPr lang="en-US" altLang="zh-CN" sz="3200">
                        <a:solidFill>
                          <a:srgbClr val="FF0000"/>
                        </a:solidFill>
                        <a:latin typeface="Cambria Math"/>
                      </a:rPr>
                      <m:t>𝛁</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𝒈</m:t>
                        </m:r>
                      </m:e>
                      <m:sub>
                        <m:r>
                          <a:rPr lang="en-US" altLang="zh-CN" sz="3200" i="1">
                            <a:solidFill>
                              <a:srgbClr val="FF0000"/>
                            </a:solidFill>
                            <a:latin typeface="Cambria Math"/>
                          </a:rPr>
                          <m:t>𝒊</m:t>
                        </m:r>
                      </m:sub>
                    </m:sSub>
                    <m:r>
                      <a:rPr lang="en-US" altLang="zh-CN" sz="3200" i="1">
                        <a:solidFill>
                          <a:srgbClr val="FF0000"/>
                        </a:solidFill>
                        <a:latin typeface="Cambria Math"/>
                      </a:rPr>
                      <m:t>(</m:t>
                    </m:r>
                    <m:sSup>
                      <m:sSupPr>
                        <m:ctrlPr>
                          <a:rPr lang="en-US" altLang="zh-CN" sz="3200" i="1">
                            <a:solidFill>
                              <a:srgbClr val="FF0000"/>
                            </a:solidFill>
                            <a:latin typeface="Cambria Math" panose="02040503050406030204" pitchFamily="18" charset="0"/>
                          </a:rPr>
                        </m:ctrlPr>
                      </m:sSupPr>
                      <m:e>
                        <m:r>
                          <a:rPr lang="en-US" altLang="zh-CN" sz="3200" i="1">
                            <a:solidFill>
                              <a:srgbClr val="FF0000"/>
                            </a:solidFill>
                            <a:latin typeface="Cambria Math"/>
                          </a:rPr>
                          <m:t>𝒙</m:t>
                        </m:r>
                      </m:e>
                      <m:sup>
                        <m:r>
                          <a:rPr lang="en-US" altLang="zh-CN" sz="3200" i="1">
                            <a:solidFill>
                              <a:srgbClr val="FF0000"/>
                            </a:solidFill>
                            <a:latin typeface="Cambria Math"/>
                          </a:rPr>
                          <m:t>∗</m:t>
                        </m:r>
                      </m:sup>
                    </m:sSup>
                    <m:r>
                      <a:rPr lang="en-US" altLang="zh-CN" sz="3200" i="1">
                        <a:solidFill>
                          <a:srgbClr val="FF0000"/>
                        </a:solidFill>
                        <a:latin typeface="Cambria Math"/>
                      </a:rPr>
                      <m:t>)|</m:t>
                    </m:r>
                    <m:r>
                      <a:rPr lang="en-US" altLang="zh-CN" sz="3200" i="1">
                        <a:solidFill>
                          <a:srgbClr val="FF0000"/>
                        </a:solidFill>
                        <a:latin typeface="Cambria Math"/>
                      </a:rPr>
                      <m:t>𝒊</m:t>
                    </m:r>
                    <m:r>
                      <a:rPr lang="en-US" altLang="zh-CN" sz="3200" i="1">
                        <a:solidFill>
                          <a:srgbClr val="FF0000"/>
                        </a:solidFill>
                        <a:latin typeface="Cambria Math"/>
                      </a:rPr>
                      <m:t>∈</m:t>
                    </m:r>
                    <m:r>
                      <a:rPr lang="en-US" altLang="zh-CN" sz="3200" i="1">
                        <a:solidFill>
                          <a:srgbClr val="FF0000"/>
                        </a:solidFill>
                        <a:latin typeface="Cambria Math"/>
                      </a:rPr>
                      <m:t>𝑰</m:t>
                    </m:r>
                    <m:r>
                      <a:rPr lang="en-US" altLang="zh-CN" sz="3200" i="1">
                        <a:solidFill>
                          <a:srgbClr val="FF0000"/>
                        </a:solidFill>
                        <a:latin typeface="Cambria Math"/>
                      </a:rPr>
                      <m:t> }</m:t>
                    </m:r>
                  </m:oMath>
                </a14:m>
                <a:r>
                  <a:rPr lang="zh-CN" altLang="en-US" sz="3200" dirty="0">
                    <a:solidFill>
                      <a:srgbClr val="FF0000"/>
                    </a:solidFill>
                  </a:rPr>
                  <a:t>线性无关</a:t>
                </a:r>
                <a:endParaRPr lang="en-US" altLang="zh-CN" sz="3200" dirty="0">
                  <a:solidFill>
                    <a:srgbClr val="FF0000"/>
                  </a:solidFill>
                </a:endParaRPr>
              </a:p>
              <a:p>
                <a:r>
                  <a:rPr lang="zh-CN" altLang="en-US" sz="3200" dirty="0">
                    <a:solidFill>
                      <a:srgbClr val="FF0000"/>
                    </a:solidFill>
                  </a:rPr>
                  <a:t>一阶可行方向形成的子空间必须满足</a:t>
                </a:r>
                <a:r>
                  <a:rPr lang="en-US" altLang="zh-CN" sz="3200" dirty="0">
                    <a:solidFill>
                      <a:srgbClr val="FF0000"/>
                    </a:solidFill>
                  </a:rPr>
                  <a:t>:</a:t>
                </a:r>
                <a14:m>
                  <m:oMath xmlns:m="http://schemas.openxmlformats.org/officeDocument/2006/math">
                    <m:r>
                      <a:rPr lang="en-US" altLang="zh-CN" sz="3200" b="1" i="0" smtClean="0">
                        <a:solidFill>
                          <a:srgbClr val="FF0000"/>
                        </a:solidFill>
                        <a:latin typeface="Cambria Math" panose="02040503050406030204" pitchFamily="18" charset="0"/>
                      </a:rPr>
                      <m:t>𝐕</m:t>
                    </m:r>
                    <m:d>
                      <m:dPr>
                        <m:ctrlPr>
                          <a:rPr lang="en-US" altLang="zh-CN" sz="3200" b="1" i="1" smtClean="0">
                            <a:solidFill>
                              <a:srgbClr val="FF0000"/>
                            </a:solidFill>
                            <a:latin typeface="Cambria Math" panose="02040503050406030204" pitchFamily="18" charset="0"/>
                          </a:rPr>
                        </m:ctrlPr>
                      </m:dPr>
                      <m:e>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e>
                    </m:d>
                    <m:r>
                      <a:rPr lang="en-US" altLang="zh-CN" sz="3200" b="1" i="1" smtClean="0">
                        <a:solidFill>
                          <a:srgbClr val="FF0000"/>
                        </a:solidFill>
                        <a:latin typeface="Cambria Math" panose="02040503050406030204" pitchFamily="18" charset="0"/>
                      </a:rPr>
                      <m:t>={</m:t>
                    </m:r>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𝒙</m:t>
                    </m:r>
                    <m:r>
                      <a:rPr lang="en-US" altLang="zh-CN" sz="3200" b="1" i="1" smtClean="0">
                        <a:solidFill>
                          <a:srgbClr val="FF0000"/>
                        </a:solidFill>
                        <a:latin typeface="Cambria Math" panose="02040503050406030204" pitchFamily="18" charset="0"/>
                      </a:rPr>
                      <m:t>|</m:t>
                    </m:r>
                    <m:r>
                      <a:rPr lang="en-US" altLang="zh-CN" sz="3200" b="1" i="0" smtClean="0">
                        <a:solidFill>
                          <a:srgbClr val="FF0000"/>
                        </a:solidFill>
                        <a:latin typeface="Cambria Math" panose="02040503050406030204" pitchFamily="18" charset="0"/>
                      </a:rPr>
                      <m:t>𝛁</m:t>
                    </m:r>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𝒉</m:t>
                        </m:r>
                      </m:e>
                      <m:sub>
                        <m:r>
                          <a:rPr lang="en-US" altLang="zh-CN" sz="3200" b="1" i="1" smtClean="0">
                            <a:solidFill>
                              <a:srgbClr val="FF0000"/>
                            </a:solidFill>
                            <a:latin typeface="Cambria Math" panose="02040503050406030204" pitchFamily="18" charset="0"/>
                          </a:rPr>
                          <m:t>𝒊</m:t>
                        </m:r>
                      </m:sub>
                    </m:sSub>
                    <m:sSup>
                      <m:sSupPr>
                        <m:ctrlPr>
                          <a:rPr lang="en-US" altLang="zh-CN" sz="3200" b="1" i="1" smtClean="0">
                            <a:solidFill>
                              <a:srgbClr val="FF0000"/>
                            </a:solidFill>
                            <a:latin typeface="Cambria Math" panose="02040503050406030204" pitchFamily="18" charset="0"/>
                          </a:rPr>
                        </m:ctrlPr>
                      </m:sSupPr>
                      <m:e>
                        <m:d>
                          <m:dPr>
                            <m:ctrlPr>
                              <a:rPr lang="en-US" altLang="zh-CN" sz="3200" b="1" i="1" smtClean="0">
                                <a:solidFill>
                                  <a:srgbClr val="FF0000"/>
                                </a:solidFill>
                                <a:latin typeface="Cambria Math" panose="02040503050406030204" pitchFamily="18" charset="0"/>
                              </a:rPr>
                            </m:ctrlPr>
                          </m:dPr>
                          <m:e>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e>
                        </m:d>
                      </m:e>
                      <m:sup>
                        <m:r>
                          <a:rPr lang="en-US" altLang="zh-CN" sz="3200" b="1" i="1" smtClean="0">
                            <a:solidFill>
                              <a:srgbClr val="FF0000"/>
                            </a:solidFill>
                            <a:latin typeface="Cambria Math" panose="02040503050406030204" pitchFamily="18" charset="0"/>
                          </a:rPr>
                          <m:t>𝑻</m:t>
                        </m:r>
                      </m:sup>
                    </m:sSup>
                    <m:d>
                      <m:dPr>
                        <m:ctrlPr>
                          <a:rPr lang="en-US" altLang="zh-CN" sz="3200" b="1" i="1" smtClean="0">
                            <a:solidFill>
                              <a:srgbClr val="FF0000"/>
                            </a:solidFill>
                            <a:latin typeface="Cambria Math" panose="02040503050406030204" pitchFamily="18" charset="0"/>
                          </a:rPr>
                        </m:ctrlPr>
                      </m:dPr>
                      <m:e>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𝒙</m:t>
                        </m:r>
                      </m:e>
                    </m:d>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𝟎</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𝒊</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𝟏</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𝒎</m:t>
                    </m:r>
                    <m:r>
                      <a:rPr lang="en-US" altLang="zh-CN" sz="3200" b="1" i="1" smtClean="0">
                        <a:solidFill>
                          <a:srgbClr val="FF0000"/>
                        </a:solidFill>
                        <a:latin typeface="Cambria Math" panose="02040503050406030204" pitchFamily="18" charset="0"/>
                      </a:rPr>
                      <m:t>}</m:t>
                    </m:r>
                  </m:oMath>
                </a14:m>
                <a:endParaRPr lang="en-US" altLang="zh-CN" dirty="0"/>
              </a:p>
              <a:p>
                <a:r>
                  <a:rPr lang="zh-CN" altLang="en-US" dirty="0"/>
                  <a:t>即：</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e>
                      <m:sup>
                        <m:r>
                          <a:rPr lang="en-US" altLang="zh-CN" b="1" i="1" smtClean="0">
                            <a:latin typeface="Cambria Math" panose="02040503050406030204" pitchFamily="18" charset="0"/>
                          </a:rPr>
                          <m:t>𝑻</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与无约束的零梯度条件类似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878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376936" y="6633517"/>
                <a:ext cx="5112568" cy="461665"/>
              </a:xfrm>
              <a:prstGeom prst="rect">
                <a:avLst/>
              </a:prstGeom>
              <a:noFill/>
            </p:spPr>
            <p:txBody>
              <a:bodyPr wrap="square" rtlCol="0">
                <a:spAutoFit/>
              </a:bodyPr>
              <a:lstStyle/>
              <a:p>
                <a:r>
                  <a:rPr lang="zh-CN" altLang="en-US" dirty="0">
                    <a:solidFill>
                      <a:srgbClr val="7030A0"/>
                    </a:solidFill>
                  </a:rPr>
                  <a:t>思考</a:t>
                </a:r>
                <a:r>
                  <a:rPr lang="en-US" altLang="zh-CN" dirty="0">
                    <a:solidFill>
                      <a:srgbClr val="7030A0"/>
                    </a:solidFill>
                  </a:rPr>
                  <a:t>:</a:t>
                </a:r>
                <a14:m>
                  <m:oMath xmlns:m="http://schemas.openxmlformats.org/officeDocument/2006/math">
                    <m:r>
                      <a:rPr lang="en-US" altLang="zh-CN" b="1" i="0" smtClean="0">
                        <a:solidFill>
                          <a:srgbClr val="7030A0"/>
                        </a:solidFill>
                        <a:latin typeface="Cambria Math" panose="02040503050406030204" pitchFamily="18" charset="0"/>
                      </a:rPr>
                      <m:t>𝐕</m:t>
                    </m:r>
                    <m:r>
                      <a:rPr lang="en-US" altLang="zh-CN" b="1" i="0" smtClean="0">
                        <a:solidFill>
                          <a:srgbClr val="7030A0"/>
                        </a:solidFill>
                        <a:latin typeface="Cambria Math" panose="02040503050406030204" pitchFamily="18" charset="0"/>
                      </a:rPr>
                      <m:t>(</m:t>
                    </m:r>
                    <m:sSup>
                      <m:sSupPr>
                        <m:ctrlPr>
                          <a:rPr lang="en-US" altLang="zh-CN" b="1" i="1" smtClean="0">
                            <a:solidFill>
                              <a:srgbClr val="7030A0"/>
                            </a:solidFill>
                            <a:latin typeface="Cambria Math" panose="02040503050406030204" pitchFamily="18" charset="0"/>
                          </a:rPr>
                        </m:ctrlPr>
                      </m:sSupPr>
                      <m:e>
                        <m:r>
                          <a:rPr lang="en-US" altLang="zh-CN" b="1" i="1" smtClean="0">
                            <a:solidFill>
                              <a:srgbClr val="7030A0"/>
                            </a:solidFill>
                            <a:latin typeface="Cambria Math" panose="02040503050406030204" pitchFamily="18" charset="0"/>
                          </a:rPr>
                          <m:t>𝒙</m:t>
                        </m:r>
                      </m:e>
                      <m:sup>
                        <m:r>
                          <a:rPr lang="en-US" altLang="zh-CN" b="1" i="1" smtClean="0">
                            <a:solidFill>
                              <a:srgbClr val="7030A0"/>
                            </a:solidFill>
                            <a:latin typeface="Cambria Math" panose="02040503050406030204" pitchFamily="18" charset="0"/>
                          </a:rPr>
                          <m:t>∗</m:t>
                        </m:r>
                      </m:sup>
                    </m:sSup>
                    <m:r>
                      <a:rPr lang="en-US" altLang="zh-CN" b="1" i="1" smtClean="0">
                        <a:solidFill>
                          <a:srgbClr val="7030A0"/>
                        </a:solidFill>
                        <a:latin typeface="Cambria Math" panose="02040503050406030204" pitchFamily="18" charset="0"/>
                      </a:rPr>
                      <m:t>)</m:t>
                    </m:r>
                  </m:oMath>
                </a14:m>
                <a:r>
                  <a:rPr lang="zh-CN" altLang="en-US" dirty="0">
                    <a:solidFill>
                      <a:srgbClr val="7030A0"/>
                    </a:solidFill>
                  </a:rPr>
                  <a:t>与真实可行方向集的关系</a:t>
                </a:r>
              </a:p>
            </p:txBody>
          </p:sp>
        </mc:Choice>
        <mc:Fallback xmlns="">
          <p:sp>
            <p:nvSpPr>
              <p:cNvPr id="4" name="文本框 3"/>
              <p:cNvSpPr txBox="1">
                <a:spLocks noRot="1" noChangeAspect="1" noMove="1" noResize="1" noEditPoints="1" noAdjustHandles="1" noChangeArrowheads="1" noChangeShapeType="1" noTextEdit="1"/>
              </p:cNvSpPr>
              <p:nvPr/>
            </p:nvSpPr>
            <p:spPr>
              <a:xfrm>
                <a:off x="4376936" y="6633517"/>
                <a:ext cx="5112568" cy="461665"/>
              </a:xfrm>
              <a:prstGeom prst="rect">
                <a:avLst/>
              </a:prstGeom>
              <a:blipFill rotWithShape="1">
                <a:blip r:embed="rId3"/>
                <a:stretch>
                  <a:fillRect l="-1549" t="-14474" r="-1669" b="-2500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二阶必要条件</a:t>
                </a:r>
                <a:endParaRPr lang="en-US" altLang="zh-CN" sz="2400" dirty="0">
                  <a:solidFill>
                    <a:srgbClr val="FF0000"/>
                  </a:solidFill>
                </a:endParaRPr>
              </a:p>
              <a:p>
                <a:r>
                  <a:rPr lang="zh-CN" altLang="en-US" sz="2400" dirty="0"/>
                  <a:t>问题</a:t>
                </a: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d>
                      <m:dPr>
                        <m:ctrlPr>
                          <a:rPr lang="en-US" altLang="zh-CN" sz="2400" b="1" i="1" smtClean="0">
                            <a:latin typeface="Cambria Math" panose="02040503050406030204" pitchFamily="18" charset="0"/>
                          </a:rPr>
                        </m:ctrlPr>
                      </m:dPr>
                      <m:e>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二次可微，</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连续。约束规范</a:t>
                </a:r>
                <a14:m>
                  <m:oMath xmlns:m="http://schemas.openxmlformats.org/officeDocument/2006/math">
                    <m:r>
                      <a:rPr lang="en-US" altLang="zh-CN" sz="2400" b="1" i="1" smtClean="0">
                        <a:solidFill>
                          <a:srgbClr val="FF0000"/>
                        </a:solidFill>
                        <a:latin typeface="Cambria Math"/>
                      </a:rPr>
                      <m:t>{</m:t>
                    </m:r>
                    <m:r>
                      <a:rPr lang="en-US" altLang="zh-CN" sz="2400" b="1" i="0"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𝒈</m:t>
                        </m:r>
                      </m:e>
                      <m:sub>
                        <m:r>
                          <a:rPr lang="en-US" altLang="zh-CN" sz="2400" b="1" i="1" smtClean="0">
                            <a:solidFill>
                              <a:srgbClr val="FF0000"/>
                            </a:solidFill>
                            <a:latin typeface="Cambria Math"/>
                          </a:rPr>
                          <m:t>𝒊</m:t>
                        </m:r>
                      </m:sub>
                    </m:sSub>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e>
                    </m:d>
                    <m:r>
                      <a:rPr lang="en-US" altLang="zh-CN" sz="2400" b="1" i="1" smtClean="0">
                        <a:solidFill>
                          <a:srgbClr val="FF0000"/>
                        </a:solidFill>
                        <a:latin typeface="Cambria Math"/>
                      </a:rPr>
                      <m:t>,</m:t>
                    </m:r>
                    <m:r>
                      <a:rPr lang="en-US" altLang="zh-CN" sz="2400" b="1" i="1" smtClean="0">
                        <a:solidFill>
                          <a:srgbClr val="FF0000"/>
                        </a:solidFill>
                        <a:latin typeface="Cambria Math"/>
                      </a:rPr>
                      <m:t>𝒊</m:t>
                    </m:r>
                    <m:r>
                      <a:rPr lang="en-US" altLang="zh-CN" sz="2400" b="1" i="1" smtClean="0">
                        <a:solidFill>
                          <a:srgbClr val="FF0000"/>
                        </a:solidFill>
                        <a:latin typeface="Cambria Math"/>
                      </a:rPr>
                      <m:t>∈</m:t>
                    </m:r>
                    <m:r>
                      <a:rPr lang="en-US" altLang="zh-CN" sz="2400" b="1" i="1" smtClean="0">
                        <a:solidFill>
                          <a:srgbClr val="FF0000"/>
                        </a:solidFill>
                        <a:latin typeface="Cambria Math"/>
                      </a:rPr>
                      <m:t>𝑰</m:t>
                    </m:r>
                    <m:r>
                      <a:rPr lang="en-US" altLang="zh-CN" sz="2400" b="1" i="1" smtClean="0">
                        <a:solidFill>
                          <a:srgbClr val="FF0000"/>
                        </a:solidFill>
                        <a:latin typeface="Cambria Math"/>
                      </a:rPr>
                      <m:t>;</m:t>
                    </m:r>
                    <m:r>
                      <a:rPr lang="en-US" altLang="zh-CN" sz="2400" b="1" i="0"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𝒉</m:t>
                        </m:r>
                      </m:e>
                      <m:sub>
                        <m:r>
                          <a:rPr lang="en-US" altLang="zh-CN" sz="2400" b="1" i="1" smtClean="0">
                            <a:solidFill>
                              <a:srgbClr val="FF0000"/>
                            </a:solidFill>
                            <a:latin typeface="Cambria Math"/>
                          </a:rPr>
                          <m:t>𝒋</m:t>
                        </m:r>
                      </m:sub>
                    </m:sSub>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e>
                    </m:d>
                    <m:r>
                      <a:rPr lang="en-US" altLang="zh-CN" sz="2400" b="1" i="1" smtClean="0">
                        <a:solidFill>
                          <a:srgbClr val="FF0000"/>
                        </a:solidFill>
                        <a:latin typeface="Cambria Math"/>
                      </a:rPr>
                      <m:t>,</m:t>
                    </m:r>
                    <m:r>
                      <a:rPr lang="en-US" altLang="zh-CN" sz="2400" b="1" i="1" smtClean="0">
                        <a:solidFill>
                          <a:srgbClr val="FF0000"/>
                        </a:solidFill>
                        <a:latin typeface="Cambria Math"/>
                      </a:rPr>
                      <m:t>𝒋</m:t>
                    </m:r>
                    <m:r>
                      <a:rPr lang="en-US" altLang="zh-CN" sz="2400" b="1" i="1" smtClean="0">
                        <a:solidFill>
                          <a:srgbClr val="FF0000"/>
                        </a:solidFill>
                        <a:latin typeface="Cambria Math"/>
                      </a:rPr>
                      <m:t>=</m:t>
                    </m:r>
                    <m:r>
                      <a:rPr lang="en-US" altLang="zh-CN" sz="2400" b="1" i="1" smtClean="0">
                        <a:solidFill>
                          <a:srgbClr val="FF0000"/>
                        </a:solidFill>
                        <a:latin typeface="Cambria Math"/>
                      </a:rPr>
                      <m:t>𝟏</m:t>
                    </m:r>
                    <m:r>
                      <a:rPr lang="en-US" altLang="zh-CN" sz="2400" b="1" i="1" smtClean="0">
                        <a:solidFill>
                          <a:srgbClr val="FF0000"/>
                        </a:solidFill>
                        <a:latin typeface="Cambria Math"/>
                      </a:rPr>
                      <m:t>,</m:t>
                    </m:r>
                    <m:r>
                      <a:rPr lang="en-US" altLang="zh-CN" sz="2400" b="1" i="1" smtClean="0">
                        <a:solidFill>
                          <a:srgbClr val="FF0000"/>
                        </a:solidFill>
                        <a:latin typeface="Cambria Math"/>
                      </a:rPr>
                      <m:t>𝟐</m:t>
                    </m:r>
                    <m:r>
                      <a:rPr lang="en-US" altLang="zh-CN" sz="2400" b="1" i="1" smtClean="0">
                        <a:solidFill>
                          <a:srgbClr val="FF0000"/>
                        </a:solidFill>
                        <a:latin typeface="Cambria Math"/>
                      </a:rPr>
                      <m:t>,⋯,</m:t>
                    </m:r>
                    <m:r>
                      <a:rPr lang="en-US" altLang="zh-CN" sz="2400" b="1" i="1" smtClean="0">
                        <a:solidFill>
                          <a:srgbClr val="FF0000"/>
                        </a:solidFill>
                        <a:latin typeface="Cambria Math"/>
                      </a:rPr>
                      <m:t>𝒍</m:t>
                    </m:r>
                    <m:r>
                      <a:rPr lang="en-US" altLang="zh-CN" sz="2400" b="1" i="1" smtClean="0">
                        <a:solidFill>
                          <a:srgbClr val="FF0000"/>
                        </a:solidFill>
                        <a:latin typeface="Cambria Math"/>
                      </a:rPr>
                      <m:t>}</m:t>
                    </m:r>
                  </m:oMath>
                </a14:m>
                <a:r>
                  <a:rPr lang="zh-CN" altLang="en-US" sz="2400" dirty="0">
                    <a:solidFill>
                      <a:srgbClr val="FF0000"/>
                    </a:solidFill>
                  </a:rPr>
                  <a:t>线性无关</a:t>
                </a:r>
                <a:r>
                  <a:rPr lang="zh-CN" altLang="en-US" sz="2400" dirty="0"/>
                  <a:t>。如果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是局部最优解，那么存在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oMath>
                </a14:m>
                <a:r>
                  <a:rPr lang="en-US" altLang="zh-CN" sz="2400" dirty="0"/>
                  <a:t>,</a:t>
                </a:r>
                <a14:m>
                  <m:oMath xmlns:m="http://schemas.openxmlformats.org/officeDocument/2006/math">
                    <m:r>
                      <a:rPr lang="en-US" altLang="zh-CN" sz="2400" b="1" i="1" dirty="0" smtClean="0">
                        <a:latin typeface="Cambria Math"/>
                      </a:rPr>
                      <m:t>𝒗</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𝒍</m:t>
                        </m:r>
                      </m:sup>
                    </m:sSup>
                  </m:oMath>
                </a14:m>
                <a:r>
                  <a:rPr lang="en-US" altLang="zh-CN" sz="2400" dirty="0"/>
                  <a:t>,</a:t>
                </a:r>
                <a:r>
                  <a:rPr lang="zh-CN" altLang="en-US" sz="2400" dirty="0"/>
                  <a:t>使得</a:t>
                </a:r>
                <a:r>
                  <a:rPr lang="en-US" altLang="zh-CN" sz="2400" dirty="0"/>
                  <a:t>KKT</a:t>
                </a:r>
                <a:r>
                  <a:rPr lang="zh-CN" altLang="en-US" sz="2400" dirty="0"/>
                  <a:t>条件式成立。由乘子构造拉格朗日函数：</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sub>
                        <m:sup/>
                        <m:e>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ctrlPr>
                                <a:rPr lang="en-US" altLang="zh-CN" sz="2400" b="1" i="1" smtClean="0">
                                  <a:latin typeface="Cambria Math" panose="02040503050406030204" pitchFamily="18" charset="0"/>
                                </a:rPr>
                              </m:ctrlPr>
                            </m:naryPr>
                            <m:sub>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𝒍</m:t>
                              </m:r>
                            </m:sup>
                            <m:e>
                              <m:sSub>
                                <m:sSubPr>
                                  <m:ctrlPr>
                                    <a:rPr lang="en-US" altLang="zh-CN" sz="2400" b="1" i="1" smtClean="0">
                                      <a:latin typeface="Cambria Math" panose="02040503050406030204" pitchFamily="18" charset="0"/>
                                    </a:rPr>
                                  </m:ctrlPr>
                                </m:sSubPr>
                                <m:e>
                                  <m:r>
                                    <a:rPr lang="en-US" altLang="zh-CN" sz="2400" b="1" i="1" smtClean="0">
                                      <a:latin typeface="Cambria Math"/>
                                    </a:rPr>
                                    <m:t>𝒗</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𝒙</m:t>
                              </m:r>
                            </m:e>
                          </m:nary>
                          <m:r>
                            <a:rPr lang="en-US" altLang="zh-CN" sz="2400" b="1" i="1" smtClean="0">
                              <a:latin typeface="Cambria Math"/>
                            </a:rPr>
                            <m:t>)</m:t>
                          </m:r>
                        </m:e>
                      </m:nary>
                    </m:oMath>
                  </m:oMathPara>
                </a14:m>
                <a:endParaRPr lang="en-US" altLang="zh-CN" sz="2400" dirty="0"/>
              </a:p>
              <a:p>
                <a:r>
                  <a:rPr lang="zh-CN" altLang="en-US" sz="2400" dirty="0"/>
                  <a:t>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r>
                          <a:rPr lang="en-US" altLang="zh-CN" sz="2400" b="1" i="1" smtClean="0">
                            <a:latin typeface="Cambria Math"/>
                          </a:rPr>
                          <m:t>𝒉</m:t>
                        </m:r>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0"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𝒉</m:t>
                        </m:r>
                      </m:e>
                      <m:sub>
                        <m:r>
                          <a:rPr lang="en-US" altLang="zh-CN" sz="2400" b="1" i="1" smtClean="0">
                            <a:latin typeface="Cambria Math"/>
                          </a:rPr>
                          <m:t>𝒋</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r>
                      <a:rPr lang="en-US" altLang="zh-CN" sz="2400" b="1" i="1" smtClean="0">
                        <a:latin typeface="Cambria Math"/>
                      </a:rPr>
                      <m:t>}</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𝑰</m:t>
                              </m:r>
                            </m:sub>
                          </m:sSub>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𝒈</m:t>
                          </m:r>
                        </m:e>
                        <m:sub>
                          <m:r>
                            <a:rPr lang="en-US" altLang="zh-CN" sz="2400" b="1" i="1" smtClean="0">
                              <a:latin typeface="Cambria Math"/>
                            </a:rPr>
                            <m:t>𝒊</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i="1">
                          <a:latin typeface="Cambria Math"/>
                        </a:rPr>
                        <m:t>𝐼</m:t>
                      </m:r>
                      <m:r>
                        <a:rPr lang="en-US" altLang="zh-CN" sz="2400" i="1">
                          <a:latin typeface="Cambria Math"/>
                        </a:rPr>
                        <m:t>}</m:t>
                      </m:r>
                    </m:oMath>
                  </m:oMathPara>
                </a14:m>
                <a:endParaRPr lang="en-US" altLang="zh-CN" sz="2400" dirty="0"/>
              </a:p>
              <a:p>
                <a:r>
                  <a:rPr lang="zh-CN" altLang="en-US" sz="2400" dirty="0"/>
                  <a:t>则</a:t>
                </a:r>
                <a14:m>
                  <m:oMath xmlns:m="http://schemas.openxmlformats.org/officeDocument/2006/math">
                    <m:r>
                      <a:rPr lang="en-US" altLang="zh-CN" sz="2400" b="1" i="1" smtClean="0">
                        <a:latin typeface="Cambria Math"/>
                      </a:rPr>
                      <m:t>𝒅</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𝑰</m:t>
                            </m:r>
                          </m:sub>
                        </m:sSub>
                      </m:sub>
                    </m:sSub>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𝑺</m:t>
                        </m:r>
                      </m:e>
                      <m:sub>
                        <m:r>
                          <a:rPr lang="en-US" altLang="zh-CN" sz="2400" b="1" i="1" smtClean="0">
                            <a:latin typeface="Cambria Math"/>
                            <a:ea typeface="Cambria Math"/>
                          </a:rPr>
                          <m:t>𝒉</m:t>
                        </m:r>
                      </m:sub>
                    </m:sSub>
                  </m:oMath>
                </a14:m>
                <a:r>
                  <a:rPr lang="en-US" altLang="zh-CN" sz="2400" dirty="0"/>
                  <a:t>,</a:t>
                </a:r>
                <a:r>
                  <a:rPr lang="zh-CN" altLang="en-US" sz="2400" dirty="0"/>
                  <a:t>有</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𝒅</m:t>
                        </m:r>
                      </m:e>
                      <m:sup>
                        <m:r>
                          <a:rPr lang="en-US" altLang="zh-CN" sz="2400" b="1" i="1" dirty="0" smtClean="0">
                            <a:latin typeface="Cambria Math"/>
                          </a:rPr>
                          <m:t>𝑻</m:t>
                        </m:r>
                      </m:sup>
                    </m:sSup>
                    <m:sSubSup>
                      <m:sSubSupPr>
                        <m:ctrlPr>
                          <a:rPr lang="en-US" altLang="zh-CN" sz="2400" b="1" i="1" dirty="0" smtClean="0">
                            <a:latin typeface="Cambria Math" panose="02040503050406030204" pitchFamily="18" charset="0"/>
                          </a:rPr>
                        </m:ctrlPr>
                      </m:sSubSupPr>
                      <m:e>
                        <m:r>
                          <a:rPr lang="en-US" altLang="zh-CN" sz="2400" b="1" i="1" dirty="0" smtClean="0">
                            <a:latin typeface="Cambria Math"/>
                          </a:rPr>
                          <m:t>𝜵</m:t>
                        </m:r>
                      </m:e>
                      <m:sub>
                        <m:r>
                          <a:rPr lang="en-US" altLang="zh-CN" sz="2400" b="1" i="1" dirty="0" smtClean="0">
                            <a:latin typeface="Cambria Math"/>
                          </a:rPr>
                          <m:t>𝒙</m:t>
                        </m:r>
                      </m:sub>
                      <m:sup>
                        <m:r>
                          <a:rPr lang="en-US" altLang="zh-CN" sz="2400" b="1" i="1" dirty="0" smtClean="0">
                            <a:latin typeface="Cambria Math"/>
                          </a:rPr>
                          <m:t>𝟐</m:t>
                        </m:r>
                      </m:sup>
                    </m:sSubSup>
                    <m:r>
                      <a:rPr lang="en-US" altLang="zh-CN" sz="2400" b="1" i="1" dirty="0" smtClean="0">
                        <a:latin typeface="Cambria Math"/>
                      </a:rPr>
                      <m:t>𝑳</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r>
                          <a:rPr lang="en-US" altLang="zh-CN" sz="2400" b="1" i="1" dirty="0" smtClean="0">
                            <a:latin typeface="Cambria Math"/>
                          </a:rPr>
                          <m:t>,</m:t>
                        </m:r>
                        <m:r>
                          <a:rPr lang="en-US" altLang="zh-CN" sz="2400" b="1" i="1" dirty="0" smtClean="0">
                            <a:latin typeface="Cambria Math"/>
                          </a:rPr>
                          <m:t>𝒖</m:t>
                        </m:r>
                        <m:r>
                          <a:rPr lang="en-US" altLang="zh-CN" sz="2400" b="1" i="1" dirty="0" smtClean="0">
                            <a:latin typeface="Cambria Math"/>
                          </a:rPr>
                          <m:t>,</m:t>
                        </m:r>
                        <m:r>
                          <a:rPr lang="en-US" altLang="zh-CN" sz="2400" b="1" i="1" dirty="0" smtClean="0">
                            <a:latin typeface="Cambria Math"/>
                          </a:rPr>
                          <m:t>𝒗</m:t>
                        </m:r>
                      </m:e>
                    </m:d>
                    <m:r>
                      <a:rPr lang="en-US" altLang="zh-CN" sz="2400" b="1" i="1" dirty="0" smtClean="0">
                        <a:latin typeface="Cambria Math"/>
                      </a:rPr>
                      <m:t>𝒅</m:t>
                    </m:r>
                    <m:r>
                      <a:rPr lang="en-US" altLang="zh-CN" sz="2400" b="1" i="0" dirty="0" smtClean="0">
                        <a:latin typeface="Cambria Math"/>
                      </a:rPr>
                      <m:t>≥</m:t>
                    </m:r>
                    <m:r>
                      <a:rPr lang="en-US" altLang="zh-CN" sz="2400" b="1" i="0" dirty="0" smtClean="0">
                        <a:latin typeface="Cambria Math"/>
                      </a:rPr>
                      <m:t>𝟎</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2711" r="-198"/>
                </a:stretch>
              </a:blipFill>
            </p:spPr>
            <p:txBody>
              <a:bodyPr/>
              <a:lstStyle/>
              <a:p>
                <a:r>
                  <a:rPr lang="zh-CN" altLang="en-US">
                    <a:noFill/>
                  </a:rPr>
                  <a:t> </a:t>
                </a:r>
                <a:endParaRPr lang="zh-CN" altLang="en-US">
                  <a:noFill/>
                </a:endParaRPr>
              </a:p>
            </p:txBody>
          </p:sp>
        </mc:Fallback>
      </mc:AlternateContent>
      <p:sp>
        <p:nvSpPr>
          <p:cNvPr id="6"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r>
              <a:rPr lang="en-US" altLang="zh-CN" sz="2400" dirty="0">
                <a:latin typeface="隶书" panose="02010509060101010101" pitchFamily="1" charset="-122"/>
              </a:rPr>
              <a:t>-</a:t>
            </a:r>
            <a:r>
              <a:rPr lang="zh-CN" altLang="en-US" sz="2400" dirty="0">
                <a:latin typeface="隶书" panose="02010509060101010101" pitchFamily="1" charset="-122"/>
              </a:rPr>
              <a:t>二阶必要条件例子</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up>
                            <m:r>
                              <a:rPr lang="en-US" altLang="zh-CN" b="1" i="1" smtClean="0">
                                <a:latin typeface="Cambria Math" panose="02040503050406030204" pitchFamily="18" charset="0"/>
                              </a:rPr>
                              <m:t>𝟐</m:t>
                            </m:r>
                          </m:sup>
                        </m:sSubSup>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oMath>
                </a14:m>
                <a:endParaRPr lang="en-US" altLang="zh-CN" i="1" dirty="0"/>
              </a:p>
              <a:p>
                <a:r>
                  <a:rPr lang="zh-CN" altLang="en-US" dirty="0"/>
                  <a:t>验证是否满足二阶必要条件？</a:t>
                </a:r>
                <a:endParaRPr lang="en-US" altLang="zh-CN" dirty="0"/>
              </a:p>
              <a:p>
                <a14:m>
                  <m:oMath xmlns:m="http://schemas.openxmlformats.org/officeDocument/2006/math">
                    <m:r>
                      <a:rPr lang="en-US" altLang="zh-CN" i="1">
                        <a:latin typeface="Cambria Math" panose="02040503050406030204" pitchFamily="18" charset="0"/>
                      </a:rPr>
                      <m:t>𝒎𝒊𝒏</m:t>
                    </m:r>
                    <m:r>
                      <a:rPr lang="en-US" altLang="zh-CN" i="1">
                        <a:latin typeface="Cambria Math" panose="02040503050406030204" pitchFamily="18" charset="0"/>
                      </a:rPr>
                      <m:t> </m:t>
                    </m:r>
                    <m:r>
                      <a:rPr lang="en-US" altLang="zh-CN" i="1">
                        <a:latin typeface="Cambria Math" panose="02040503050406030204" pitchFamily="18" charset="0"/>
                      </a:rPr>
                      <m:t>𝒇</m:t>
                    </m:r>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b="1"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𝟏</m:t>
                            </m:r>
                          </m:sub>
                          <m:sup>
                            <m:r>
                              <a:rPr lang="en-US" altLang="zh-CN" i="1">
                                <a:latin typeface="Cambria Math" panose="02040503050406030204" pitchFamily="18" charset="0"/>
                              </a:rPr>
                              <m:t>𝟐</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𝟐</m:t>
                            </m:r>
                          </m:sub>
                          <m:sup>
                            <m:r>
                              <a:rPr lang="en-US" altLang="zh-CN" i="1">
                                <a:latin typeface="Cambria Math" panose="02040503050406030204" pitchFamily="18" charset="0"/>
                              </a:rPr>
                              <m:t>𝟐</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𝟑</m:t>
                            </m:r>
                          </m:sub>
                          <m:sup>
                            <m:r>
                              <a:rPr lang="en-US" altLang="zh-CN" i="1">
                                <a:latin typeface="Cambria Math" panose="02040503050406030204" pitchFamily="18" charset="0"/>
                              </a:rPr>
                              <m:t>𝟐</m:t>
                            </m:r>
                          </m:sup>
                        </m:sSubSup>
                      </m:e>
                    </m:d>
                    <m:r>
                      <a:rPr lang="en-US" altLang="zh-CN" i="1">
                        <a:latin typeface="Cambria Math" panose="02040503050406030204" pitchFamily="18" charset="0"/>
                      </a:rPr>
                      <m:t>, </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𝒕</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rPr>
                      <m:t>=</m:t>
                    </m:r>
                    <m:r>
                      <a:rPr lang="en-US" altLang="zh-CN" i="1">
                        <a:latin typeface="Cambria Math" panose="02040503050406030204" pitchFamily="18" charset="0"/>
                      </a:rPr>
                      <m:t>𝟑</m:t>
                    </m:r>
                  </m:oMath>
                </a14:m>
                <a:endParaRPr lang="en-US" altLang="zh-CN" i="1" dirty="0"/>
              </a:p>
              <a:p>
                <a:r>
                  <a:rPr lang="zh-CN" altLang="en-US" dirty="0"/>
                  <a:t>验证是否满足二阶必要条件？</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二阶充分条件</a:t>
                </a:r>
                <a:endParaRPr lang="en-US" altLang="zh-CN" sz="2800" dirty="0">
                  <a:solidFill>
                    <a:srgbClr val="FF0000"/>
                  </a:solidFill>
                </a:endParaRPr>
              </a:p>
              <a:p>
                <a:r>
                  <a:rPr lang="zh-CN" altLang="en-US" sz="2800" dirty="0"/>
                  <a:t>问题</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𝟎</m:t>
                    </m:r>
                    <m:r>
                      <a:rPr lang="en-US" altLang="zh-CN" sz="2800" i="1">
                        <a:latin typeface="Cambria Math"/>
                      </a:rPr>
                      <m:t>,</m:t>
                    </m:r>
                    <m:r>
                      <a:rPr lang="en-US" altLang="zh-CN" sz="2800" i="1">
                        <a:latin typeface="Cambria Math"/>
                      </a:rPr>
                      <m:t>𝒉</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𝟎</m:t>
                    </m:r>
                  </m:oMath>
                </a14:m>
                <a:r>
                  <a:rPr lang="en-US" altLang="zh-CN" sz="2800" dirty="0"/>
                  <a:t>,</a:t>
                </a:r>
                <a:r>
                  <a:rPr lang="zh-CN" altLang="en-US" sz="2800" dirty="0"/>
                  <a:t>设</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r>
                      <a:rPr lang="en-US" altLang="zh-CN" sz="2800" i="1">
                        <a:latin typeface="Cambria Math"/>
                      </a:rPr>
                      <m:t>∈</m:t>
                    </m:r>
                    <m:r>
                      <a:rPr lang="en-US" altLang="zh-CN" sz="2800" i="1">
                        <a:latin typeface="Cambria Math"/>
                      </a:rPr>
                      <m:t>𝑿</m:t>
                    </m:r>
                  </m:oMath>
                </a14:m>
                <a:r>
                  <a:rPr lang="zh-CN" altLang="en-US" sz="2800" dirty="0"/>
                  <a:t>是</a:t>
                </a:r>
                <a:r>
                  <a:rPr lang="en-US" altLang="zh-CN" sz="2800" dirty="0"/>
                  <a:t>KT</a:t>
                </a:r>
                <a:r>
                  <a:rPr lang="zh-CN" altLang="en-US" sz="2800" dirty="0"/>
                  <a:t>点，即满足拉格朗日函数在该点梯度为</a:t>
                </a:r>
                <a:r>
                  <a:rPr lang="en-US" altLang="zh-CN" sz="2800" dirty="0"/>
                  <a:t>0,</a:t>
                </a:r>
                <a:r>
                  <a:rPr lang="zh-CN" altLang="en-US" sz="2800" dirty="0"/>
                  <a:t>且满足互补条件。如果</a:t>
                </a:r>
                <a14:m>
                  <m:oMath xmlns:m="http://schemas.openxmlformats.org/officeDocument/2006/math">
                    <m:r>
                      <a:rPr lang="en-US" altLang="zh-CN" sz="2800" b="1" i="1" smtClean="0">
                        <a:latin typeface="Cambria Math"/>
                      </a:rPr>
                      <m:t>𝒅</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𝑺</m:t>
                        </m:r>
                      </m:e>
                      <m:sub>
                        <m:r>
                          <a:rPr lang="en-US" altLang="zh-CN" sz="2800" b="1" i="1" smtClean="0">
                            <a:latin typeface="Cambria Math"/>
                          </a:rPr>
                          <m:t>𝒉</m:t>
                        </m:r>
                      </m:sub>
                    </m:sSub>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r>
                          <a:rPr lang="en-US" altLang="zh-CN" sz="2800" b="1" i="1" smtClean="0">
                            <a:latin typeface="Cambria Math"/>
                          </a:rPr>
                          <m:t>𝒅</m:t>
                        </m:r>
                        <m:r>
                          <m:rPr>
                            <m:lit/>
                          </m:rPr>
                          <a:rPr lang="en-US" altLang="zh-CN" sz="2800" b="1" i="1" smtClean="0">
                            <a:latin typeface="Cambria Math"/>
                          </a:rPr>
                          <m:t>|</m:t>
                        </m:r>
                        <m:r>
                          <a:rPr lang="en-US" altLang="zh-CN" sz="2800" b="1" i="0"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𝒇</m:t>
                            </m:r>
                          </m:e>
                          <m:sup>
                            <m:r>
                              <a:rPr lang="en-US" altLang="zh-CN" sz="2800" b="1" i="1" smtClean="0">
                                <a:latin typeface="Cambria Math"/>
                              </a:rPr>
                              <m:t>𝑻</m:t>
                            </m:r>
                          </m:sup>
                        </m:sSup>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0" smtClean="0">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𝒈</m:t>
                            </m:r>
                          </m:e>
                          <m:sub>
                            <m:r>
                              <a:rPr lang="en-US" altLang="zh-CN" sz="2800" b="1" i="1" smtClean="0">
                                <a:latin typeface="Cambria Math"/>
                              </a:rPr>
                              <m:t>𝒊</m:t>
                            </m:r>
                          </m:sub>
                          <m:sup>
                            <m:r>
                              <a:rPr lang="en-US" altLang="zh-CN" sz="2800" b="1" i="1" smtClean="0">
                                <a:latin typeface="Cambria Math"/>
                              </a:rPr>
                              <m:t>𝑻</m:t>
                            </m:r>
                          </m:sup>
                        </m:sSubSup>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 </m:t>
                        </m:r>
                      </m:e>
                    </m:d>
                  </m:oMath>
                </a14:m>
                <a:r>
                  <a:rPr lang="en-US" altLang="zh-CN" sz="2800" dirty="0"/>
                  <a:t>,</a:t>
                </a:r>
                <a:r>
                  <a:rPr lang="zh-CN" altLang="en-US" sz="2800" dirty="0"/>
                  <a:t>且</a:t>
                </a:r>
                <a14:m>
                  <m:oMath xmlns:m="http://schemas.openxmlformats.org/officeDocument/2006/math">
                    <m:r>
                      <a:rPr lang="en-US" altLang="zh-CN" sz="2800" b="1" i="1" dirty="0" smtClean="0">
                        <a:latin typeface="Cambria Math"/>
                      </a:rPr>
                      <m:t>𝒅</m:t>
                    </m:r>
                    <m:r>
                      <a:rPr lang="en-US" altLang="zh-CN" sz="2800" b="1" i="1" dirty="0" smtClean="0">
                        <a:latin typeface="Cambria Math"/>
                      </a:rPr>
                      <m:t>≠</m:t>
                    </m:r>
                    <m:r>
                      <a:rPr lang="en-US" altLang="zh-CN" sz="2800" b="1" i="1" dirty="0" smtClean="0">
                        <a:latin typeface="Cambria Math"/>
                      </a:rPr>
                      <m:t>𝟎</m:t>
                    </m:r>
                  </m:oMath>
                </a14:m>
                <a:r>
                  <a:rPr lang="en-US" altLang="zh-CN" sz="2800" dirty="0"/>
                  <a:t>, </a:t>
                </a:r>
                <a:r>
                  <a:rPr lang="zh-CN" altLang="en-US" sz="2800" dirty="0"/>
                  <a:t>均有</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a:rPr>
                          <m:t>𝒅</m:t>
                        </m:r>
                      </m:e>
                      <m:sup>
                        <m:r>
                          <a:rPr lang="en-US" altLang="zh-CN" sz="2800" i="1" dirty="0">
                            <a:latin typeface="Cambria Math"/>
                          </a:rPr>
                          <m:t>𝑻</m:t>
                        </m:r>
                      </m:sup>
                    </m:sSup>
                    <m:sSubSup>
                      <m:sSubSupPr>
                        <m:ctrlPr>
                          <a:rPr lang="en-US" altLang="zh-CN" sz="2800" i="1" dirty="0">
                            <a:latin typeface="Cambria Math" panose="02040503050406030204" pitchFamily="18" charset="0"/>
                          </a:rPr>
                        </m:ctrlPr>
                      </m:sSubSupPr>
                      <m:e>
                        <m:r>
                          <a:rPr lang="en-US" altLang="zh-CN" sz="2800" b="1" i="1" dirty="0">
                            <a:latin typeface="Cambria Math"/>
                          </a:rPr>
                          <m:t>𝜵</m:t>
                        </m:r>
                      </m:e>
                      <m:sub>
                        <m:r>
                          <a:rPr lang="en-US" altLang="zh-CN" sz="2800" b="1" i="1" dirty="0">
                            <a:latin typeface="Cambria Math"/>
                          </a:rPr>
                          <m:t>𝒙</m:t>
                        </m:r>
                      </m:sub>
                      <m:sup>
                        <m:r>
                          <a:rPr lang="en-US" altLang="zh-CN" sz="2800" b="1" i="1" dirty="0">
                            <a:latin typeface="Cambria Math"/>
                          </a:rPr>
                          <m:t>𝟐</m:t>
                        </m:r>
                      </m:sup>
                    </m:sSubSup>
                    <m:r>
                      <a:rPr lang="en-US" altLang="zh-CN" sz="2800" b="1" i="1" dirty="0">
                        <a:latin typeface="Cambria Math"/>
                      </a:rPr>
                      <m:t>𝑳</m:t>
                    </m:r>
                    <m:d>
                      <m:dPr>
                        <m:ctrlPr>
                          <a:rPr lang="en-US" altLang="zh-CN" sz="2800" i="1" dirty="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b="1" i="1" dirty="0">
                                <a:latin typeface="Cambria Math"/>
                              </a:rPr>
                              <m:t>𝒙</m:t>
                            </m:r>
                          </m:e>
                          <m:sup>
                            <m:r>
                              <a:rPr lang="en-US" altLang="zh-CN" sz="2800" b="1" i="1" dirty="0">
                                <a:latin typeface="Cambria Math"/>
                              </a:rPr>
                              <m:t>∗</m:t>
                            </m:r>
                          </m:sup>
                        </m:sSup>
                        <m:r>
                          <a:rPr lang="en-US" altLang="zh-CN" sz="2800" b="1" i="1" dirty="0">
                            <a:latin typeface="Cambria Math"/>
                          </a:rPr>
                          <m:t>,</m:t>
                        </m:r>
                        <m:r>
                          <a:rPr lang="en-US" altLang="zh-CN" sz="2800" b="1" i="1" dirty="0">
                            <a:latin typeface="Cambria Math"/>
                          </a:rPr>
                          <m:t>𝒖</m:t>
                        </m:r>
                        <m:r>
                          <a:rPr lang="en-US" altLang="zh-CN" sz="2800" b="1" i="1" dirty="0">
                            <a:latin typeface="Cambria Math"/>
                          </a:rPr>
                          <m:t>,</m:t>
                        </m:r>
                        <m:r>
                          <a:rPr lang="en-US" altLang="zh-CN" sz="2800" b="1" i="1" dirty="0">
                            <a:latin typeface="Cambria Math"/>
                          </a:rPr>
                          <m:t>𝒗</m:t>
                        </m:r>
                      </m:e>
                    </m:d>
                    <m:r>
                      <a:rPr lang="en-US" altLang="zh-CN" sz="2800" b="1" i="1" dirty="0">
                        <a:latin typeface="Cambria Math"/>
                      </a:rPr>
                      <m:t>𝒅</m:t>
                    </m:r>
                    <m:r>
                      <a:rPr lang="en-US" altLang="zh-CN" sz="2800" b="1" i="0" dirty="0" smtClean="0">
                        <a:latin typeface="Cambria Math"/>
                      </a:rPr>
                      <m:t>&gt;</m:t>
                    </m:r>
                    <m:r>
                      <a:rPr lang="en-US" altLang="zh-CN" sz="2800" dirty="0">
                        <a:latin typeface="Cambria Math"/>
                      </a:rPr>
                      <m:t>𝟎</m:t>
                    </m:r>
                  </m:oMath>
                </a14:m>
                <a:r>
                  <a:rPr lang="en-US" altLang="zh-CN" sz="2800" dirty="0"/>
                  <a:t>,</a:t>
                </a:r>
                <a:r>
                  <a:rPr lang="zh-CN" altLang="en-US" sz="2800" dirty="0"/>
                  <a:t>则</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oMath>
                </a14:m>
                <a:r>
                  <a:rPr lang="zh-CN" altLang="en-US" sz="2800" dirty="0"/>
                  <a:t>是最优化问题的严格局部最优解</a:t>
                </a:r>
                <a:endParaRPr lang="en-US" altLang="zh-CN" sz="2800" dirty="0"/>
              </a:p>
              <a:p>
                <a:r>
                  <a:rPr lang="zh-CN" altLang="en-US" sz="2800" dirty="0"/>
                  <a:t>例：</a:t>
                </a:r>
                <a14:m>
                  <m:oMath xmlns:m="http://schemas.openxmlformats.org/officeDocument/2006/math">
                    <m:r>
                      <a:rPr lang="en-US" altLang="zh-CN" sz="2800" i="1">
                        <a:latin typeface="Cambria Math" panose="02040503050406030204" pitchFamily="18" charset="0"/>
                      </a:rPr>
                      <m:t>𝒎𝒊𝒏</m:t>
                    </m:r>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Sub>
                    <m:r>
                      <a:rPr lang="en-US" altLang="zh-CN" sz="2800" i="1">
                        <a:latin typeface="Cambria Math" panose="02040503050406030204" pitchFamily="18" charset="0"/>
                      </a:rPr>
                      <m:t>,</m:t>
                    </m:r>
                    <m:r>
                      <a:rPr lang="en-US" altLang="zh-CN" sz="2800" i="1">
                        <a:latin typeface="Cambria Math" panose="02040503050406030204" pitchFamily="18" charset="0"/>
                      </a:rPr>
                      <m:t>𝒔</m:t>
                    </m:r>
                    <m:r>
                      <a:rPr lang="en-US" altLang="zh-CN" sz="2800" i="1">
                        <a:latin typeface="Cambria Math" panose="02040503050406030204" pitchFamily="18" charset="0"/>
                      </a:rPr>
                      <m:t>.</m:t>
                    </m:r>
                    <m:r>
                      <a:rPr lang="en-US" altLang="zh-CN" sz="2800" i="1">
                        <a:latin typeface="Cambria Math" panose="02040503050406030204" pitchFamily="18" charset="0"/>
                      </a:rPr>
                      <m:t>𝒕</m:t>
                    </m:r>
                    <m:r>
                      <a:rPr lang="en-US" altLang="zh-CN" sz="2800" i="1">
                        <a:latin typeface="Cambria Math" panose="02040503050406030204" pitchFamily="18" charset="0"/>
                      </a:rPr>
                      <m:t>. </m:t>
                    </m:r>
                    <m:r>
                      <a:rPr lang="en-US" altLang="zh-CN" sz="2800" i="1">
                        <a:latin typeface="Cambria Math" panose="02040503050406030204" pitchFamily="18" charset="0"/>
                      </a:rPr>
                      <m:t>𝟐</m:t>
                    </m:r>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𝟐</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up>
                        <m:r>
                          <a:rPr lang="en-US" altLang="zh-CN" sz="2800" i="1">
                            <a:latin typeface="Cambria Math" panose="02040503050406030204" pitchFamily="18" charset="0"/>
                          </a:rPr>
                          <m:t>𝟐</m:t>
                        </m:r>
                      </m:sup>
                    </m:sSubSup>
                    <m:r>
                      <a:rPr lang="en-US" altLang="zh-CN" sz="2800" i="1">
                        <a:latin typeface="Cambria Math" panose="02040503050406030204" pitchFamily="18" charset="0"/>
                      </a:rPr>
                      <m:t>≥</m:t>
                    </m:r>
                    <m:r>
                      <a:rPr lang="en-US" altLang="zh-CN" sz="2800" i="1">
                        <a:latin typeface="Cambria Math" panose="02040503050406030204" pitchFamily="18" charset="0"/>
                      </a:rPr>
                      <m:t>𝟎</m:t>
                    </m:r>
                  </m:oMath>
                </a14:m>
                <a:endParaRPr lang="en-US" altLang="zh-CN" sz="2800" dirty="0"/>
              </a:p>
              <a:p>
                <a:r>
                  <a:rPr lang="zh-CN" altLang="en-US" sz="2800" dirty="0"/>
                  <a:t>其最优解为</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e>
                      <m:sup>
                        <m:r>
                          <a:rPr lang="en-US" altLang="zh-CN" sz="2800" b="1" i="1" smtClean="0">
                            <a:latin typeface="Cambria Math" panose="02040503050406030204" pitchFamily="18" charset="0"/>
                          </a:rPr>
                          <m:t>𝑻</m:t>
                        </m:r>
                      </m:sup>
                    </m:sSup>
                  </m:oMath>
                </a14:m>
                <a:r>
                  <a:rPr lang="en-US" altLang="zh-CN" sz="2800" dirty="0"/>
                  <a:t>, </a:t>
                </a:r>
                <a:r>
                  <a:rPr lang="zh-CN" altLang="en-US" sz="2800" dirty="0"/>
                  <a:t>乘子为</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m:t>
                        </m:r>
                      </m:sup>
                    </m:sSubSup>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𝟐</m:t>
                        </m:r>
                      </m:den>
                    </m:f>
                  </m:oMath>
                </a14:m>
                <a:r>
                  <a:rPr lang="en-US" altLang="zh-CN" sz="2800" dirty="0"/>
                  <a:t>,</a:t>
                </a:r>
                <a:r>
                  <a:rPr lang="zh-CN" altLang="en-US" sz="2800" dirty="0"/>
                  <a:t>计算其拉格朗日函数的二阶导数</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0" smtClean="0">
                            <a:latin typeface="Cambria Math" panose="02040503050406030204" pitchFamily="18" charset="0"/>
                          </a:rPr>
                          <m:t>𝛁</m:t>
                        </m:r>
                      </m:e>
                      <m:sub>
                        <m:r>
                          <a:rPr lang="en-US" altLang="zh-CN" sz="2800" b="1" i="1" smtClean="0">
                            <a:latin typeface="Cambria Math" panose="02040503050406030204" pitchFamily="18" charset="0"/>
                          </a:rPr>
                          <m:t>𝒙</m:t>
                        </m:r>
                      </m:sub>
                      <m:sup>
                        <m:r>
                          <a:rPr lang="en-US" altLang="zh-CN" sz="2800" b="1" i="1" smtClean="0">
                            <a:latin typeface="Cambria Math" panose="02040503050406030204" pitchFamily="18" charset="0"/>
                          </a:rPr>
                          <m:t>𝟐</m:t>
                        </m:r>
                      </m:sup>
                    </m:sSubSup>
                    <m:r>
                      <a:rPr lang="en-US" altLang="zh-CN" sz="2800" b="1" i="1" smtClean="0">
                        <a:latin typeface="Cambria Math" panose="02040503050406030204" pitchFamily="18" charset="0"/>
                      </a:rPr>
                      <m:t>𝑳</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𝝀</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d>
                      <m:dPr>
                        <m:ctrlPr>
                          <a:rPr lang="en-US" altLang="zh-CN" sz="2800" b="1" i="1" smtClean="0">
                            <a:latin typeface="Cambria Math" panose="02040503050406030204" pitchFamily="18" charset="0"/>
                          </a:rPr>
                        </m:ctrlPr>
                      </m:dPr>
                      <m:e>
                        <m:m>
                          <m:mPr>
                            <m:mcs>
                              <m:mc>
                                <m:mcPr>
                                  <m:count m:val="2"/>
                                  <m:mcJc m:val="center"/>
                                </m:mcPr>
                              </m:mc>
                            </m:mcs>
                            <m:ctrlPr>
                              <a:rPr lang="en-US" altLang="zh-CN" sz="2800" b="1" i="1" smtClean="0">
                                <a:latin typeface="Cambria Math" panose="02040503050406030204" pitchFamily="18" charset="0"/>
                              </a:rPr>
                            </m:ctrlPr>
                          </m:mPr>
                          <m:mr>
                            <m:e>
                              <m:r>
                                <m:rPr>
                                  <m:brk m:alnAt="7"/>
                                </m:rPr>
                                <a:rPr lang="en-US" altLang="zh-CN" sz="2800" b="1" i="1" smtClean="0">
                                  <a:latin typeface="Cambria Math" panose="02040503050406030204" pitchFamily="18" charset="0"/>
                                </a:rPr>
                                <m:t>𝟐</m:t>
                              </m:r>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m:t>
                                  </m:r>
                                </m:sup>
                              </m:sSubSup>
                            </m:e>
                            <m:e>
                              <m:r>
                                <a:rPr lang="en-US" altLang="zh-CN" sz="2800" b="1" i="1" smtClean="0">
                                  <a:latin typeface="Cambria Math" panose="02040503050406030204" pitchFamily="18" charset="0"/>
                                </a:rPr>
                                <m:t>𝟎</m:t>
                              </m:r>
                            </m:e>
                          </m:mr>
                          <m:mr>
                            <m:e>
                              <m:r>
                                <a:rPr lang="en-US" altLang="zh-CN" sz="2800" b="1" i="1" smtClean="0">
                                  <a:latin typeface="Cambria Math" panose="02040503050406030204" pitchFamily="18" charset="0"/>
                                </a:rPr>
                                <m:t>𝟎</m:t>
                              </m:r>
                            </m:e>
                            <m:e>
                              <m:r>
                                <a:rPr lang="en-US" altLang="zh-CN" sz="2800" b="1" i="1" smtClean="0">
                                  <a:latin typeface="Cambria Math" panose="02040503050406030204" pitchFamily="18" charset="0"/>
                                </a:rPr>
                                <m:t>𝟐</m:t>
                              </m:r>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m:t>
                                  </m:r>
                                </m:sup>
                              </m:sSubSup>
                            </m:e>
                          </m:mr>
                        </m:m>
                      </m:e>
                    </m:d>
                    <m:r>
                      <a:rPr lang="en-US" altLang="zh-CN" sz="2800" b="1" i="1" smtClean="0">
                        <a:latin typeface="Cambria Math" panose="02040503050406030204" pitchFamily="18" charset="0"/>
                      </a:rPr>
                      <m:t>=</m:t>
                    </m:r>
                    <m:d>
                      <m:dPr>
                        <m:ctrlPr>
                          <a:rPr lang="en-US" altLang="zh-CN" sz="2800" b="1" i="1" smtClean="0">
                            <a:latin typeface="Cambria Math" panose="02040503050406030204" pitchFamily="18" charset="0"/>
                          </a:rPr>
                        </m:ctrlPr>
                      </m:dPr>
                      <m:e>
                        <m:m>
                          <m:mPr>
                            <m:mcs>
                              <m:mc>
                                <m:mcPr>
                                  <m:count m:val="2"/>
                                  <m:mcJc m:val="center"/>
                                </m:mcPr>
                              </m:mc>
                            </m:mcs>
                            <m:ctrlPr>
                              <a:rPr lang="en-US" altLang="zh-CN" sz="2800" b="1" i="1" smtClean="0">
                                <a:latin typeface="Cambria Math" panose="02040503050406030204" pitchFamily="18" charset="0"/>
                              </a:rPr>
                            </m:ctrlPr>
                          </m:mPr>
                          <m:mr>
                            <m:e>
                              <m:r>
                                <m:rPr>
                                  <m:brk m:alnAt="7"/>
                                </m:rPr>
                                <a:rPr lang="en-US" altLang="zh-CN" sz="2800" b="1" i="1" smtClean="0">
                                  <a:latin typeface="Cambria Math" panose="02040503050406030204" pitchFamily="18" charset="0"/>
                                </a:rPr>
                                <m:t>𝟏</m:t>
                              </m:r>
                            </m:e>
                            <m:e>
                              <m:r>
                                <a:rPr lang="en-US" altLang="zh-CN" sz="2800" b="1" i="1" smtClean="0">
                                  <a:latin typeface="Cambria Math" panose="02040503050406030204" pitchFamily="18" charset="0"/>
                                </a:rPr>
                                <m:t>𝟎</m:t>
                              </m:r>
                            </m:e>
                          </m:mr>
                          <m:mr>
                            <m:e>
                              <m:r>
                                <a:rPr lang="en-US" altLang="zh-CN" sz="2800" b="1" i="1" smtClean="0">
                                  <a:latin typeface="Cambria Math" panose="02040503050406030204" pitchFamily="18" charset="0"/>
                                </a:rPr>
                                <m:t>𝟎</m:t>
                              </m:r>
                            </m:e>
                            <m:e>
                              <m:r>
                                <a:rPr lang="en-US" altLang="zh-CN" sz="2800" b="1" i="1" smtClean="0">
                                  <a:latin typeface="Cambria Math" panose="02040503050406030204" pitchFamily="18" charset="0"/>
                                </a:rPr>
                                <m:t>𝟏</m:t>
                              </m:r>
                            </m:e>
                          </m:mr>
                        </m:m>
                      </m:e>
                    </m:d>
                  </m:oMath>
                </a14:m>
                <a:r>
                  <a:rPr lang="en-US" altLang="zh-CN" sz="2800" dirty="0"/>
                  <a:t>,</a:t>
                </a:r>
                <a:r>
                  <a:rPr lang="zh-CN" altLang="en-US" sz="2800" dirty="0"/>
                  <a:t>正定，因此</a:t>
                </a:r>
                <a:r>
                  <a:rPr lang="en-US" altLang="zh-CN" sz="2800" dirty="0"/>
                  <a:t>KKT</a:t>
                </a:r>
                <a:r>
                  <a:rPr lang="zh-CN" altLang="en-US" sz="2800" dirty="0"/>
                  <a:t>点就是其严格局部最优解。</a:t>
                </a:r>
              </a:p>
              <a:p>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860"/>
                </a:stretch>
              </a:blipFill>
            </p:spPr>
            <p:txBody>
              <a:bodyPr/>
              <a:lstStyle/>
              <a:p>
                <a:r>
                  <a:rPr lang="zh-CN" altLang="en-US">
                    <a:noFill/>
                  </a:rPr>
                  <a:t> </a:t>
                </a:r>
                <a:endParaRPr lang="zh-CN" altLang="en-US">
                  <a:noFill/>
                </a:endParaRPr>
              </a:p>
            </p:txBody>
          </p:sp>
        </mc:Fallback>
      </mc:AlternateContent>
      <p:sp>
        <p:nvSpPr>
          <p:cNvPr id="5"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例子</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𝟐</m:t>
                                </m:r>
                                <m:r>
                                  <m:rPr>
                                    <m:nor/>
                                  </m:rPr>
                                  <a:rPr lang="en-US" altLang="zh-CN" sz="2400" dirty="0"/>
                                  <m:t> </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a:latin typeface="Cambria Math" panose="02040503050406030204" pitchFamily="18" charset="0"/>
                                  </a:rPr>
                                  <m:t>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𝟓</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𝟎</m:t>
                                </m:r>
                              </m:e>
                            </m:mr>
                          </m:m>
                        </m:e>
                      </m:d>
                    </m:oMath>
                  </m:oMathPara>
                </a14:m>
                <a:endParaRPr lang="en-US" altLang="zh-CN" sz="2400" b="1" dirty="0"/>
              </a:p>
              <a:p>
                <a:r>
                  <a:rPr lang="zh-CN" altLang="en-US" sz="2400" dirty="0"/>
                  <a:t>试验证</a:t>
                </a:r>
                <a14:m>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𝟑𝟓</m:t>
                                </m:r>
                              </m:num>
                              <m:den>
                                <m:r>
                                  <a:rPr lang="en-US" altLang="zh-CN" sz="2400" b="1" i="1" smtClean="0">
                                    <a:latin typeface="Cambria Math" panose="02040503050406030204" pitchFamily="18" charset="0"/>
                                  </a:rPr>
                                  <m:t>𝟑𝟏</m:t>
                                </m:r>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𝟐𝟒</m:t>
                                </m:r>
                              </m:num>
                              <m:den>
                                <m:r>
                                  <a:rPr lang="en-US" altLang="zh-CN" sz="2400" b="1" i="1" smtClean="0">
                                    <a:latin typeface="Cambria Math" panose="02040503050406030204" pitchFamily="18" charset="0"/>
                                  </a:rPr>
                                  <m:t>𝟑𝟏</m:t>
                                </m:r>
                              </m:den>
                            </m:f>
                          </m:e>
                        </m:d>
                      </m:e>
                      <m:sup>
                        <m:r>
                          <a:rPr lang="en-US" altLang="zh-CN" sz="2400" b="1" i="1" smtClean="0">
                            <a:latin typeface="Cambria Math" panose="02040503050406030204" pitchFamily="18" charset="0"/>
                          </a:rPr>
                          <m:t>𝑻</m:t>
                        </m:r>
                      </m:sup>
                    </m:sSup>
                  </m:oMath>
                </a14:m>
                <a:r>
                  <a:rPr lang="zh-CN" altLang="en-US" sz="2400" dirty="0"/>
                  <a:t>是否是最优点，为什么？</a:t>
                </a:r>
                <a:endParaRPr lang="en-US" altLang="zh-CN" sz="2400" dirty="0"/>
              </a:p>
              <a:p>
                <a:r>
                  <a:rPr lang="zh-CN" altLang="en-US" sz="2400" dirty="0"/>
                  <a:t>例子：</a:t>
                </a:r>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m:t>
                            </m:r>
                          </m:e>
                        </m:d>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验证</a:t>
                </a:r>
                <a14:m>
                  <m:oMath xmlns:m="http://schemas.openxmlformats.org/officeDocument/2006/math">
                    <m:r>
                      <a:rPr lang="en-US" altLang="zh-CN" sz="2400" b="1"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 </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𝟎</m:t>
                            </m:r>
                          </m:e>
                        </m:d>
                      </m:e>
                      <m:sup>
                        <m:r>
                          <a:rPr lang="en-US" altLang="zh-CN" sz="2400" b="1" i="1" smtClean="0">
                            <a:latin typeface="Cambria Math" panose="02040503050406030204" pitchFamily="18" charset="0"/>
                          </a:rPr>
                          <m:t>𝑻</m:t>
                        </m:r>
                      </m:sup>
                    </m:sSup>
                  </m:oMath>
                </a14:m>
                <a:r>
                  <a:rPr lang="zh-CN" altLang="en-US" sz="2400" dirty="0"/>
                  <a:t>是否是最优点？为什么？</a:t>
                </a:r>
                <a:endParaRPr lang="en-US" altLang="zh-CN" sz="2400" dirty="0"/>
              </a:p>
              <a:p>
                <a:pPr lvl="1"/>
                <a:r>
                  <a:rPr lang="zh-CN" altLang="en-US" sz="2000" dirty="0"/>
                  <a:t>解：二阶充分条件中的临界方向</a:t>
                </a:r>
                <a14:m>
                  <m:oMath xmlns:m="http://schemas.openxmlformats.org/officeDocument/2006/math">
                    <m:r>
                      <a:rPr lang="en-US" altLang="zh-CN" sz="2000" b="1" i="1" smtClean="0">
                        <a:latin typeface="Cambria Math" panose="02040503050406030204" pitchFamily="18" charset="0"/>
                      </a:rPr>
                      <m:t>𝒅</m:t>
                    </m:r>
                  </m:oMath>
                </a14:m>
                <a:r>
                  <a:rPr lang="zh-CN" altLang="en-US" sz="2000" dirty="0"/>
                  <a:t>满足</a:t>
                </a:r>
                <a:r>
                  <a:rPr lang="zh-CN" altLang="en-US" sz="2000" dirty="0">
                    <a:sym typeface="Wingdings" panose="05000000000000000000" pitchFamily="2" charset="2"/>
                  </a:rPr>
                  <a:t>：</a:t>
                </a:r>
                <a14:m>
                  <m:oMath xmlns:m="http://schemas.openxmlformats.org/officeDocument/2006/math">
                    <m:sSup>
                      <m:sSupPr>
                        <m:ctrlPr>
                          <a:rPr lang="en-US" altLang="zh-CN" sz="2000" b="1" i="1" smtClean="0">
                            <a:latin typeface="Cambria Math" panose="02040503050406030204" pitchFamily="18" charset="0"/>
                            <a:sym typeface="Wingdings" panose="05000000000000000000" pitchFamily="2" charset="2"/>
                          </a:rPr>
                        </m:ctrlPr>
                      </m:sSupPr>
                      <m:e>
                        <m:d>
                          <m:dPr>
                            <m:ctrlPr>
                              <a:rPr lang="en-US" altLang="zh-CN" sz="2000" b="1" i="1" smtClean="0">
                                <a:latin typeface="Cambria Math" panose="02040503050406030204" pitchFamily="18" charset="0"/>
                                <a:sym typeface="Wingdings" panose="05000000000000000000" pitchFamily="2" charset="2"/>
                              </a:rPr>
                            </m:ctrlPr>
                          </m:dPr>
                          <m:e>
                            <m:r>
                              <a:rPr lang="en-US" altLang="zh-CN" sz="2000" b="1" i="1" smtClean="0">
                                <a:latin typeface="Cambria Math" panose="02040503050406030204" pitchFamily="18" charset="0"/>
                                <a:sym typeface="Wingdings" panose="05000000000000000000" pitchFamily="2" charset="2"/>
                              </a:rPr>
                              <m:t>𝟎</m:t>
                            </m:r>
                            <m:r>
                              <a:rPr lang="en-US" altLang="zh-CN" sz="2000" b="1" i="1" smtClean="0">
                                <a:latin typeface="Cambria Math" panose="02040503050406030204" pitchFamily="18" charset="0"/>
                                <a:sym typeface="Wingdings" panose="05000000000000000000" pitchFamily="2" charset="2"/>
                              </a:rPr>
                              <m:t>,</m:t>
                            </m:r>
                            <m:sSub>
                              <m:sSubPr>
                                <m:ctrlPr>
                                  <a:rPr lang="en-US" altLang="zh-CN" sz="2000" b="1" i="1" smtClean="0">
                                    <a:latin typeface="Cambria Math" panose="02040503050406030204" pitchFamily="18" charset="0"/>
                                    <a:sym typeface="Wingdings" panose="05000000000000000000" pitchFamily="2" charset="2"/>
                                  </a:rPr>
                                </m:ctrlPr>
                              </m:sSubPr>
                              <m:e>
                                <m:r>
                                  <a:rPr lang="en-US" altLang="zh-CN" sz="2000" b="1" i="1" smtClean="0">
                                    <a:latin typeface="Cambria Math" panose="02040503050406030204" pitchFamily="18" charset="0"/>
                                    <a:sym typeface="Wingdings" panose="05000000000000000000" pitchFamily="2" charset="2"/>
                                  </a:rPr>
                                  <m:t>𝒘</m:t>
                                </m:r>
                              </m:e>
                              <m:sub>
                                <m:r>
                                  <a:rPr lang="en-US" altLang="zh-CN" sz="2000" b="1" i="1" smtClean="0">
                                    <a:latin typeface="Cambria Math" panose="02040503050406030204" pitchFamily="18" charset="0"/>
                                    <a:sym typeface="Wingdings" panose="05000000000000000000" pitchFamily="2" charset="2"/>
                                  </a:rPr>
                                  <m:t>𝟐</m:t>
                                </m:r>
                              </m:sub>
                            </m:sSub>
                          </m:e>
                        </m:d>
                      </m:e>
                      <m:sup>
                        <m:r>
                          <a:rPr lang="en-US" altLang="zh-CN" sz="2000" b="1" i="1" smtClean="0">
                            <a:latin typeface="Cambria Math" panose="02040503050406030204" pitchFamily="18" charset="0"/>
                            <a:sym typeface="Wingdings" panose="05000000000000000000" pitchFamily="2" charset="2"/>
                          </a:rPr>
                          <m:t>𝑻</m:t>
                        </m:r>
                      </m:sup>
                    </m:sSup>
                  </m:oMath>
                </a14:m>
                <a:r>
                  <a:rPr lang="zh-CN" altLang="en-US" sz="2000" dirty="0"/>
                  <a:t>的形式，其中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因此验证：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𝒘</m:t>
                        </m:r>
                      </m:e>
                      <m:sup>
                        <m:r>
                          <a:rPr lang="en-US" altLang="zh-CN" sz="2000" b="1" i="1" smtClean="0">
                            <a:latin typeface="Cambria Math" panose="02040503050406030204" pitchFamily="18" charset="0"/>
                          </a:rPr>
                          <m:t>𝑻</m:t>
                        </m:r>
                      </m:sup>
                    </m:sSup>
                    <m:sSubSup>
                      <m:sSubSupPr>
                        <m:ctrlPr>
                          <a:rPr lang="en-US" altLang="zh-CN" sz="2000" b="1" i="1" smtClean="0">
                            <a:latin typeface="Cambria Math" panose="02040503050406030204" pitchFamily="18" charset="0"/>
                          </a:rPr>
                        </m:ctrlPr>
                      </m:sSubSup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𝒙𝒙</m:t>
                        </m:r>
                      </m:sub>
                      <m:sup>
                        <m:r>
                          <a:rPr lang="en-US" altLang="zh-CN" sz="2000" b="1" i="0" smtClean="0">
                            <a:latin typeface="Cambria Math" panose="02040503050406030204" pitchFamily="18" charset="0"/>
                          </a:rPr>
                          <m:t>𝟐</m:t>
                        </m:r>
                      </m:sup>
                    </m:sSubSup>
                    <m:r>
                      <a:rPr lang="en-US" altLang="zh-CN" sz="2000" b="1" i="1" smtClean="0">
                        <a:latin typeface="Cambria Math" panose="02040503050406030204" pitchFamily="18" charset="0"/>
                      </a:rPr>
                      <m:t>ℒ</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𝒘</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即可</a:t>
                </a:r>
                <a:r>
                  <a:rPr lang="en-US" altLang="zh-CN" sz="2000" dirty="0"/>
                  <a:t>!</a:t>
                </a:r>
              </a:p>
              <a:p>
                <a:r>
                  <a:rPr lang="zh-CN" altLang="en-US" sz="2400" dirty="0"/>
                  <a:t>请用拉格朗日对偶理论，求解问题</a:t>
                </a:r>
                <a14:m>
                  <m:oMath xmlns:m="http://schemas.openxmlformats.org/officeDocument/2006/math">
                    <m:r>
                      <a:rPr lang="en-US" altLang="zh-CN" sz="2400" b="1" i="0" smtClean="0">
                        <a:latin typeface="Cambria Math" panose="02040503050406030204" pitchFamily="18" charset="0"/>
                      </a:rPr>
                      <m:t>𝐏</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𝐦𝐢𝐧</m:t>
                    </m:r>
                    <m:r>
                      <a:rPr lang="en-US" altLang="zh-CN" sz="2400" b="1" i="0" smtClean="0">
                        <a:latin typeface="Cambria Math" panose="02040503050406030204" pitchFamily="18" charset="0"/>
                      </a:rPr>
                      <m:t> </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𝑨</m:t>
                                </m:r>
                              </m:e>
                              <m:sub>
                                <m:r>
                                  <a:rPr lang="en-US" altLang="zh-CN" sz="2400" b="1" i="1" smtClean="0">
                                    <a:latin typeface="Cambria Math" panose="02040503050406030204" pitchFamily="18" charset="0"/>
                                  </a:rPr>
                                  <m:t>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𝒎</m:t>
                                </m:r>
                              </m:sup>
                            </m:sSup>
                          </m:e>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eqArr>
                      </m:e>
                    </m:d>
                  </m:oMath>
                </a14:m>
                <a:r>
                  <a:rPr lang="zh-CN" altLang="en-US" sz="2400" dirty="0"/>
                  <a:t>的对偶问题。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
        <p:nvSpPr>
          <p:cNvPr id="3" name="内容占位符 2"/>
          <p:cNvSpPr>
            <a:spLocks noGrp="1"/>
          </p:cNvSpPr>
          <p:nvPr>
            <p:ph idx="1"/>
          </p:nvPr>
        </p:nvSpPr>
        <p:spPr/>
        <p:txBody>
          <a:bodyPr/>
          <a:lstStyle/>
          <a:p>
            <a:r>
              <a:rPr lang="zh-CN" altLang="en-US" dirty="0"/>
              <a:t>优化问题不一定非要全局最优点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是否有约束，是否可微，是否二阶可微</a:t>
            </a:r>
            <a:r>
              <a:rPr lang="en-US" altLang="zh-CN" dirty="0"/>
              <a:t>…</a:t>
            </a:r>
            <a:endParaRPr lang="zh-CN" altLang="en-US" dirty="0"/>
          </a:p>
        </p:txBody>
      </p:sp>
      <p:pic>
        <p:nvPicPr>
          <p:cNvPr id="5" name="图片 4"/>
          <p:cNvPicPr>
            <a:picLocks noChangeAspect="1"/>
          </p:cNvPicPr>
          <p:nvPr/>
        </p:nvPicPr>
        <p:blipFill>
          <a:blip r:embed="rId2"/>
          <a:stretch>
            <a:fillRect/>
          </a:stretch>
        </p:blipFill>
        <p:spPr>
          <a:xfrm>
            <a:off x="1208584" y="1664965"/>
            <a:ext cx="7624287" cy="390720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简单采用多项式来进行逼近</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𝑴</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𝑴</m:t>
                          </m:r>
                        </m:sup>
                      </m:s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𝑴</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𝒋</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𝒋</m:t>
                              </m:r>
                            </m:sup>
                          </m:sSup>
                        </m:e>
                      </m:nary>
                    </m:oMath>
                  </m:oMathPara>
                </a14:m>
                <a:endParaRPr lang="en-US" altLang="zh-CN" b="1" i="1" dirty="0"/>
              </a:p>
              <a:p>
                <a:r>
                  <a:rPr lang="zh-CN" altLang="en-US" dirty="0"/>
                  <a:t>未知量与目标，函数之间为线性关系，称为线性模型，如何来确定系数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oMath>
                </a14:m>
                <a:r>
                  <a:rPr lang="zh-CN" altLang="en-US" dirty="0"/>
                  <a:t>呢</a:t>
                </a:r>
                <a:r>
                  <a:rPr lang="en-US" altLang="zh-CN" dirty="0"/>
                  <a:t>?</a:t>
                </a:r>
              </a:p>
              <a:p>
                <a:endParaRPr lang="en-US" altLang="zh-CN" dirty="0"/>
              </a:p>
              <a:p>
                <a:r>
                  <a:rPr lang="zh-CN" altLang="en-US" dirty="0"/>
                  <a:t>通过训练数据，如何做？</a:t>
                </a:r>
                <a:endParaRPr lang="en-US" altLang="zh-CN" dirty="0"/>
              </a:p>
              <a:p>
                <a:r>
                  <a:rPr lang="zh-CN" altLang="en-US" dirty="0"/>
                  <a:t>形式化为一个最优化问题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𝐦𝐢𝐧</m:t>
                      </m:r>
                      <m:r>
                        <a:rPr lang="en-US" altLang="zh-CN" b="1" i="0" smtClean="0">
                          <a:latin typeface="Cambria Math" panose="02040503050406030204" pitchFamily="18" charset="0"/>
                        </a:rPr>
                        <m:t> </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𝒘</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𝑵</m:t>
                          </m:r>
                        </m:sup>
                        <m:e>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𝒏</m:t>
                                      </m:r>
                                    </m:sub>
                                  </m:sSub>
                                </m:e>
                              </m:d>
                            </m:e>
                            <m:sup>
                              <m:r>
                                <a:rPr lang="en-US" altLang="zh-CN" b="1" i="1" smtClean="0">
                                  <a:latin typeface="Cambria Math" panose="02040503050406030204" pitchFamily="18" charset="0"/>
                                </a:rPr>
                                <m:t>𝟐</m:t>
                              </m:r>
                            </m:sup>
                          </m:sSup>
                        </m:e>
                      </m:nary>
                    </m:oMath>
                  </m:oMathPara>
                </a14:m>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314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6105128" y="3681189"/>
            <a:ext cx="3181666" cy="237149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一般原则</a:t>
            </a:r>
            <a:endParaRPr lang="en-US" altLang="zh-CN" dirty="0"/>
          </a:p>
          <a:p>
            <a:pPr lvl="1"/>
            <a:r>
              <a:rPr lang="zh-CN" altLang="en-US" dirty="0"/>
              <a:t>无约束要比有约束简单</a:t>
            </a:r>
            <a:endParaRPr lang="en-US" altLang="zh-CN" dirty="0"/>
          </a:p>
          <a:p>
            <a:pPr lvl="1"/>
            <a:r>
              <a:rPr lang="zh-CN" altLang="en-US" dirty="0"/>
              <a:t>可微要比不可微简单</a:t>
            </a:r>
            <a:endParaRPr lang="en-US" altLang="zh-CN" dirty="0"/>
          </a:p>
          <a:p>
            <a:r>
              <a:rPr lang="zh-CN" altLang="en-US" dirty="0"/>
              <a:t>可微，无约束</a:t>
            </a:r>
            <a:endParaRPr lang="en-US" altLang="zh-CN" dirty="0"/>
          </a:p>
          <a:p>
            <a:pPr lvl="1"/>
            <a:r>
              <a:rPr lang="zh-CN" altLang="en-US" dirty="0"/>
              <a:t>一阶、二阶导数</a:t>
            </a:r>
            <a:r>
              <a:rPr lang="en-US" altLang="zh-CN" dirty="0"/>
              <a:t>(Hessian)</a:t>
            </a:r>
            <a:r>
              <a:rPr lang="zh-CN" altLang="en-US" dirty="0"/>
              <a:t>矩阵</a:t>
            </a:r>
            <a:endParaRPr lang="en-US" altLang="zh-CN" dirty="0"/>
          </a:p>
          <a:p>
            <a:r>
              <a:rPr lang="zh-CN" altLang="en-US" dirty="0"/>
              <a:t>可微，有约束</a:t>
            </a:r>
            <a:endParaRPr lang="en-US" altLang="zh-CN" dirty="0"/>
          </a:p>
          <a:p>
            <a:pPr lvl="1"/>
            <a:r>
              <a:rPr lang="zh-CN" altLang="en-US" dirty="0"/>
              <a:t>拉格朗日函数的一阶、二阶导数</a:t>
            </a:r>
            <a:endParaRPr lang="en-US" altLang="zh-CN" dirty="0"/>
          </a:p>
          <a:p>
            <a:r>
              <a:rPr lang="zh-CN" altLang="en-US" dirty="0"/>
              <a:t>不可微，无约束</a:t>
            </a:r>
            <a:endParaRPr lang="en-US" altLang="zh-CN" dirty="0"/>
          </a:p>
          <a:p>
            <a:pPr lvl="1"/>
            <a:r>
              <a:rPr lang="zh-CN" altLang="en-US" dirty="0"/>
              <a:t>次梯度</a:t>
            </a:r>
            <a:r>
              <a:rPr lang="en-US" altLang="zh-CN" dirty="0"/>
              <a:t>…</a:t>
            </a:r>
          </a:p>
          <a:p>
            <a:r>
              <a:rPr lang="zh-CN" altLang="en-US" dirty="0"/>
              <a:t>不可微，有约束</a:t>
            </a:r>
            <a:endParaRPr lang="en-US" altLang="zh-CN" dirty="0"/>
          </a:p>
          <a:p>
            <a:pPr lvl="1"/>
            <a:r>
              <a:rPr lang="zh-CN" altLang="en-US" dirty="0"/>
              <a:t>投影梯度</a:t>
            </a:r>
            <a:r>
              <a:rPr lang="en-US" altLang="zh-CN" dirty="0"/>
              <a:t>…</a:t>
            </a:r>
          </a:p>
        </p:txBody>
      </p:sp>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无约束</a:t>
                </a:r>
                <a:r>
                  <a:rPr lang="en-US" altLang="zh-CN" dirty="0"/>
                  <a:t>:</a:t>
                </a:r>
                <a:r>
                  <a:rPr lang="zh-CN" altLang="en-US" dirty="0"/>
                  <a:t>导数信息，二阶导数信息</a:t>
                </a:r>
                <a:r>
                  <a:rPr lang="en-US" altLang="zh-CN" dirty="0"/>
                  <a:t>(</a:t>
                </a:r>
                <a:r>
                  <a:rPr lang="zh-CN" altLang="en-US" dirty="0"/>
                  <a:t>曲率</a:t>
                </a:r>
                <a:r>
                  <a:rPr lang="en-US" altLang="zh-CN" dirty="0"/>
                  <a:t>)</a:t>
                </a:r>
                <a:r>
                  <a:rPr lang="zh-CN" altLang="en-US" dirty="0"/>
                  <a:t>，稳定点</a:t>
                </a:r>
                <a:r>
                  <a:rPr lang="en-US" altLang="zh-CN" dirty="0"/>
                  <a:t>/</a:t>
                </a:r>
                <a:r>
                  <a:rPr lang="zh-CN" altLang="en-US" dirty="0"/>
                  <a:t>临界点：</a:t>
                </a:r>
                <a:endParaRPr lang="en-US" altLang="zh-CN" dirty="0"/>
              </a:p>
              <a:p>
                <a:pPr lvl="1"/>
                <a:r>
                  <a:rPr lang="zh-CN" altLang="en-US" dirty="0"/>
                  <a:t>一阶、二阶条件</a:t>
                </a:r>
                <a:endParaRPr lang="en-US" altLang="zh-CN" dirty="0"/>
              </a:p>
              <a:p>
                <a:pPr lvl="1"/>
                <a:r>
                  <a:rPr lang="zh-CN" altLang="en-US" dirty="0"/>
                  <a:t>梯度下降法</a:t>
                </a:r>
                <a:endParaRPr lang="en-US" altLang="zh-CN" dirty="0"/>
              </a:p>
              <a:p>
                <a:pPr lvl="1"/>
                <a:r>
                  <a:rPr lang="zh-CN" altLang="en-US" dirty="0"/>
                  <a:t>牛顿法</a:t>
                </a:r>
                <a:endParaRPr lang="en-US" altLang="zh-CN" dirty="0"/>
              </a:p>
              <a:p>
                <a:pPr lvl="1"/>
                <a:r>
                  <a:rPr lang="zh-CN" altLang="en-US" dirty="0">
                    <a:solidFill>
                      <a:srgbClr val="FF0000"/>
                    </a:solidFill>
                  </a:rPr>
                  <a:t>练习</a:t>
                </a:r>
                <a:r>
                  <a:rPr lang="zh-CN" altLang="en-US" dirty="0"/>
                  <a:t>：用梯度下降法求解</a:t>
                </a:r>
                <a14:m>
                  <m:oMath xmlns:m="http://schemas.openxmlformats.org/officeDocument/2006/math">
                    <m:r>
                      <a:rPr lang="en-US" altLang="zh-CN" b="1" i="0" smtClean="0">
                        <a:latin typeface="Cambria Math" panose="02040503050406030204" pitchFamily="18" charset="0"/>
                      </a:rPr>
                      <m:t>𝐦𝐢</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𝐧</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oMath>
                </a14:m>
                <a:endParaRPr lang="en-US" altLang="zh-CN" i="1" dirty="0"/>
              </a:p>
              <a:p>
                <a:r>
                  <a:rPr lang="zh-CN" altLang="en-US" dirty="0"/>
                  <a:t>约束</a:t>
                </a:r>
                <a:endParaRPr lang="en-US" altLang="zh-CN" dirty="0"/>
              </a:p>
              <a:p>
                <a:pPr lvl="1"/>
                <a:r>
                  <a:rPr lang="zh-CN" altLang="en-US" dirty="0"/>
                  <a:t>拉格朗日函数，</a:t>
                </a:r>
                <a:r>
                  <a:rPr lang="en-US" altLang="zh-CN" dirty="0"/>
                  <a:t>KKT</a:t>
                </a:r>
                <a:r>
                  <a:rPr lang="zh-CN" altLang="en-US" dirty="0"/>
                  <a:t>条件</a:t>
                </a:r>
                <a:endParaRPr lang="en-US" altLang="zh-CN" dirty="0"/>
              </a:p>
              <a:p>
                <a:pPr lvl="1"/>
                <a:r>
                  <a:rPr lang="zh-CN" altLang="en-US" dirty="0"/>
                  <a:t>考虑约束，修改梯度下降法</a:t>
                </a:r>
                <a:endParaRPr lang="en-US" altLang="zh-CN" dirty="0"/>
              </a:p>
              <a:p>
                <a:pPr lvl="1"/>
                <a:r>
                  <a:rPr lang="zh-CN" altLang="en-US" dirty="0"/>
                  <a:t>逼近法，设计一个无约束最优化问题，其解转化为原问题的解</a:t>
                </a:r>
                <a:endParaRPr lang="en-US" altLang="zh-CN" dirty="0"/>
              </a:p>
              <a:p>
                <a:pPr lvl="2"/>
                <a:r>
                  <a:rPr lang="zh-CN" altLang="en-US" dirty="0"/>
                  <a:t>例如</a:t>
                </a:r>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d>
                          <m:dPr>
                            <m:begChr m:val="|"/>
                            <m:endChr m:val="|"/>
                            <m:ctrlPr>
                              <a:rPr lang="en-US" altLang="zh-CN" b="1" i="1" smtClean="0">
                                <a:latin typeface="Cambria Math" panose="02040503050406030204" pitchFamily="18" charset="0"/>
                              </a:rPr>
                            </m:ctrlPr>
                          </m:d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𝜽</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r>
                              <a:rPr lang="en-US" altLang="zh-CN" b="1" i="1" smtClean="0">
                                <a:latin typeface="Cambria Math" panose="02040503050406030204" pitchFamily="18" charset="0"/>
                              </a:rPr>
                              <m:t>𝒄𝒐𝒔</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r>
                              <a:rPr lang="en-US" altLang="zh-CN" b="1" i="1" smtClean="0">
                                <a:latin typeface="Cambria Math" panose="02040503050406030204" pitchFamily="18" charset="0"/>
                              </a:rPr>
                              <m:t>𝒔𝒊𝒏</m:t>
                            </m:r>
                            <m:r>
                              <a:rPr lang="en-US" altLang="zh-CN" b="1" i="1" smtClean="0">
                                <a:latin typeface="Cambria Math" panose="02040503050406030204" pitchFamily="18" charset="0"/>
                              </a:rPr>
                              <m:t>𝜽</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oMath>
                </a14:m>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90" b="-9002"/>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如何求解 </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m:oMathPara>
                </a14:m>
                <a:endParaRPr lang="en-US" altLang="zh-CN" dirty="0"/>
              </a:p>
              <a:p>
                <a:pPr marL="0" indent="0">
                  <a:buNone/>
                </a:pPr>
                <a14:m>
                  <m:oMath xmlns:m="http://schemas.openxmlformats.org/officeDocument/2006/math">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𝒙</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𝝀</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0"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𝝀</m:t>
                            </m:r>
                            <m:r>
                              <a:rPr lang="en-US" altLang="zh-CN" b="1" i="1" smtClean="0">
                                <a:latin typeface="Cambria Math" panose="02040503050406030204" pitchFamily="18" charset="0"/>
                              </a:rPr>
                              <m:t>𝑰</m:t>
                            </m:r>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oMath>
                </a14:m>
                <a:r>
                  <a:rPr lang="en-US" altLang="zh-CN" b="1" dirty="0"/>
                  <a:t>,</a:t>
                </a:r>
              </a:p>
              <a:p>
                <a14:m>
                  <m:oMath xmlns:m="http://schemas.openxmlformats.org/officeDocument/2006/math">
                    <m:r>
                      <a:rPr lang="en-US" altLang="zh-CN" b="1" i="1" dirty="0" smtClean="0">
                        <a:latin typeface="Cambria Math" panose="02040503050406030204" pitchFamily="18" charset="0"/>
                      </a:rPr>
                      <m:t>𝝀</m:t>
                    </m:r>
                  </m:oMath>
                </a14:m>
                <a:r>
                  <a:rPr lang="zh-CN" altLang="en-US" b="1" dirty="0"/>
                  <a:t>的幅度必须使得结果满足约束，若对其执行梯度增加可以找到这个值</a:t>
                </a:r>
                <a:endParaRPr lang="en-US" altLang="zh-CN" b="1" dirty="0"/>
              </a:p>
              <a:p>
                <a14:m>
                  <m:oMath xmlns:m="http://schemas.openxmlformats.org/officeDocument/2006/math">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𝝀</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，显然当</a:t>
                </a:r>
                <a14:m>
                  <m:oMath xmlns:m="http://schemas.openxmlformats.org/officeDocument/2006/math">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&gt;</m:t>
                    </m:r>
                    <m:r>
                      <a:rPr lang="en-US" altLang="zh-CN" b="1" i="1" smtClean="0">
                        <a:latin typeface="Cambria Math" panose="02040503050406030204" pitchFamily="18" charset="0"/>
                      </a:rPr>
                      <m:t>𝟏</m:t>
                    </m:r>
                  </m:oMath>
                </a14:m>
                <a:r>
                  <a:rPr lang="en-US" altLang="zh-CN" dirty="0"/>
                  <a:t>, </a:t>
                </a:r>
                <a:r>
                  <a:rPr lang="zh-CN" altLang="en-US" dirty="0"/>
                  <a:t>偏导数为正，所以提升</a:t>
                </a:r>
                <a14:m>
                  <m:oMath xmlns:m="http://schemas.openxmlformats.org/officeDocument/2006/math">
                    <m:r>
                      <a:rPr lang="en-US" altLang="zh-CN" b="1" i="1" smtClean="0">
                        <a:latin typeface="Cambria Math" panose="02040503050406030204" pitchFamily="18" charset="0"/>
                      </a:rPr>
                      <m:t>𝝀</m:t>
                    </m:r>
                  </m:oMath>
                </a14:m>
                <a:r>
                  <a:rPr lang="en-US" altLang="zh-CN" dirty="0"/>
                  <a:t>,</a:t>
                </a:r>
                <a:r>
                  <a:rPr lang="zh-CN" altLang="en-US" dirty="0"/>
                  <a:t>则增加拉格朗日函数值，其偏导数遵循上升趋势</a:t>
                </a:r>
                <a:endParaRPr lang="en-US" altLang="zh-CN" dirty="0"/>
              </a:p>
              <a:p>
                <a:r>
                  <a:rPr lang="zh-CN" altLang="en-US" dirty="0"/>
                  <a:t>约束作为正则化的手段，经常在机器学习、图像处理中广泛使用</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1257" b="-5206"/>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大多数优化方法都与精确的梯度和</a:t>
                </a:r>
                <a:r>
                  <a:rPr lang="en-US" altLang="zh-CN" dirty="0"/>
                  <a:t>Hessian</a:t>
                </a:r>
                <a:r>
                  <a:rPr lang="zh-CN" altLang="en-US" dirty="0"/>
                  <a:t>矩阵的值有很大关系</a:t>
                </a:r>
                <a:endParaRPr lang="en-US" altLang="zh-CN" dirty="0"/>
              </a:p>
              <a:p>
                <a:pPr lvl="1"/>
                <a:r>
                  <a:rPr lang="zh-CN" altLang="en-US" dirty="0"/>
                  <a:t>实际使用中，通常采用近似估计量，例如几乎所有的</a:t>
                </a:r>
                <a:r>
                  <a:rPr lang="en-US" altLang="zh-CN" dirty="0"/>
                  <a:t>Deep learning </a:t>
                </a:r>
                <a:r>
                  <a:rPr lang="zh-CN" altLang="en-US" dirty="0"/>
                  <a:t>算法使用基于样本的估计值</a:t>
                </a:r>
                <a:endParaRPr lang="en-US" altLang="zh-CN" dirty="0"/>
              </a:p>
              <a:p>
                <a:pPr lvl="1"/>
                <a:r>
                  <a:rPr lang="zh-CN" altLang="en-US" dirty="0"/>
                  <a:t>甚至目标函数很难处理，导致其梯度也很难处理，采用一些逼近的办法来处理</a:t>
                </a:r>
                <a:endParaRPr lang="en-US" altLang="zh-CN" dirty="0"/>
              </a:p>
              <a:p>
                <a:r>
                  <a:rPr lang="zh-CN" altLang="en-US" dirty="0"/>
                  <a:t>稳定点，</a:t>
                </a:r>
                <a:r>
                  <a:rPr lang="en-US" altLang="zh-CN" dirty="0"/>
                  <a:t>KKT</a:t>
                </a:r>
                <a:r>
                  <a:rPr lang="zh-CN" altLang="en-US" dirty="0"/>
                  <a:t>点，然后采用充分条件来判断，可以借助一阶和二阶的条件</a:t>
                </a:r>
                <a:endParaRPr lang="en-US" altLang="zh-CN" dirty="0"/>
              </a:p>
              <a:p>
                <a:r>
                  <a:rPr lang="zh-CN" altLang="en-US" dirty="0"/>
                  <a:t>难求？</a:t>
                </a:r>
                <a:endParaRPr lang="en-US" altLang="zh-CN" dirty="0"/>
              </a:p>
              <a:p>
                <a:pPr lvl="1"/>
                <a:r>
                  <a:rPr lang="zh-CN" altLang="en-US" dirty="0"/>
                  <a:t>与无约束中类似，也需要采用</a:t>
                </a:r>
                <a:r>
                  <a:rPr lang="zh-CN" altLang="en-US" dirty="0">
                    <a:solidFill>
                      <a:srgbClr val="FF0000"/>
                    </a:solidFill>
                  </a:rPr>
                  <a:t>迭代的方式求解</a:t>
                </a:r>
                <a:endParaRPr lang="en-US" altLang="zh-CN" dirty="0">
                  <a:solidFill>
                    <a:srgbClr val="FF0000"/>
                  </a:solidFill>
                </a:endParaRPr>
              </a:p>
              <a:p>
                <a:pPr lvl="1"/>
                <a:r>
                  <a:rPr lang="zh-CN" altLang="en-US" dirty="0">
                    <a:solidFill>
                      <a:srgbClr val="FF0000"/>
                    </a:solidFill>
                  </a:rPr>
                  <a:t>迭代下降：</a:t>
                </a:r>
                <a14:m>
                  <m:oMath xmlns:m="http://schemas.openxmlformats.org/officeDocument/2006/math">
                    <m:d>
                      <m:dPr>
                        <m:begChr m:val="{"/>
                        <m:endChr m:val="}"/>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𝑿</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𝝓</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&lt;</m:t>
                    </m:r>
                    <m:r>
                      <a:rPr lang="en-US" altLang="zh-CN" b="1" i="1" smtClean="0">
                        <a:solidFill>
                          <a:srgbClr val="FF0000"/>
                        </a:solidFill>
                        <a:latin typeface="Cambria Math" panose="02040503050406030204" pitchFamily="18" charset="0"/>
                      </a:rPr>
                      <m:t>𝝓</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r>
                      <a:rPr lang="en-US" altLang="zh-CN" b="1" i="1" smtClean="0">
                        <a:solidFill>
                          <a:srgbClr val="FF0000"/>
                        </a:solidFill>
                        <a:latin typeface="Cambria Math" panose="02040503050406030204" pitchFamily="18" charset="0"/>
                      </a:rPr>
                      <m:t>)</m:t>
                    </m:r>
                  </m:oMath>
                </a14:m>
                <a:endParaRPr lang="en-US" altLang="zh-CN" dirty="0">
                  <a:solidFill>
                    <a:srgbClr val="FF0000"/>
                  </a:solidFill>
                </a:endParaRPr>
              </a:p>
              <a:p>
                <a:pPr lvl="1"/>
                <a:r>
                  <a:rPr lang="zh-CN" altLang="en-US" dirty="0">
                    <a:solidFill>
                      <a:srgbClr val="FF0000"/>
                    </a:solidFill>
                  </a:rPr>
                  <a:t>逼近思想：</a:t>
                </a:r>
                <a14:m>
                  <m:oMath xmlns:m="http://schemas.openxmlformats.org/officeDocument/2006/math">
                    <m:d>
                      <m:dPr>
                        <m:begChr m:val="{"/>
                        <m:endChr m:val="}"/>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e>
                    </m:d>
                    <m:r>
                      <a:rPr lang="en-US" altLang="zh-CN" b="1" i="1" smtClean="0">
                        <a:solidFill>
                          <a:srgbClr val="FF0000"/>
                        </a:solidFill>
                        <a:latin typeface="Cambria Math" panose="02040503050406030204" pitchFamily="18" charset="0"/>
                      </a:rPr>
                      <m:t>, </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𝒂𝒓𝒈𝒎𝒊</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𝒏</m:t>
                        </m:r>
                      </m:e>
                      <m:sub>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𝑿</m:t>
                            </m:r>
                          </m:e>
                          <m:sub>
                            <m:r>
                              <a:rPr lang="en-US" altLang="zh-CN" b="1" i="1" smtClean="0">
                                <a:solidFill>
                                  <a:srgbClr val="FF0000"/>
                                </a:solidFill>
                                <a:latin typeface="Cambria Math" panose="02040503050406030204" pitchFamily="18" charset="0"/>
                              </a:rPr>
                              <m:t>𝒌</m:t>
                            </m:r>
                          </m:sub>
                        </m:sSub>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𝑭</m:t>
                        </m:r>
                      </m:e>
                      <m:sub>
                        <m:r>
                          <a:rPr lang="en-US" altLang="zh-CN" b="1" i="1" smtClean="0">
                            <a:solidFill>
                              <a:srgbClr val="FF0000"/>
                            </a:solidFill>
                            <a:latin typeface="Cambria Math" panose="02040503050406030204" pitchFamily="18" charset="0"/>
                          </a:rPr>
                          <m:t>𝒌</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endParaRPr lang="en-US" altLang="zh-CN" dirty="0">
                  <a:solidFill>
                    <a:srgbClr val="FF0000"/>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90" b="-4664"/>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
        <p:nvSpPr>
          <p:cNvPr id="2" name="文本框 1"/>
          <p:cNvSpPr txBox="1"/>
          <p:nvPr/>
        </p:nvSpPr>
        <p:spPr>
          <a:xfrm>
            <a:off x="992560" y="6785764"/>
            <a:ext cx="7776864" cy="461665"/>
          </a:xfrm>
          <a:prstGeom prst="rect">
            <a:avLst/>
          </a:prstGeom>
          <a:noFill/>
        </p:spPr>
        <p:txBody>
          <a:bodyPr wrap="square" rtlCol="0">
            <a:spAutoFit/>
          </a:bodyPr>
          <a:lstStyle/>
          <a:p>
            <a:r>
              <a:rPr lang="zh-CN" altLang="en-US" dirty="0">
                <a:solidFill>
                  <a:srgbClr val="CC00CC"/>
                </a:solidFill>
              </a:rPr>
              <a:t>将一个约束优化问题转化为一系列无约束优化问题</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solidFill>
                      <a:srgbClr val="FF0000"/>
                    </a:solidFill>
                  </a:rPr>
                  <a:t>迭代下降：</a:t>
                </a:r>
                <a14:m>
                  <m:oMath xmlns:m="http://schemas.openxmlformats.org/officeDocument/2006/math">
                    <m:d>
                      <m:dPr>
                        <m:begChr m:val="{"/>
                        <m:endChr m:val="}"/>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𝑿</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𝝓</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e>
                    </m:d>
                    <m:r>
                      <a:rPr lang="en-US" altLang="zh-CN" sz="2400" i="1">
                        <a:solidFill>
                          <a:srgbClr val="FF0000"/>
                        </a:solidFill>
                        <a:latin typeface="Cambria Math" panose="02040503050406030204" pitchFamily="18" charset="0"/>
                      </a:rPr>
                      <m:t>&lt;</m:t>
                    </m:r>
                    <m:r>
                      <a:rPr lang="en-US" altLang="zh-CN" sz="2400" i="1">
                        <a:solidFill>
                          <a:srgbClr val="FF0000"/>
                        </a:solidFill>
                        <a:latin typeface="Cambria Math" panose="02040503050406030204" pitchFamily="18" charset="0"/>
                      </a:rPr>
                      <m:t>𝝓</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oMath>
                </a14:m>
                <a:endParaRPr lang="en-US" altLang="zh-CN" sz="2400" dirty="0">
                  <a:solidFill>
                    <a:srgbClr val="FF0000"/>
                  </a:solidFill>
                </a:endParaRPr>
              </a:p>
              <a:p>
                <a:r>
                  <a:rPr lang="zh-CN" altLang="en-US" sz="2400" dirty="0">
                    <a:solidFill>
                      <a:srgbClr val="FF0000"/>
                    </a:solidFill>
                  </a:rPr>
                  <a:t>逼近思想：</a:t>
                </a:r>
                <a14:m>
                  <m:oMath xmlns:m="http://schemas.openxmlformats.org/officeDocument/2006/math">
                    <m:d>
                      <m:dPr>
                        <m:begChr m:val="{"/>
                        <m:endChr m:val="}"/>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 </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𝒂𝒓𝒈𝒎𝒊</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𝒏</m:t>
                        </m:r>
                      </m:e>
                      <m:sub>
                        <m:r>
                          <a:rPr lang="en-US" altLang="zh-CN" sz="2400"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𝑿</m:t>
                            </m:r>
                          </m:e>
                          <m:sub>
                            <m:r>
                              <a:rPr lang="en-US" altLang="zh-CN" sz="2400" i="1">
                                <a:solidFill>
                                  <a:srgbClr val="FF0000"/>
                                </a:solidFill>
                                <a:latin typeface="Cambria Math" panose="02040503050406030204" pitchFamily="18" charset="0"/>
                              </a:rPr>
                              <m:t>𝒌</m:t>
                            </m:r>
                          </m:sub>
                        </m:sSub>
                      </m:sub>
                    </m:sSub>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𝑭</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oMath>
                </a14:m>
                <a:endParaRPr lang="en-US" altLang="zh-CN" sz="2400" dirty="0">
                  <a:solidFill>
                    <a:srgbClr val="FF0000"/>
                  </a:solidFill>
                </a:endParaRPr>
              </a:p>
              <a:p>
                <a:r>
                  <a:rPr lang="zh-CN" altLang="en-US" sz="2400" dirty="0">
                    <a:solidFill>
                      <a:srgbClr val="0000FF"/>
                    </a:solidFill>
                  </a:rPr>
                  <a:t>目标函数和约束函数的可微性质有什么作用？</a:t>
                </a:r>
                <a:endParaRPr lang="en-US" altLang="zh-CN" sz="2400" dirty="0">
                  <a:solidFill>
                    <a:srgbClr val="0000FF"/>
                  </a:solidFill>
                </a:endParaRPr>
              </a:p>
              <a:p>
                <a:pPr lvl="1"/>
                <a:r>
                  <a:rPr lang="zh-CN" altLang="en-US" dirty="0"/>
                  <a:t>连续性</a:t>
                </a:r>
                <a:endParaRPr lang="en-US" altLang="zh-CN" dirty="0"/>
              </a:p>
              <a:p>
                <a:pPr lvl="2"/>
                <a:r>
                  <a:rPr lang="zh-CN" altLang="en-US" dirty="0">
                    <a:solidFill>
                      <a:srgbClr val="0000FF"/>
                    </a:solidFill>
                  </a:rPr>
                  <a:t>无约束：梯度类方法，最速下降，共轭梯度，牛顿法</a:t>
                </a:r>
                <a:endParaRPr lang="en-US" altLang="zh-CN" dirty="0">
                  <a:solidFill>
                    <a:srgbClr val="0000FF"/>
                  </a:solidFill>
                </a:endParaRPr>
              </a:p>
              <a:p>
                <a:pPr lvl="2"/>
                <a:r>
                  <a:rPr lang="zh-CN" altLang="en-US" dirty="0">
                    <a:solidFill>
                      <a:srgbClr val="0000FF"/>
                    </a:solidFill>
                  </a:rPr>
                  <a:t>有约束：</a:t>
                </a:r>
                <a:r>
                  <a:rPr lang="zh-CN" altLang="en-US" dirty="0">
                    <a:solidFill>
                      <a:srgbClr val="FF0000"/>
                    </a:solidFill>
                  </a:rPr>
                  <a:t>可行方向法</a:t>
                </a:r>
                <a:r>
                  <a:rPr lang="zh-CN" altLang="en-US" dirty="0">
                    <a:solidFill>
                      <a:srgbClr val="0000FF"/>
                    </a:solidFill>
                  </a:rPr>
                  <a:t>，如条件梯度，梯度投影</a:t>
                </a:r>
                <a:endParaRPr lang="en-US" altLang="zh-CN" dirty="0">
                  <a:solidFill>
                    <a:srgbClr val="0000FF"/>
                  </a:solidFill>
                </a:endParaRPr>
              </a:p>
              <a:p>
                <a:pPr lvl="2"/>
                <a14:m>
                  <m:oMath xmlns:m="http://schemas.openxmlformats.org/officeDocument/2006/math">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sub>
                    </m:sSub>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𝑷</m:t>
                        </m:r>
                      </m:e>
                      <m:sub>
                        <m:r>
                          <a:rPr lang="en-US" altLang="zh-CN" b="1" i="1" smtClean="0">
                            <a:solidFill>
                              <a:srgbClr val="0000FF"/>
                            </a:solidFill>
                            <a:latin typeface="Cambria Math" panose="02040503050406030204" pitchFamily="18" charset="0"/>
                          </a:rPr>
                          <m:t>𝑿</m:t>
                        </m:r>
                      </m:sub>
                    </m:sSub>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sub>
                    </m:sSub>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𝜶</m:t>
                        </m:r>
                      </m:e>
                      <m:sub>
                        <m:r>
                          <a:rPr lang="en-US" altLang="zh-CN" b="1" i="1" smtClean="0">
                            <a:solidFill>
                              <a:srgbClr val="0000FF"/>
                            </a:solidFill>
                            <a:latin typeface="Cambria Math" panose="02040503050406030204" pitchFamily="18" charset="0"/>
                          </a:rPr>
                          <m:t>𝒌</m:t>
                        </m:r>
                      </m:sub>
                    </m:sSub>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𝑫</m:t>
                        </m:r>
                      </m:e>
                      <m:sub>
                        <m:r>
                          <a:rPr lang="en-US" altLang="zh-CN" b="1" i="1" smtClean="0">
                            <a:solidFill>
                              <a:srgbClr val="0000FF"/>
                            </a:solidFill>
                            <a:latin typeface="Cambria Math" panose="02040503050406030204" pitchFamily="18" charset="0"/>
                          </a:rPr>
                          <m:t>𝒌</m:t>
                        </m:r>
                      </m:sub>
                    </m:sSub>
                    <m:r>
                      <a:rPr lang="en-US" altLang="zh-CN" b="1" i="0"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𝒇</m:t>
                    </m:r>
                    <m:d>
                      <m:dPr>
                        <m:ctrlPr>
                          <a:rPr lang="en-US" altLang="zh-CN" b="1" i="1" smtClean="0">
                            <a:solidFill>
                              <a:srgbClr val="0000FF"/>
                            </a:solidFill>
                            <a:latin typeface="Cambria Math" panose="02040503050406030204" pitchFamily="18" charset="0"/>
                          </a:rPr>
                        </m:ctrlPr>
                      </m:dPr>
                      <m:e>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sub>
                        </m:sSub>
                      </m:e>
                    </m:d>
                    <m:r>
                      <a:rPr lang="en-US" altLang="zh-CN" b="1" i="1" smtClean="0">
                        <a:solidFill>
                          <a:srgbClr val="0000FF"/>
                        </a:solidFill>
                        <a:latin typeface="Cambria Math" panose="02040503050406030204" pitchFamily="18" charset="0"/>
                      </a:rPr>
                      <m:t>)</m:t>
                    </m:r>
                  </m:oMath>
                </a14:m>
                <a:r>
                  <a:rPr lang="en-US" altLang="zh-CN" dirty="0">
                    <a:solidFill>
                      <a:srgbClr val="0000FF"/>
                    </a:solidFill>
                  </a:rPr>
                  <a:t>, </a:t>
                </a:r>
                <a14:m>
                  <m:oMath xmlns:m="http://schemas.openxmlformats.org/officeDocument/2006/math">
                    <m:sSub>
                      <m:sSubPr>
                        <m:ctrlPr>
                          <a:rPr lang="en-US" altLang="zh-CN" b="1" i="1" dirty="0" smtClean="0">
                            <a:solidFill>
                              <a:srgbClr val="0000FF"/>
                            </a:solidFill>
                            <a:latin typeface="Cambria Math" panose="02040503050406030204" pitchFamily="18" charset="0"/>
                          </a:rPr>
                        </m:ctrlPr>
                      </m:sSubPr>
                      <m:e>
                        <m:r>
                          <a:rPr lang="en-US" altLang="zh-CN" b="1" i="1" dirty="0" smtClean="0">
                            <a:solidFill>
                              <a:srgbClr val="0000FF"/>
                            </a:solidFill>
                            <a:latin typeface="Cambria Math" panose="02040503050406030204" pitchFamily="18" charset="0"/>
                          </a:rPr>
                          <m:t>𝑫</m:t>
                        </m:r>
                      </m:e>
                      <m:sub>
                        <m:r>
                          <a:rPr lang="en-US" altLang="zh-CN" b="1" i="1" dirty="0" smtClean="0">
                            <a:solidFill>
                              <a:srgbClr val="0000FF"/>
                            </a:solidFill>
                            <a:latin typeface="Cambria Math" panose="02040503050406030204" pitchFamily="18" charset="0"/>
                          </a:rPr>
                          <m:t>𝒌</m:t>
                        </m:r>
                      </m:sub>
                    </m:sSub>
                  </m:oMath>
                </a14:m>
                <a:r>
                  <a:rPr lang="zh-CN" altLang="en-US" dirty="0">
                    <a:solidFill>
                      <a:srgbClr val="0000FF"/>
                    </a:solidFill>
                  </a:rPr>
                  <a:t>为修正矩阵，</a:t>
                </a:r>
                <a:endParaRPr lang="en-US" altLang="zh-CN" dirty="0">
                  <a:solidFill>
                    <a:srgbClr val="0000FF"/>
                  </a:solidFill>
                </a:endParaRPr>
              </a:p>
              <a:p>
                <a:pPr lvl="2"/>
                <a:r>
                  <a:rPr lang="zh-CN" altLang="en-US" dirty="0">
                    <a:solidFill>
                      <a:srgbClr val="0000FF"/>
                    </a:solidFill>
                  </a:rPr>
                  <a:t>块坐标下降法</a:t>
                </a:r>
                <a:endParaRPr lang="en-US" altLang="zh-CN" dirty="0">
                  <a:solidFill>
                    <a:srgbClr val="0000FF"/>
                  </a:solidFill>
                </a:endParaRPr>
              </a:p>
              <a:p>
                <a:pPr lvl="1"/>
                <a:r>
                  <a:rPr lang="zh-CN" altLang="en-US" dirty="0"/>
                  <a:t>不可微转化为可微</a:t>
                </a:r>
                <a:endParaRPr lang="en-US" altLang="zh-CN" dirty="0"/>
              </a:p>
              <a:p>
                <a:pPr lvl="2"/>
                <a14:m>
                  <m:oMath xmlns:m="http://schemas.openxmlformats.org/officeDocument/2006/math">
                    <m:r>
                      <a:rPr lang="en-US" altLang="zh-CN" b="1" i="1" smtClean="0">
                        <a:solidFill>
                          <a:srgbClr val="0000FF"/>
                        </a:solidFill>
                        <a:latin typeface="Cambria Math" panose="02040503050406030204" pitchFamily="18" charset="0"/>
                      </a:rPr>
                      <m:t>𝒎𝒊𝒏</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𝒎𝒂𝒙</m:t>
                    </m:r>
                    <m:d>
                      <m:dPr>
                        <m:begChr m:val="{"/>
                        <m:endChr m:val="}"/>
                        <m:ctrlPr>
                          <a:rPr lang="en-US" altLang="zh-CN" b="1" i="1" smtClean="0">
                            <a:solidFill>
                              <a:srgbClr val="0000FF"/>
                            </a:solidFill>
                            <a:latin typeface="Cambria Math" panose="02040503050406030204" pitchFamily="18" charset="0"/>
                          </a:rPr>
                        </m:ctrlPr>
                      </m:dPr>
                      <m:e>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𝒇</m:t>
                            </m:r>
                          </m:e>
                          <m:sub>
                            <m:r>
                              <a:rPr lang="en-US" altLang="zh-CN" b="1" i="1" smtClean="0">
                                <a:solidFill>
                                  <a:srgbClr val="0000FF"/>
                                </a:solidFill>
                                <a:latin typeface="Cambria Math" panose="02040503050406030204" pitchFamily="18" charset="0"/>
                              </a:rPr>
                              <m:t>𝟏</m:t>
                            </m:r>
                          </m:sub>
                        </m:sSub>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𝒇</m:t>
                            </m:r>
                          </m:e>
                          <m:sub>
                            <m:r>
                              <a:rPr lang="en-US" altLang="zh-CN" b="1" i="1" smtClean="0">
                                <a:solidFill>
                                  <a:srgbClr val="0000FF"/>
                                </a:solidFill>
                                <a:latin typeface="Cambria Math" panose="02040503050406030204" pitchFamily="18" charset="0"/>
                              </a:rPr>
                              <m:t>𝒎</m:t>
                            </m:r>
                          </m:sub>
                        </m:sSub>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e>
                    </m:d>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𝒔</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𝒕</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b="1" i="1" smtClean="0">
                            <a:solidFill>
                              <a:srgbClr val="0000FF"/>
                            </a:solidFill>
                            <a:latin typeface="Cambria Math" panose="02040503050406030204" pitchFamily="18" charset="0"/>
                          </a:rPr>
                          <m:t>𝑹</m:t>
                        </m:r>
                      </m:e>
                      <m:sup>
                        <m:r>
                          <a:rPr lang="en-US" altLang="zh-CN" b="1" i="1" smtClean="0">
                            <a:solidFill>
                              <a:srgbClr val="0000FF"/>
                            </a:solidFill>
                            <a:latin typeface="Cambria Math" panose="02040503050406030204" pitchFamily="18" charset="0"/>
                          </a:rPr>
                          <m:t>𝒏</m:t>
                        </m:r>
                      </m:sup>
                    </m:sSup>
                  </m:oMath>
                </a14:m>
                <a:r>
                  <a:rPr lang="en-US" altLang="zh-CN" dirty="0">
                    <a:solidFill>
                      <a:srgbClr val="0000FF"/>
                    </a:solidFill>
                  </a:rPr>
                  <a:t>,</a:t>
                </a:r>
                <a:r>
                  <a:rPr lang="zh-CN" altLang="en-US" dirty="0">
                    <a:solidFill>
                      <a:srgbClr val="0000FF"/>
                    </a:solidFill>
                  </a:rPr>
                  <a:t>函数均可微，可转化为</a:t>
                </a:r>
                <a14:m>
                  <m:oMath xmlns:m="http://schemas.openxmlformats.org/officeDocument/2006/math">
                    <m:r>
                      <a:rPr lang="en-US" altLang="zh-CN" b="1" i="1" smtClean="0">
                        <a:solidFill>
                          <a:srgbClr val="0000FF"/>
                        </a:solidFill>
                        <a:latin typeface="Cambria Math" panose="02040503050406030204" pitchFamily="18" charset="0"/>
                      </a:rPr>
                      <m:t>𝒎𝒊𝒏</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𝒛</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𝒔</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𝒕</m:t>
                    </m:r>
                    <m:r>
                      <a:rPr lang="en-US" altLang="zh-CN" b="1" i="1" smtClean="0">
                        <a:solidFill>
                          <a:srgbClr val="0000FF"/>
                        </a:solidFill>
                        <a:latin typeface="Cambria Math" panose="02040503050406030204" pitchFamily="18" charset="0"/>
                      </a:rPr>
                      <m:t>. </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𝒇</m:t>
                        </m:r>
                      </m:e>
                      <m:sub>
                        <m:r>
                          <a:rPr lang="en-US" altLang="zh-CN" b="1" i="1" smtClean="0">
                            <a:solidFill>
                              <a:srgbClr val="0000FF"/>
                            </a:solidFill>
                            <a:latin typeface="Cambria Math" panose="02040503050406030204" pitchFamily="18" charset="0"/>
                          </a:rPr>
                          <m:t>𝒋</m:t>
                        </m:r>
                      </m:sub>
                    </m:sSub>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𝒛</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𝒋</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𝟐</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𝒎</m:t>
                    </m:r>
                  </m:oMath>
                </a14:m>
                <a:r>
                  <a:rPr lang="en-US" altLang="zh-CN" dirty="0">
                    <a:solidFill>
                      <a:srgbClr val="0000FF"/>
                    </a:solidFill>
                  </a:rPr>
                  <a:t>,</a:t>
                </a:r>
                <a:r>
                  <a:rPr lang="zh-CN" altLang="en-US" dirty="0">
                    <a:solidFill>
                      <a:srgbClr val="0000FF"/>
                    </a:solidFill>
                  </a:rPr>
                  <a:t>直接用罚函数或增广拉格朗日求解</a:t>
                </a:r>
                <a:endParaRPr lang="en-US" altLang="zh-CN" dirty="0">
                  <a:solidFill>
                    <a:srgbClr val="0000FF"/>
                  </a:solidFill>
                </a:endParaRPr>
              </a:p>
              <a:p>
                <a:pPr lvl="2"/>
                <a:r>
                  <a:rPr lang="zh-CN" altLang="en-US" dirty="0">
                    <a:solidFill>
                      <a:srgbClr val="0000FF"/>
                    </a:solidFill>
                  </a:rPr>
                  <a:t>不可微：次梯度法</a:t>
                </a:r>
                <a:endParaRPr lang="en-US" altLang="zh-CN" dirty="0">
                  <a:solidFill>
                    <a:srgbClr val="0000FF"/>
                  </a:solidFill>
                </a:endParaRPr>
              </a:p>
              <a:p>
                <a:pPr lvl="2"/>
                <a:r>
                  <a:rPr lang="zh-CN" altLang="en-US" dirty="0">
                    <a:solidFill>
                      <a:srgbClr val="0000FF"/>
                    </a:solidFill>
                  </a:rPr>
                  <a:t>交替下降法：</a:t>
                </a:r>
                <a14:m>
                  <m:oMath xmlns:m="http://schemas.openxmlformats.org/officeDocument/2006/math">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sub>
                    </m:sSub>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𝒂𝒓𝒈𝒎𝒊</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𝒏</m:t>
                        </m:r>
                      </m:e>
                      <m:sub>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b="1" i="1" smtClean="0">
                                <a:solidFill>
                                  <a:srgbClr val="0000FF"/>
                                </a:solidFill>
                                <a:latin typeface="Cambria Math" panose="02040503050406030204" pitchFamily="18" charset="0"/>
                              </a:rPr>
                              <m:t>𝑹</m:t>
                            </m:r>
                          </m:e>
                          <m:sup>
                            <m:r>
                              <a:rPr lang="en-US" altLang="zh-CN" b="1" i="1" smtClean="0">
                                <a:solidFill>
                                  <a:srgbClr val="0000FF"/>
                                </a:solidFill>
                                <a:latin typeface="Cambria Math" panose="02040503050406030204" pitchFamily="18" charset="0"/>
                              </a:rPr>
                              <m:t>𝒏</m:t>
                            </m:r>
                          </m:sup>
                        </m:sSup>
                      </m:sub>
                    </m:sSub>
                    <m:d>
                      <m:dPr>
                        <m:begChr m:val="{"/>
                        <m:endChr m:val="}"/>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𝒇</m:t>
                        </m:r>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r>
                          <a:rPr lang="en-US" altLang="zh-CN" b="1" i="1" smtClean="0">
                            <a:solidFill>
                              <a:srgbClr val="0000FF"/>
                            </a:solidFill>
                            <a:latin typeface="Cambria Math" panose="02040503050406030204" pitchFamily="18" charset="0"/>
                          </a:rPr>
                          <m:t>+</m:t>
                        </m:r>
                        <m:f>
                          <m:fPr>
                            <m:ctrlPr>
                              <a:rPr lang="en-US" altLang="zh-CN" b="1" i="1" smtClean="0">
                                <a:solidFill>
                                  <a:srgbClr val="0000FF"/>
                                </a:solidFill>
                                <a:latin typeface="Cambria Math" panose="02040503050406030204" pitchFamily="18" charset="0"/>
                              </a:rPr>
                            </m:ctrlPr>
                          </m:fPr>
                          <m:num>
                            <m:r>
                              <a:rPr lang="en-US" altLang="zh-CN" b="1" i="1" smtClean="0">
                                <a:solidFill>
                                  <a:srgbClr val="0000FF"/>
                                </a:solidFill>
                                <a:latin typeface="Cambria Math" panose="02040503050406030204" pitchFamily="18" charset="0"/>
                              </a:rPr>
                              <m:t>𝟏</m:t>
                            </m:r>
                          </m:num>
                          <m:den>
                            <m:r>
                              <a:rPr lang="en-US" altLang="zh-CN" b="1" i="1" smtClean="0">
                                <a:solidFill>
                                  <a:srgbClr val="0000FF"/>
                                </a:solidFill>
                                <a:latin typeface="Cambria Math" panose="02040503050406030204" pitchFamily="18" charset="0"/>
                              </a:rPr>
                              <m:t>𝟐</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𝒄</m:t>
                                </m:r>
                              </m:e>
                              <m:sub>
                                <m:r>
                                  <a:rPr lang="en-US" altLang="zh-CN" b="1" i="1" smtClean="0">
                                    <a:solidFill>
                                      <a:srgbClr val="0000FF"/>
                                    </a:solidFill>
                                    <a:latin typeface="Cambria Math" panose="02040503050406030204" pitchFamily="18" charset="0"/>
                                  </a:rPr>
                                  <m:t>𝒌</m:t>
                                </m:r>
                              </m:sub>
                            </m:sSub>
                          </m:den>
                        </m:f>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sub>
                        </m:sSub>
                        <m:r>
                          <m:rPr>
                            <m:lit/>
                          </m:rP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m:rPr>
                                <m:lit/>
                              </m:rPr>
                              <a:rPr lang="en-US" altLang="zh-CN" b="1" i="1" smtClean="0">
                                <a:solidFill>
                                  <a:srgbClr val="0000FF"/>
                                </a:solidFill>
                                <a:latin typeface="Cambria Math" panose="02040503050406030204" pitchFamily="18" charset="0"/>
                              </a:rPr>
                              <m:t>|</m:t>
                            </m:r>
                          </m:e>
                          <m:sup>
                            <m:r>
                              <a:rPr lang="en-US" altLang="zh-CN" b="1" i="1" smtClean="0">
                                <a:solidFill>
                                  <a:srgbClr val="0000FF"/>
                                </a:solidFill>
                                <a:latin typeface="Cambria Math" panose="02040503050406030204" pitchFamily="18" charset="0"/>
                              </a:rPr>
                              <m:t>𝟐</m:t>
                            </m:r>
                          </m:sup>
                        </m:sSup>
                      </m:e>
                    </m:d>
                  </m:oMath>
                </a14:m>
                <a:endParaRPr lang="en-US" altLang="zh-CN" dirty="0">
                  <a:solidFill>
                    <a:srgbClr val="0000FF"/>
                  </a:solidFill>
                </a:endParaRPr>
              </a:p>
              <a:p>
                <a:endParaRPr lang="zh-CN" altLang="en-US" dirty="0">
                  <a:solidFill>
                    <a:srgbClr val="00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b="-8134"/>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pic>
        <p:nvPicPr>
          <p:cNvPr id="5" name="图片 4"/>
          <p:cNvPicPr>
            <a:picLocks noChangeAspect="1"/>
          </p:cNvPicPr>
          <p:nvPr/>
        </p:nvPicPr>
        <p:blipFill>
          <a:blip r:embed="rId3"/>
          <a:stretch>
            <a:fillRect/>
          </a:stretch>
        </p:blipFill>
        <p:spPr>
          <a:xfrm>
            <a:off x="7689304" y="3393157"/>
            <a:ext cx="1728192" cy="1628642"/>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如何求解</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上面的交替下降法，有时也称为邻近算法，常用于代价函数是凸函数当中，体现了代价改进和逼近的思想</a:t>
                </a:r>
                <a:r>
                  <a:rPr lang="en-US" altLang="zh-CN" sz="2400" dirty="0"/>
                  <a:t>,</a:t>
                </a:r>
                <a:r>
                  <a:rPr lang="zh-CN" altLang="en-US" sz="2400" dirty="0"/>
                  <a:t>注意与增广拉格朗日方法的对偶性：</a:t>
                </a:r>
                <a:endParaRPr lang="en-US" altLang="zh-CN" sz="2400" dirty="0"/>
              </a:p>
              <a:p>
                <a14:m>
                  <m:oMath xmlns:m="http://schemas.openxmlformats.org/officeDocument/2006/math">
                    <m:r>
                      <a:rPr lang="en-US" altLang="zh-CN" sz="1800" b="1" i="1" smtClean="0">
                        <a:latin typeface="Cambria Math" panose="02040503050406030204" pitchFamily="18" charset="0"/>
                      </a:rPr>
                      <m:t>𝒎𝒊𝒏</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𝒌</m:t>
                            </m:r>
                          </m:sub>
                        </m:sSub>
                      </m:num>
                      <m:den>
                        <m:r>
                          <a:rPr lang="en-US" altLang="zh-CN" sz="1800" b="1" i="1" smtClean="0">
                            <a:latin typeface="Cambria Math" panose="02040503050406030204" pitchFamily="18" charset="0"/>
                          </a:rPr>
                          <m:t>𝟐</m:t>
                        </m:r>
                      </m:den>
                    </m:f>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oMath>
                </a14:m>
                <a:endParaRPr lang="en-US" altLang="zh-CN" sz="1800" dirty="0"/>
              </a:p>
              <a:p>
                <a:endParaRPr lang="en-US" altLang="zh-CN" sz="2400" dirty="0"/>
              </a:p>
              <a:p>
                <a:endParaRPr lang="en-US" altLang="zh-CN" sz="2400" dirty="0"/>
              </a:p>
              <a:p>
                <a:endParaRPr lang="en-US" altLang="zh-CN" sz="2400" dirty="0"/>
              </a:p>
              <a:p>
                <a:r>
                  <a:rPr lang="zh-CN" altLang="en-US" sz="2400" dirty="0"/>
                  <a:t>与此类似的一种方法称为：</a:t>
                </a:r>
                <a:r>
                  <a:rPr lang="en-US" altLang="zh-CN" sz="2400" dirty="0"/>
                  <a:t>Tikhonov</a:t>
                </a:r>
                <a:r>
                  <a:rPr lang="zh-CN" altLang="en-US" sz="2400" dirty="0"/>
                  <a:t>正则化方法</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sub>
                    </m:sSub>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den>
                        </m:f>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e>
                    </m:d>
                  </m:oMath>
                </a14:m>
                <a:endParaRPr lang="en-US" altLang="zh-CN" sz="2400" dirty="0"/>
              </a:p>
              <a:p>
                <a:r>
                  <a:rPr lang="zh-CN" altLang="en-US" sz="2400" dirty="0"/>
                  <a:t>与交替下降法的区别就是</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oMath>
                </a14:m>
                <a:r>
                  <a:rPr lang="zh-CN" altLang="en-US" sz="2400" dirty="0"/>
                  <a:t>不直接进入最小化当中来确定</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en-US" altLang="zh-CN" sz="2400" dirty="0"/>
                  <a:t>,</a:t>
                </a:r>
                <a:r>
                  <a:rPr lang="zh-CN" altLang="en-US" sz="2400" dirty="0"/>
                  <a:t>因此方法收敛依赖于</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，但前面的交替下降法就没有这个要求，甚至可以令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𝒄𝒐𝒏𝒔</m:t>
                    </m:r>
                    <m:r>
                      <a:rPr lang="en-US" altLang="zh-CN" sz="2400" b="1" i="1" smtClean="0">
                        <a:latin typeface="Cambria Math" panose="02040503050406030204" pitchFamily="18" charset="0"/>
                      </a:rPr>
                      <m:t>.</m:t>
                    </m:r>
                  </m:oMath>
                </a14:m>
                <a:r>
                  <a:rPr lang="zh-CN" altLang="en-US" sz="2400" dirty="0"/>
                  <a:t> </a:t>
                </a:r>
                <a:r>
                  <a:rPr lang="en-US" altLang="zh-CN" sz="2400" dirty="0"/>
                  <a:t>Tikhonov</a:t>
                </a:r>
                <a:r>
                  <a:rPr lang="zh-CN" altLang="en-US" sz="2400" dirty="0"/>
                  <a:t>正则化方法与</a:t>
                </a:r>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num>
                      <m:den>
                        <m:r>
                          <a:rPr lang="en-US" altLang="zh-CN" sz="2400" b="1" i="1" smtClean="0">
                            <a:latin typeface="Cambria Math" panose="02040503050406030204" pitchFamily="18" charset="0"/>
                          </a:rPr>
                          <m:t>𝟐</m:t>
                        </m:r>
                      </m:den>
                    </m:f>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oMath>
                </a14:m>
                <a:r>
                  <a:rPr lang="zh-CN" altLang="en-US" sz="2400" dirty="0"/>
                  <a:t>形成对偶关系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868" r="-926" b="-27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385494" y="2085510"/>
            <a:ext cx="3250699" cy="1930912"/>
          </a:xfrm>
          <a:prstGeom prst="rect">
            <a:avLst/>
          </a:prstGeom>
          <a:ln>
            <a:solidFill>
              <a:srgbClr val="FF0000"/>
            </a:solidFill>
          </a:ln>
        </p:spPr>
      </p:pic>
      <mc:AlternateContent xmlns:mc="http://schemas.openxmlformats.org/markup-compatibility/2006" xmlns:a14="http://schemas.microsoft.com/office/drawing/2010/main">
        <mc:Choice Requires="a14">
          <p:sp>
            <p:nvSpPr>
              <p:cNvPr id="5" name="矩形 4"/>
              <p:cNvSpPr/>
              <p:nvPr/>
            </p:nvSpPr>
            <p:spPr>
              <a:xfrm>
                <a:off x="792620" y="2889101"/>
                <a:ext cx="4179526" cy="6415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𝒙</m:t>
                          </m:r>
                        </m:e>
                        <m:sub>
                          <m:r>
                            <a:rPr lang="en-US" altLang="zh-CN" sz="1600" i="1">
                              <a:solidFill>
                                <a:srgbClr val="FF0000"/>
                              </a:solidFill>
                              <a:latin typeface="Cambria Math" panose="02040503050406030204" pitchFamily="18" charset="0"/>
                            </a:rPr>
                            <m:t>𝒌</m:t>
                          </m:r>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𝟏</m:t>
                          </m:r>
                        </m:sub>
                      </m:sSub>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𝒂𝒓𝒈𝒎𝒊</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𝒏</m:t>
                          </m:r>
                        </m:e>
                        <m:sub>
                          <m:r>
                            <a:rPr lang="en-US" altLang="zh-CN" sz="1600" i="1">
                              <a:solidFill>
                                <a:srgbClr val="FF0000"/>
                              </a:solidFill>
                              <a:latin typeface="Cambria Math" panose="02040503050406030204" pitchFamily="18" charset="0"/>
                            </a:rPr>
                            <m:t>𝒙</m:t>
                          </m:r>
                          <m:r>
                            <a:rPr lang="en-US" altLang="zh-CN" sz="1600" i="1">
                              <a:solidFill>
                                <a:srgbClr val="FF0000"/>
                              </a:solidFill>
                              <a:latin typeface="Cambria Math" panose="02040503050406030204" pitchFamily="18" charset="0"/>
                            </a:rPr>
                            <m:t>∈</m:t>
                          </m:r>
                          <m:sSup>
                            <m:sSupPr>
                              <m:ctrlPr>
                                <a:rPr lang="en-US" altLang="zh-CN" sz="1600" i="1">
                                  <a:solidFill>
                                    <a:srgbClr val="FF0000"/>
                                  </a:solidFill>
                                  <a:latin typeface="Cambria Math" panose="02040503050406030204" pitchFamily="18" charset="0"/>
                                </a:rPr>
                              </m:ctrlPr>
                            </m:sSupPr>
                            <m:e>
                              <m:r>
                                <a:rPr lang="en-US" altLang="zh-CN" sz="1600" i="1">
                                  <a:solidFill>
                                    <a:srgbClr val="FF0000"/>
                                  </a:solidFill>
                                  <a:latin typeface="Cambria Math" panose="02040503050406030204" pitchFamily="18" charset="0"/>
                                </a:rPr>
                                <m:t>𝑹</m:t>
                              </m:r>
                            </m:e>
                            <m:sup>
                              <m:r>
                                <a:rPr lang="en-US" altLang="zh-CN" sz="1600" i="1">
                                  <a:solidFill>
                                    <a:srgbClr val="FF0000"/>
                                  </a:solidFill>
                                  <a:latin typeface="Cambria Math" panose="02040503050406030204" pitchFamily="18" charset="0"/>
                                </a:rPr>
                                <m:t>𝒏</m:t>
                              </m:r>
                            </m:sup>
                          </m:sSup>
                        </m:sub>
                      </m:sSub>
                      <m:d>
                        <m:dPr>
                          <m:begChr m:val="{"/>
                          <m:endChr m:val="}"/>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𝒇</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𝒙</m:t>
                              </m:r>
                            </m:e>
                          </m:d>
                          <m:r>
                            <a:rPr lang="en-US" altLang="zh-CN" sz="1600" i="1">
                              <a:solidFill>
                                <a:srgbClr val="FF0000"/>
                              </a:solidFill>
                              <a:latin typeface="Cambria Math" panose="02040503050406030204" pitchFamily="18" charset="0"/>
                            </a:rPr>
                            <m:t>+</m:t>
                          </m:r>
                          <m:f>
                            <m:fPr>
                              <m:ctrlPr>
                                <a:rPr lang="en-US" altLang="zh-CN" sz="1600" i="1">
                                  <a:solidFill>
                                    <a:srgbClr val="FF0000"/>
                                  </a:solidFill>
                                  <a:latin typeface="Cambria Math" panose="02040503050406030204" pitchFamily="18" charset="0"/>
                                </a:rPr>
                              </m:ctrlPr>
                            </m:fPr>
                            <m:num>
                              <m:r>
                                <a:rPr lang="en-US" altLang="zh-CN" sz="1600" i="1">
                                  <a:solidFill>
                                    <a:srgbClr val="FF0000"/>
                                  </a:solidFill>
                                  <a:latin typeface="Cambria Math" panose="02040503050406030204" pitchFamily="18" charset="0"/>
                                </a:rPr>
                                <m:t>𝟏</m:t>
                              </m:r>
                            </m:num>
                            <m:den>
                              <m:r>
                                <a:rPr lang="en-US" altLang="zh-CN" sz="1600" i="1">
                                  <a:solidFill>
                                    <a:srgbClr val="FF0000"/>
                                  </a:solidFill>
                                  <a:latin typeface="Cambria Math" panose="02040503050406030204" pitchFamily="18" charset="0"/>
                                </a:rPr>
                                <m:t>𝟐</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𝒄</m:t>
                                  </m:r>
                                </m:e>
                                <m:sub>
                                  <m:r>
                                    <a:rPr lang="en-US" altLang="zh-CN" sz="1600" i="1">
                                      <a:solidFill>
                                        <a:srgbClr val="FF0000"/>
                                      </a:solidFill>
                                      <a:latin typeface="Cambria Math" panose="02040503050406030204" pitchFamily="18" charset="0"/>
                                    </a:rPr>
                                    <m:t>𝒌</m:t>
                                  </m:r>
                                </m:sub>
                              </m:sSub>
                            </m:den>
                          </m:f>
                          <m:r>
                            <m:rPr>
                              <m:lit/>
                            </m:rP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𝒙</m:t>
                          </m:r>
                          <m:r>
                            <a:rPr lang="en-US" altLang="zh-CN" sz="1600" i="1">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𝒙</m:t>
                              </m:r>
                            </m:e>
                            <m:sub>
                              <m:r>
                                <a:rPr lang="en-US" altLang="zh-CN" sz="1600" i="1">
                                  <a:solidFill>
                                    <a:srgbClr val="FF0000"/>
                                  </a:solidFill>
                                  <a:latin typeface="Cambria Math" panose="02040503050406030204" pitchFamily="18" charset="0"/>
                                </a:rPr>
                                <m:t>𝒌</m:t>
                              </m:r>
                            </m:sub>
                          </m:sSub>
                          <m:r>
                            <m:rPr>
                              <m:lit/>
                            </m:rPr>
                            <a:rPr lang="en-US" altLang="zh-CN" sz="1600" i="1">
                              <a:solidFill>
                                <a:srgbClr val="FF0000"/>
                              </a:solidFill>
                              <a:latin typeface="Cambria Math" panose="02040503050406030204" pitchFamily="18" charset="0"/>
                            </a:rPr>
                            <m:t>|</m:t>
                          </m:r>
                          <m:sSup>
                            <m:sSupPr>
                              <m:ctrlPr>
                                <a:rPr lang="en-US" altLang="zh-CN" sz="1600" i="1">
                                  <a:solidFill>
                                    <a:srgbClr val="FF0000"/>
                                  </a:solidFill>
                                  <a:latin typeface="Cambria Math" panose="02040503050406030204" pitchFamily="18" charset="0"/>
                                </a:rPr>
                              </m:ctrlPr>
                            </m:sSupPr>
                            <m:e>
                              <m:r>
                                <m:rPr>
                                  <m:lit/>
                                </m:rPr>
                                <a:rPr lang="en-US" altLang="zh-CN" sz="1600" i="1">
                                  <a:solidFill>
                                    <a:srgbClr val="FF0000"/>
                                  </a:solidFill>
                                  <a:latin typeface="Cambria Math" panose="02040503050406030204" pitchFamily="18" charset="0"/>
                                </a:rPr>
                                <m:t>|</m:t>
                              </m:r>
                            </m:e>
                            <m:sup>
                              <m:r>
                                <a:rPr lang="en-US" altLang="zh-CN" sz="1600" i="1">
                                  <a:solidFill>
                                    <a:srgbClr val="FF0000"/>
                                  </a:solidFill>
                                  <a:latin typeface="Cambria Math" panose="02040503050406030204" pitchFamily="18" charset="0"/>
                                </a:rPr>
                                <m:t>𝟐</m:t>
                              </m:r>
                            </m:sup>
                          </m:sSup>
                        </m:e>
                      </m:d>
                    </m:oMath>
                  </m:oMathPara>
                </a14:m>
                <a:endParaRPr lang="zh-CN" altLang="en-US" sz="1600"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92620" y="2889101"/>
                <a:ext cx="4179526" cy="64158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6" name="左右箭头 5"/>
          <p:cNvSpPr/>
          <p:nvPr/>
        </p:nvSpPr>
        <p:spPr bwMode="auto">
          <a:xfrm>
            <a:off x="4809430" y="3050966"/>
            <a:ext cx="576064" cy="317855"/>
          </a:xfrm>
          <a:prstGeom prst="lef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rgbClr val="0000FF"/>
              </a:solidFill>
              <a:effectLst/>
              <a:latin typeface="宋体" panose="02010600030101010101" pitchFamily="2" charset="-122"/>
              <a:ea typeface="宋体" panose="02010600030101010101" pitchFamily="2" charset="-122"/>
            </a:endParaRPr>
          </a:p>
        </p:txBody>
      </p:sp>
      <p:cxnSp>
        <p:nvCxnSpPr>
          <p:cNvPr id="8" name="直接连接符 7"/>
          <p:cNvCxnSpPr/>
          <p:nvPr/>
        </p:nvCxnSpPr>
        <p:spPr bwMode="auto">
          <a:xfrm>
            <a:off x="6105128" y="2457053"/>
            <a:ext cx="2531065" cy="1775269"/>
          </a:xfrm>
          <a:prstGeom prst="line">
            <a:avLst/>
          </a:prstGeom>
          <a:solidFill>
            <a:schemeClr val="accent1"/>
          </a:solidFill>
          <a:ln w="9525" cap="flat" cmpd="sng" algn="ctr">
            <a:solidFill>
              <a:srgbClr val="66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文本框 9"/>
              <p:cNvSpPr txBox="1"/>
              <p:nvPr/>
            </p:nvSpPr>
            <p:spPr>
              <a:xfrm>
                <a:off x="7673752" y="4058345"/>
                <a:ext cx="2232248" cy="630429"/>
              </a:xfrm>
              <a:prstGeom prst="rect">
                <a:avLst/>
              </a:prstGeom>
              <a:noFill/>
            </p:spPr>
            <p:txBody>
              <a:bodyPr wrap="square" rtlCol="0">
                <a:spAutoFit/>
              </a:bodyPr>
              <a:lstStyle/>
              <a:p>
                <a:r>
                  <a:rPr lang="zh-CN" altLang="en-US" dirty="0">
                    <a:solidFill>
                      <a:srgbClr val="6600FF"/>
                    </a:solidFill>
                  </a:rPr>
                  <a:t>斜率</a:t>
                </a:r>
                <a:r>
                  <a:rPr lang="en-US" altLang="zh-CN" dirty="0">
                    <a:solidFill>
                      <a:srgbClr val="6600FF"/>
                    </a:solidFill>
                  </a:rPr>
                  <a:t>=</a:t>
                </a:r>
                <a14:m>
                  <m:oMath xmlns:m="http://schemas.openxmlformats.org/officeDocument/2006/math">
                    <m:f>
                      <m:fPr>
                        <m:ctrlPr>
                          <a:rPr lang="en-US" altLang="zh-CN" b="1" i="1" smtClean="0">
                            <a:solidFill>
                              <a:srgbClr val="6600FF"/>
                            </a:solidFill>
                            <a:latin typeface="Cambria Math" panose="02040503050406030204" pitchFamily="18" charset="0"/>
                          </a:rPr>
                        </m:ctrlPr>
                      </m:fPr>
                      <m:num>
                        <m:sSub>
                          <m:sSubPr>
                            <m:ctrlPr>
                              <a:rPr lang="en-US" altLang="zh-CN" b="1" i="1" smtClean="0">
                                <a:solidFill>
                                  <a:srgbClr val="6600FF"/>
                                </a:solidFill>
                                <a:latin typeface="Cambria Math" panose="02040503050406030204" pitchFamily="18" charset="0"/>
                              </a:rPr>
                            </m:ctrlPr>
                          </m:sSubPr>
                          <m:e>
                            <m:sSub>
                              <m:sSubPr>
                                <m:ctrlPr>
                                  <a:rPr lang="en-US" altLang="zh-CN" b="1" i="1" smtClean="0">
                                    <a:solidFill>
                                      <a:srgbClr val="6600FF"/>
                                    </a:solidFill>
                                    <a:latin typeface="Cambria Math" panose="02040503050406030204" pitchFamily="18" charset="0"/>
                                  </a:rPr>
                                </m:ctrlPr>
                              </m:sSubPr>
                              <m:e>
                                <m:r>
                                  <a:rPr lang="en-US" altLang="zh-CN" b="1" i="1" smtClean="0">
                                    <a:solidFill>
                                      <a:srgbClr val="6600FF"/>
                                    </a:solidFill>
                                    <a:latin typeface="Cambria Math" panose="02040503050406030204" pitchFamily="18" charset="0"/>
                                  </a:rPr>
                                  <m:t>𝒙</m:t>
                                </m:r>
                              </m:e>
                              <m:sub>
                                <m:r>
                                  <a:rPr lang="en-US" altLang="zh-CN" b="1" i="1" smtClean="0">
                                    <a:solidFill>
                                      <a:srgbClr val="6600FF"/>
                                    </a:solidFill>
                                    <a:latin typeface="Cambria Math" panose="02040503050406030204" pitchFamily="18" charset="0"/>
                                  </a:rPr>
                                  <m:t>𝒌</m:t>
                                </m:r>
                              </m:sub>
                            </m:sSub>
                            <m:r>
                              <a:rPr lang="en-US" altLang="zh-CN" b="1" i="1" smtClean="0">
                                <a:solidFill>
                                  <a:srgbClr val="6600FF"/>
                                </a:solidFill>
                                <a:latin typeface="Cambria Math" panose="02040503050406030204" pitchFamily="18" charset="0"/>
                              </a:rPr>
                              <m:t>−</m:t>
                            </m:r>
                            <m:r>
                              <a:rPr lang="en-US" altLang="zh-CN" b="1" i="1" smtClean="0">
                                <a:solidFill>
                                  <a:srgbClr val="6600FF"/>
                                </a:solidFill>
                                <a:latin typeface="Cambria Math" panose="02040503050406030204" pitchFamily="18" charset="0"/>
                              </a:rPr>
                              <m:t>𝒙</m:t>
                            </m:r>
                          </m:e>
                          <m:sub>
                            <m:r>
                              <a:rPr lang="en-US" altLang="zh-CN" b="1" i="1" smtClean="0">
                                <a:solidFill>
                                  <a:srgbClr val="6600FF"/>
                                </a:solidFill>
                                <a:latin typeface="Cambria Math" panose="02040503050406030204" pitchFamily="18" charset="0"/>
                              </a:rPr>
                              <m:t>𝒌</m:t>
                            </m:r>
                            <m:r>
                              <a:rPr lang="en-US" altLang="zh-CN" b="1" i="1" smtClean="0">
                                <a:solidFill>
                                  <a:srgbClr val="6600FF"/>
                                </a:solidFill>
                                <a:latin typeface="Cambria Math" panose="02040503050406030204" pitchFamily="18" charset="0"/>
                              </a:rPr>
                              <m:t>+</m:t>
                            </m:r>
                            <m:r>
                              <a:rPr lang="en-US" altLang="zh-CN" b="1" i="1" smtClean="0">
                                <a:solidFill>
                                  <a:srgbClr val="6600FF"/>
                                </a:solidFill>
                                <a:latin typeface="Cambria Math" panose="02040503050406030204" pitchFamily="18" charset="0"/>
                              </a:rPr>
                              <m:t>𝟏</m:t>
                            </m:r>
                          </m:sub>
                        </m:sSub>
                      </m:num>
                      <m:den>
                        <m:sSub>
                          <m:sSubPr>
                            <m:ctrlPr>
                              <a:rPr lang="en-US" altLang="zh-CN" b="1" i="1" smtClean="0">
                                <a:solidFill>
                                  <a:srgbClr val="6600FF"/>
                                </a:solidFill>
                                <a:latin typeface="Cambria Math" panose="02040503050406030204" pitchFamily="18" charset="0"/>
                              </a:rPr>
                            </m:ctrlPr>
                          </m:sSubPr>
                          <m:e>
                            <m:r>
                              <a:rPr lang="en-US" altLang="zh-CN" b="1" i="1" smtClean="0">
                                <a:solidFill>
                                  <a:srgbClr val="6600FF"/>
                                </a:solidFill>
                                <a:latin typeface="Cambria Math" panose="02040503050406030204" pitchFamily="18" charset="0"/>
                              </a:rPr>
                              <m:t>𝒄</m:t>
                            </m:r>
                          </m:e>
                          <m:sub>
                            <m:r>
                              <a:rPr lang="en-US" altLang="zh-CN" b="1" i="1" smtClean="0">
                                <a:solidFill>
                                  <a:srgbClr val="6600FF"/>
                                </a:solidFill>
                                <a:latin typeface="Cambria Math" panose="02040503050406030204" pitchFamily="18" charset="0"/>
                              </a:rPr>
                              <m:t>𝒌</m:t>
                            </m:r>
                          </m:sub>
                        </m:sSub>
                      </m:den>
                    </m:f>
                  </m:oMath>
                </a14:m>
                <a:endParaRPr lang="zh-CN" altLang="en-US" dirty="0">
                  <a:solidFill>
                    <a:srgbClr val="6600FF"/>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673752" y="4058345"/>
                <a:ext cx="2232248" cy="630429"/>
              </a:xfrm>
              <a:prstGeom prst="rect">
                <a:avLst/>
              </a:prstGeom>
              <a:blipFill rotWithShape="1">
                <a:blip r:embed="rId5"/>
                <a:stretch>
                  <a:fillRect t="-485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FCA39-D32F-498D-89C7-F64DBB7D4E1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(Methods of Constrained Optimization)-PPA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929957-C86D-47B9-B6DA-1D70AA5147FF}"/>
                  </a:ext>
                </a:extLst>
              </p:cNvPr>
              <p:cNvSpPr>
                <a:spLocks noGrp="1"/>
              </p:cNvSpPr>
              <p:nvPr>
                <p:ph idx="1"/>
              </p:nvPr>
            </p:nvSpPr>
            <p:spPr/>
            <p:txBody>
              <a:bodyPr/>
              <a:lstStyle/>
              <a:p>
                <a:r>
                  <a:rPr lang="zh-CN" altLang="en-US" dirty="0"/>
                  <a:t>引理</a:t>
                </a:r>
                <a:endParaRPr lang="en-US" altLang="zh-CN" dirty="0"/>
              </a:p>
              <a:p>
                <a:pPr lvl="1"/>
                <a:r>
                  <a:rPr lang="zh-CN" altLang="en-US" dirty="0"/>
                  <a:t>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a14:m>
                <a:r>
                  <a:rPr lang="zh-CN" altLang="en-US" dirty="0"/>
                  <a:t>是临近点算法的两次连续迭代解，则必定有：</a:t>
                </a:r>
                <a14:m>
                  <m:oMath xmlns:m="http://schemas.openxmlformats.org/officeDocument/2006/math">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𝒌</m:t>
                            </m:r>
                          </m:sub>
                        </m:sSub>
                      </m:den>
                    </m:f>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A5929957-C86D-47B9-B6DA-1D70AA5147FF}"/>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05FF56B-56A2-45AA-9B13-0E822F4BE224}"/>
              </a:ext>
            </a:extLst>
          </p:cNvPr>
          <p:cNvPicPr>
            <a:picLocks noChangeAspect="1"/>
          </p:cNvPicPr>
          <p:nvPr/>
        </p:nvPicPr>
        <p:blipFill>
          <a:blip r:embed="rId3"/>
          <a:stretch>
            <a:fillRect/>
          </a:stretch>
        </p:blipFill>
        <p:spPr>
          <a:xfrm>
            <a:off x="12921" y="2894671"/>
            <a:ext cx="9906000" cy="4108870"/>
          </a:xfrm>
          <a:prstGeom prst="rect">
            <a:avLst/>
          </a:prstGeom>
        </p:spPr>
      </p:pic>
      <p:cxnSp>
        <p:nvCxnSpPr>
          <p:cNvPr id="6" name="直接箭头连接符 5">
            <a:extLst>
              <a:ext uri="{FF2B5EF4-FFF2-40B4-BE49-F238E27FC236}">
                <a16:creationId xmlns:a16="http://schemas.microsoft.com/office/drawing/2014/main" id="{7CE35FA1-95BC-4736-8816-8D93FE013C9A}"/>
              </a:ext>
            </a:extLst>
          </p:cNvPr>
          <p:cNvCxnSpPr>
            <a:cxnSpLocks/>
          </p:cNvCxnSpPr>
          <p:nvPr/>
        </p:nvCxnSpPr>
        <p:spPr bwMode="auto">
          <a:xfrm>
            <a:off x="4376936" y="2420989"/>
            <a:ext cx="172794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A98DB8-8517-4499-9C7C-3078B1734B5A}"/>
                  </a:ext>
                </a:extLst>
              </p:cNvPr>
              <p:cNvSpPr/>
              <p:nvPr/>
            </p:nvSpPr>
            <p:spPr bwMode="auto">
              <a:xfrm>
                <a:off x="6212639" y="2202119"/>
                <a:ext cx="3240360" cy="43774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𝒙</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𝟏</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𝒙</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𝒄</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𝒇</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𝒙</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𝟏</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oMath>
                  </m:oMathPara>
                </a14:m>
                <a:endParaRPr kumimoji="0" lang="zh-CN" altLang="en-US" sz="2000" b="1" i="0" u="none" strike="noStrike" cap="none" normalizeH="0" baseline="0" dirty="0">
                  <a:ln>
                    <a:noFill/>
                  </a:ln>
                  <a:solidFill>
                    <a:schemeClr val="tx1"/>
                  </a:solidFill>
                  <a:effectLst/>
                  <a:ea typeface="宋体" panose="02010600030101010101" pitchFamily="2" charset="-122"/>
                </a:endParaRPr>
              </a:p>
            </p:txBody>
          </p:sp>
        </mc:Choice>
        <mc:Fallback xmlns="">
          <p:sp>
            <p:nvSpPr>
              <p:cNvPr id="10" name="矩形 9">
                <a:extLst>
                  <a:ext uri="{FF2B5EF4-FFF2-40B4-BE49-F238E27FC236}">
                    <a16:creationId xmlns:a16="http://schemas.microsoft.com/office/drawing/2014/main" id="{F1A98DB8-8517-4499-9C7C-3078B1734B5A}"/>
                  </a:ext>
                </a:extLst>
              </p:cNvPr>
              <p:cNvSpPr>
                <a:spLocks noRot="1" noChangeAspect="1" noMove="1" noResize="1" noEditPoints="1" noAdjustHandles="1" noChangeArrowheads="1" noChangeShapeType="1" noTextEdit="1"/>
              </p:cNvSpPr>
              <p:nvPr/>
            </p:nvSpPr>
            <p:spPr bwMode="auto">
              <a:xfrm>
                <a:off x="6212639" y="2202119"/>
                <a:ext cx="3240360" cy="437740"/>
              </a:xfrm>
              <a:prstGeom prst="rect">
                <a:avLst/>
              </a:prstGeom>
              <a:blipFill>
                <a:blip r:embed="rId4"/>
                <a:stretch>
                  <a:fillRect b="-6757"/>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34361908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B932F-B08E-444B-916A-3BDFD7D1F343}"/>
              </a:ext>
            </a:extLst>
          </p:cNvPr>
          <p:cNvSpPr>
            <a:spLocks noGrp="1"/>
          </p:cNvSpPr>
          <p:nvPr>
            <p:ph type="title"/>
          </p:nvPr>
        </p:nvSpPr>
        <p:spPr/>
        <p:txBody>
          <a:bodyPr/>
          <a:lstStyle/>
          <a:p>
            <a:r>
              <a:rPr lang="zh-CN" altLang="en-US" sz="3200" dirty="0"/>
              <a:t>第</a:t>
            </a:r>
            <a:r>
              <a:rPr lang="en-US" altLang="zh-CN" sz="3200" dirty="0"/>
              <a:t>7</a:t>
            </a:r>
            <a:r>
              <a:rPr lang="zh-CN" altLang="en-US" sz="3200" dirty="0"/>
              <a:t>章</a:t>
            </a:r>
            <a:r>
              <a:rPr lang="zh-CN" altLang="en-US" sz="3200" dirty="0">
                <a:latin typeface="隶书" panose="02010509060101010101" pitchFamily="1" charset="-122"/>
              </a:rPr>
              <a:t>约束问题的最优化方法</a:t>
            </a:r>
            <a:r>
              <a:rPr lang="en-US" altLang="zh-CN" sz="3200" dirty="0">
                <a:latin typeface="隶书" panose="02010509060101010101" pitchFamily="1" charset="-122"/>
              </a:rPr>
              <a:t>(Methods of Constrained Optimization)-PPA</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2F30FE-EBD7-441C-A7F8-192D5007615D}"/>
                  </a:ext>
                </a:extLst>
              </p:cNvPr>
              <p:cNvSpPr>
                <a:spLocks noGrp="1"/>
              </p:cNvSpPr>
              <p:nvPr>
                <p:ph idx="1"/>
              </p:nvPr>
            </p:nvSpPr>
            <p:spPr/>
            <p:txBody>
              <a:bodyPr/>
              <a:lstStyle/>
              <a:p>
                <a:r>
                  <a:rPr lang="zh-CN" altLang="en-US" sz="2000" dirty="0"/>
                  <a:t>从上可知：</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den>
                    </m:f>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oMath>
                </a14:m>
                <a:r>
                  <a:rPr lang="zh-CN" altLang="en-US" sz="2000" dirty="0"/>
                  <a:t>满足函数值下降</a:t>
                </a:r>
                <a:endParaRPr lang="en-US" altLang="zh-CN" sz="2000" dirty="0"/>
              </a:p>
              <a:p>
                <a:r>
                  <a:rPr lang="zh-CN" altLang="en-US" sz="2000" dirty="0"/>
                  <a:t>命题：闭凸函数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d>
                      <m:dPr>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r>
                  <a:rPr lang="zh-CN" altLang="en-US" sz="2000" dirty="0"/>
                  <a:t>则对任意</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zh-CN" altLang="en-US" sz="2000" i="1">
                        <a:latin typeface="Cambria Math" panose="02040503050406030204" pitchFamily="18" charset="0"/>
                      </a:rPr>
                      <m:t>，</m:t>
                    </m:r>
                  </m:oMath>
                </a14:m>
                <a:r>
                  <a:rPr lang="zh-CN" altLang="en-US" sz="2000" dirty="0"/>
                  <a:t>都有：</a:t>
                </a:r>
                <a:endParaRPr lang="en-US" altLang="zh-CN" sz="2000" dirty="0"/>
              </a:p>
              <a:p>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e>
                    </m:d>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oMath>
                </a14:m>
                <a:endParaRPr lang="en-US" altLang="zh-CN" sz="2000" b="1" dirty="0"/>
              </a:p>
              <a:p>
                <a:r>
                  <a:rPr lang="zh-CN" altLang="en-US" sz="2000" dirty="0"/>
                  <a:t>证明：</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oMath>
                </a14:m>
                <a:r>
                  <a:rPr lang="zh-CN" altLang="en-US" sz="2000" dirty="0"/>
                  <a:t>根据次梯度定义，可得</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den>
                    </m:f>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r>
                      <a:rPr lang="en-US" altLang="zh-CN" sz="2000" b="1" i="1" smtClean="0">
                        <a:latin typeface="Cambria Math" panose="02040503050406030204" pitchFamily="18" charset="0"/>
                      </a:rPr>
                      <m:t>,</m:t>
                    </m:r>
                  </m:oMath>
                </a14:m>
                <a:r>
                  <a:rPr lang="zh-CN" altLang="en-US" sz="2000" dirty="0"/>
                  <a:t>即可得证</a:t>
                </a:r>
                <a:endParaRPr lang="en-US" altLang="zh-CN" sz="2000" dirty="0"/>
              </a:p>
              <a:p>
                <a:r>
                  <a:rPr lang="en-US" altLang="zh-CN" sz="2000" dirty="0"/>
                  <a:t>PPA</a:t>
                </a:r>
                <a:r>
                  <a:rPr lang="zh-CN" altLang="en-US" sz="2000" dirty="0"/>
                  <a:t>收敛速度与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oMath>
                </a14:m>
                <a:r>
                  <a:rPr lang="zh-CN" altLang="en-US" sz="2000" dirty="0"/>
                  <a:t>的幅度和函数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靠近最优点的增长性质有关</a:t>
                </a:r>
              </a:p>
            </p:txBody>
          </p:sp>
        </mc:Choice>
        <mc:Fallback xmlns="">
          <p:sp>
            <p:nvSpPr>
              <p:cNvPr id="3" name="内容占位符 2">
                <a:extLst>
                  <a:ext uri="{FF2B5EF4-FFF2-40B4-BE49-F238E27FC236}">
                    <a16:creationId xmlns:a16="http://schemas.microsoft.com/office/drawing/2014/main" id="{C82F30FE-EBD7-441C-A7F8-192D5007615D}"/>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2949B45-AE58-47ED-A239-2D2A7F9BDD5F}"/>
              </a:ext>
            </a:extLst>
          </p:cNvPr>
          <p:cNvPicPr>
            <a:picLocks noChangeAspect="1"/>
          </p:cNvPicPr>
          <p:nvPr/>
        </p:nvPicPr>
        <p:blipFill>
          <a:blip r:embed="rId3"/>
          <a:stretch>
            <a:fillRect/>
          </a:stretch>
        </p:blipFill>
        <p:spPr>
          <a:xfrm>
            <a:off x="1585912" y="4043363"/>
            <a:ext cx="6734175" cy="2733675"/>
          </a:xfrm>
          <a:prstGeom prst="rect">
            <a:avLst/>
          </a:prstGeom>
        </p:spPr>
      </p:pic>
    </p:spTree>
    <p:extLst>
      <p:ext uri="{BB962C8B-B14F-4D97-AF65-F5344CB8AC3E}">
        <p14:creationId xmlns:p14="http://schemas.microsoft.com/office/powerpoint/2010/main" val="1833195980"/>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如何求解</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邻近算法</a:t>
                </a:r>
                <a:r>
                  <a:rPr lang="en-US" altLang="zh-CN" sz="2000" dirty="0"/>
                  <a:t>(Proximal algorithm)</a:t>
                </a:r>
              </a:p>
              <a:p>
                <a:pPr lvl="1"/>
                <a:r>
                  <a:rPr lang="zh-CN" altLang="en-US" sz="1800" dirty="0"/>
                  <a:t>当采用合适的正则项的时候，则有</a:t>
                </a:r>
                <a:r>
                  <a:rPr lang="en-US" altLang="zh-CN" sz="1800" dirty="0"/>
                  <a:t>ADMM</a:t>
                </a:r>
                <a:r>
                  <a:rPr lang="zh-CN" altLang="en-US" sz="1800" dirty="0"/>
                  <a:t>方法</a:t>
                </a:r>
                <a:r>
                  <a:rPr lang="en-US" altLang="zh-CN" sz="1800" dirty="0"/>
                  <a:t>(Alternating direction method of multipliers)</a:t>
                </a:r>
                <a:r>
                  <a:rPr lang="zh-CN" altLang="en-US" sz="1800" dirty="0"/>
                  <a:t>，类似增广拉格朗日方法，又正好适合某些具有特殊结构的问题（可分离并且有很多成份函数求和的问题，例如正则化回归，分类和极大似然问题中）</a:t>
                </a:r>
                <a:endParaRPr lang="en-US" altLang="zh-CN" sz="1800" dirty="0"/>
              </a:p>
              <a:p>
                <a:pPr marL="441325" lvl="1" indent="0">
                  <a:buNone/>
                </a:pPr>
                <a:r>
                  <a:rPr lang="en-US" altLang="zh-CN" sz="1800" b="1" dirty="0"/>
                  <a:t>         </a:t>
                </a:r>
                <a14:m>
                  <m:oMath xmlns:m="http://schemas.openxmlformats.org/officeDocument/2006/math">
                    <m:r>
                      <a:rPr lang="en-US" altLang="zh-CN" sz="1800" b="1" i="1" smtClean="0">
                        <a:solidFill>
                          <a:srgbClr val="FF0000"/>
                        </a:solidFill>
                        <a:latin typeface="Cambria Math" panose="02040503050406030204" pitchFamily="18" charset="0"/>
                      </a:rPr>
                      <m:t>𝒎𝒊𝒏</m:t>
                    </m:r>
                    <m:r>
                      <a:rPr lang="en-US" altLang="zh-CN" sz="1800" b="1" i="1" smtClean="0">
                        <a:solidFill>
                          <a:srgbClr val="FF0000"/>
                        </a:solidFill>
                        <a:latin typeface="Cambria Math" panose="02040503050406030204" pitchFamily="18" charset="0"/>
                      </a:rPr>
                      <m:t> </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𝟏</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𝟐</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𝑨𝒙</m:t>
                        </m:r>
                      </m:e>
                    </m:d>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𝒔</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𝒕</m:t>
                    </m:r>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𝑹</m:t>
                        </m:r>
                      </m:e>
                      <m:sup>
                        <m:r>
                          <a:rPr lang="en-US" altLang="zh-CN" sz="1800" b="1" i="1" smtClean="0">
                            <a:solidFill>
                              <a:srgbClr val="FF0000"/>
                            </a:solidFill>
                            <a:latin typeface="Cambria Math" panose="02040503050406030204" pitchFamily="18" charset="0"/>
                          </a:rPr>
                          <m:t>𝒏</m:t>
                        </m:r>
                      </m:sup>
                    </m:sSup>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𝑨</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𝒎</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𝒏</m:t>
                    </m:r>
                    <m:r>
                      <a:rPr lang="zh-CN" altLang="en-US" sz="1800" i="1">
                        <a:solidFill>
                          <a:srgbClr val="FF0000"/>
                        </a:solidFill>
                        <a:latin typeface="Cambria Math" panose="02040503050406030204" pitchFamily="18" charset="0"/>
                      </a:rPr>
                      <m:t>矩阵</m:t>
                    </m:r>
                    <m:r>
                      <a:rPr lang="zh-CN" altLang="en-US"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𝒊</m:t>
                        </m:r>
                      </m:sub>
                    </m:sSub>
                  </m:oMath>
                </a14:m>
                <a:r>
                  <a:rPr lang="zh-CN" altLang="en-US" sz="1800" dirty="0">
                    <a:solidFill>
                      <a:srgbClr val="FF0000"/>
                    </a:solidFill>
                  </a:rPr>
                  <a:t>都为凸函数</a:t>
                </a:r>
                <a:endParaRPr lang="en-US" altLang="zh-CN" sz="1800" dirty="0"/>
              </a:p>
              <a:p>
                <a:pPr lvl="1"/>
                <a:r>
                  <a:rPr lang="zh-CN" altLang="en-US" sz="1800" dirty="0"/>
                  <a:t>这可等价转化为：</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r>
                        <a:rPr lang="en-US" altLang="zh-CN" sz="1800" b="1" i="1" smtClean="0">
                          <a:solidFill>
                            <a:srgbClr val="FF0000"/>
                          </a:solidFill>
                          <a:latin typeface="Cambria Math" panose="02040503050406030204" pitchFamily="18" charset="0"/>
                        </a:rPr>
                        <m:t>𝒎𝒊𝒏</m:t>
                      </m:r>
                      <m:r>
                        <a:rPr lang="en-US" altLang="zh-CN" sz="1800" b="1" i="1" smtClean="0">
                          <a:solidFill>
                            <a:srgbClr val="FF0000"/>
                          </a:solidFill>
                          <a:latin typeface="Cambria Math" panose="02040503050406030204" pitchFamily="18" charset="0"/>
                        </a:rPr>
                        <m:t> </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𝟏</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𝟐</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𝒛</m:t>
                          </m:r>
                        </m:e>
                      </m:d>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𝒔</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𝒕</m:t>
                      </m:r>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𝑹</m:t>
                          </m:r>
                        </m:e>
                        <m:sup>
                          <m:r>
                            <a:rPr lang="en-US" altLang="zh-CN" sz="1800" b="1" i="1" smtClean="0">
                              <a:solidFill>
                                <a:srgbClr val="FF0000"/>
                              </a:solidFill>
                              <a:latin typeface="Cambria Math" panose="02040503050406030204" pitchFamily="18" charset="0"/>
                            </a:rPr>
                            <m:t>𝒏</m:t>
                          </m:r>
                        </m:sup>
                      </m:s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𝒛</m:t>
                      </m:r>
                      <m:r>
                        <a:rPr lang="en-US" altLang="zh-CN" sz="1800" b="1" i="1" smtClean="0">
                          <a:solidFill>
                            <a:srgbClr val="FF0000"/>
                          </a:solidFill>
                          <a:latin typeface="Cambria Math" panose="02040503050406030204" pitchFamily="18" charset="0"/>
                        </a:rPr>
                        <m:t>∈</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𝑹</m:t>
                          </m:r>
                        </m:e>
                        <m:sup>
                          <m:r>
                            <a:rPr lang="en-US" altLang="zh-CN" sz="1800" b="1" i="1" smtClean="0">
                              <a:solidFill>
                                <a:srgbClr val="FF0000"/>
                              </a:solidFill>
                              <a:latin typeface="Cambria Math" panose="02040503050406030204" pitchFamily="18" charset="0"/>
                            </a:rPr>
                            <m:t>𝒎</m:t>
                          </m:r>
                        </m:sup>
                      </m:sSup>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𝑨𝒙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𝒛</m:t>
                      </m:r>
                    </m:oMath>
                  </m:oMathPara>
                </a14:m>
                <a:endParaRPr lang="en-US" altLang="zh-CN" sz="1800" dirty="0">
                  <a:solidFill>
                    <a:srgbClr val="FF0000"/>
                  </a:solidFill>
                </a:endParaRPr>
              </a:p>
              <a:p>
                <a:pPr lvl="1"/>
                <a:r>
                  <a:rPr lang="zh-CN" altLang="en-US" sz="1800" dirty="0"/>
                  <a:t>引入增广拉格朗日函数：</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𝒄</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𝟏</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𝟐</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𝒛</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m:t>
                        </m:r>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𝒄</m:t>
                        </m:r>
                      </m:num>
                      <m:den>
                        <m:r>
                          <a:rPr lang="en-US" altLang="zh-CN" sz="1800" b="1" i="1" smtClean="0">
                            <a:latin typeface="Cambria Math" panose="02040503050406030204" pitchFamily="18" charset="0"/>
                          </a:rPr>
                          <m:t>𝟐</m:t>
                        </m:r>
                      </m:den>
                    </m:f>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oMath>
                </a14:m>
                <a:r>
                  <a:rPr lang="zh-CN" altLang="en-US" sz="1800" dirty="0"/>
                  <a:t>，</a:t>
                </a:r>
                <a14:m>
                  <m:oMath xmlns:m="http://schemas.openxmlformats.org/officeDocument/2006/math">
                    <m:r>
                      <a:rPr lang="en-US" altLang="zh-CN" sz="1800" b="1" i="1" dirty="0" smtClean="0">
                        <a:latin typeface="Cambria Math" panose="02040503050406030204" pitchFamily="18" charset="0"/>
                      </a:rPr>
                      <m:t>𝒄</m:t>
                    </m:r>
                  </m:oMath>
                </a14:m>
                <a:r>
                  <a:rPr lang="zh-CN" altLang="en-US" sz="1800" dirty="0"/>
                  <a:t>为正的参数</a:t>
                </a:r>
                <a:endParaRPr lang="en-US" altLang="zh-CN" sz="1800" dirty="0"/>
              </a:p>
              <a:p>
                <a:pPr marL="441325" lvl="1" indent="0">
                  <a:buNone/>
                </a:pPr>
                <a:r>
                  <a:rPr lang="en-US" altLang="zh-CN" sz="1800" dirty="0"/>
                  <a:t>ADMM</a:t>
                </a:r>
                <a:r>
                  <a:rPr lang="zh-CN" altLang="en-US" sz="1800" dirty="0"/>
                  <a:t>方法：</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𝒂𝒓𝒈𝒎𝒊</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𝒏</m:t>
                        </m:r>
                      </m:e>
                      <m:sub>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𝒄</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𝒛</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e>
                    </m:d>
                  </m:oMath>
                </a14:m>
                <a:endParaRPr lang="en-US" altLang="zh-CN" sz="1800" b="1"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𝒛</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𝒂𝒓𝒈𝒎𝒊</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𝒏</m:t>
                        </m:r>
                      </m:e>
                      <m:sub>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𝒎</m:t>
                            </m:r>
                          </m:sup>
                        </m:sSup>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𝒄</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𝒛</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a14:m>
                <a:endParaRPr lang="en-US" altLang="zh-CN" sz="1800" dirty="0"/>
              </a:p>
              <a:p>
                <a:pPr lvl="1"/>
                <a:r>
                  <a:rPr lang="zh-CN" altLang="en-US" sz="1800" dirty="0">
                    <a:solidFill>
                      <a:srgbClr val="FF0000"/>
                    </a:solidFill>
                  </a:rPr>
                  <a:t>这种分离变量方式可以联合最小化</a:t>
                </a:r>
                <a14:m>
                  <m:oMath xmlns:m="http://schemas.openxmlformats.org/officeDocument/2006/math">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𝒛</m:t>
                    </m:r>
                  </m:oMath>
                </a14:m>
                <a:r>
                  <a:rPr lang="zh-CN" altLang="en-US" sz="1800" dirty="0"/>
                  <a:t>，（否则多变量的耦合导致其复杂性增加！）而增广拉格朗日方法则不行，但收敛快！</a:t>
                </a:r>
                <a:endParaRPr lang="en-US" altLang="zh-CN" sz="1800" dirty="0"/>
              </a:p>
              <a:p>
                <a:r>
                  <a:rPr lang="zh-CN" altLang="en-US" sz="2000" dirty="0"/>
                  <a:t>注意：</a:t>
                </a:r>
                <a:r>
                  <a:rPr lang="en-US" altLang="zh-CN" sz="2000" dirty="0"/>
                  <a:t>ALM(augmented </a:t>
                </a:r>
                <a:r>
                  <a:rPr lang="en-US" altLang="zh-CN" sz="2000" dirty="0" err="1"/>
                  <a:t>Lagrangian</a:t>
                </a:r>
                <a:r>
                  <a:rPr lang="en-US" altLang="zh-CN" sz="2000" dirty="0"/>
                  <a:t> method)</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oMath>
                </a14:m>
                <a:r>
                  <a:rPr lang="zh-CN" altLang="en-US" sz="2000" dirty="0"/>
                  <a:t>增加会加快收敛，但</a:t>
                </a:r>
                <a:r>
                  <a:rPr lang="en-US" altLang="zh-CN" sz="2000" dirty="0"/>
                  <a:t>ADMM</a:t>
                </a:r>
                <a:r>
                  <a:rPr lang="zh-CN" altLang="en-US" sz="2000" dirty="0"/>
                  <a:t>方法中则没有这样的性质，但收敛会慢一些。但是，分离性导致可以并行和分布式处理！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95" t="-759" r="-463" b="-6074"/>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可行方向法</a:t>
                </a:r>
                <a:endParaRPr lang="en-US" altLang="zh-CN" dirty="0"/>
              </a:p>
              <a:p>
                <a:pPr lvl="1"/>
                <a:r>
                  <a:rPr lang="zh-CN" altLang="en-US" dirty="0"/>
                  <a:t>问题</a:t>
                </a:r>
                <a:r>
                  <a:rPr lang="en-US" altLang="zh-CN" dirty="0"/>
                  <a:t>P</a:t>
                </a:r>
                <a:r>
                  <a:rPr lang="zh-CN" altLang="en-US" dirty="0"/>
                  <a:t>：</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 </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en-US" altLang="zh-CN" dirty="0"/>
                  <a:t>,</a:t>
                </a:r>
                <a:r>
                  <a:rPr lang="zh-CN" altLang="en-US" dirty="0"/>
                  <a:t>设其可行域为</a:t>
                </a:r>
                <a14:m>
                  <m:oMath xmlns:m="http://schemas.openxmlformats.org/officeDocument/2006/math">
                    <m:r>
                      <a:rPr lang="en-US" altLang="zh-CN" b="1" i="1" smtClean="0">
                        <a:latin typeface="Cambria Math"/>
                      </a:rPr>
                      <m:t>𝑿</m:t>
                    </m:r>
                  </m:oMath>
                </a14:m>
                <a:r>
                  <a:rPr lang="en-US" altLang="zh-CN" dirty="0"/>
                  <a:t>,</a:t>
                </a:r>
                <a:r>
                  <a:rPr lang="zh-CN" altLang="en-US" dirty="0"/>
                  <a:t>给定可行点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en-US" altLang="zh-CN" dirty="0"/>
                  <a:t>,</a:t>
                </a:r>
                <a:r>
                  <a:rPr lang="zh-CN" altLang="en-US" dirty="0"/>
                  <a:t>为求其极小点，则应在点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zh-CN" altLang="en-US" dirty="0"/>
                  <a:t>处的可行下降方向中选取方向</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𝒌</m:t>
                        </m:r>
                      </m:sub>
                    </m:sSub>
                  </m:oMath>
                </a14:m>
                <a:r>
                  <a:rPr lang="en-US" altLang="zh-CN" dirty="0"/>
                  <a:t>,</a:t>
                </a:r>
                <a:r>
                  <a:rPr lang="zh-CN" altLang="en-US" dirty="0"/>
                  <a:t>然后采用线搜索求步长，产生新的迭代点</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𝒌</m:t>
                                </m:r>
                              </m:sub>
                            </m:sSub>
                          </m:e>
                          <m:e>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r>
                              <a:rPr lang="en-US" altLang="zh-CN" b="1" i="1" smtClean="0">
                                <a:latin typeface="Cambria Math"/>
                              </a:rPr>
                              <m:t>&lt;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e>
                        </m:eqArr>
                      </m:e>
                    </m:d>
                  </m:oMath>
                </a14:m>
                <a:r>
                  <a:rPr lang="en-US" altLang="zh-CN" dirty="0"/>
                  <a:t>,</a:t>
                </a:r>
                <a:r>
                  <a:rPr lang="zh-CN" altLang="en-US" dirty="0"/>
                  <a:t>然后判断新点是否满足精度要求，满足，则停止；不满足，则继续迭代或者迭代次数超过预定次数也停止</a:t>
                </a:r>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如何求解？不同的</a:t>
                </a:r>
                <a14:m>
                  <m:oMath xmlns:m="http://schemas.openxmlformats.org/officeDocument/2006/math">
                    <m:r>
                      <a:rPr lang="en-US" altLang="zh-CN" b="1" i="1" smtClean="0">
                        <a:latin typeface="Cambria Math" panose="02040503050406030204" pitchFamily="18" charset="0"/>
                      </a:rPr>
                      <m:t>𝑴</m:t>
                    </m:r>
                  </m:oMath>
                </a14:m>
                <a:r>
                  <a:rPr lang="zh-CN" altLang="en-US" dirty="0"/>
                  <a:t>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1456420" y="1664965"/>
            <a:ext cx="6696298" cy="499147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约束为线性函数的情况</a:t>
                </a:r>
                <a:endParaRPr lang="en-US" altLang="zh-CN" sz="3200" dirty="0"/>
              </a:p>
              <a:p>
                <a:pPr lvl="1"/>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𝑨𝒙</m:t>
                    </m:r>
                    <m:r>
                      <a:rPr lang="en-US" altLang="zh-CN" sz="2800" b="1" i="1" smtClean="0">
                        <a:latin typeface="Cambria Math"/>
                      </a:rPr>
                      <m:t>≤</m:t>
                    </m:r>
                    <m:r>
                      <a:rPr lang="en-US" altLang="zh-CN" sz="2800" b="1" i="1" smtClean="0">
                        <a:latin typeface="Cambria Math"/>
                      </a:rPr>
                      <m:t>𝒃</m:t>
                    </m:r>
                    <m:r>
                      <a:rPr lang="en-US" altLang="zh-CN" sz="2800" b="1" i="1" smtClean="0">
                        <a:latin typeface="Cambria Math"/>
                      </a:rPr>
                      <m:t>;</m:t>
                    </m:r>
                    <m:r>
                      <a:rPr lang="en-US" altLang="zh-CN" sz="2800" b="1" i="1" smtClean="0">
                        <a:latin typeface="Cambria Math"/>
                      </a:rPr>
                      <m:t>𝑬𝒙</m:t>
                    </m:r>
                    <m:r>
                      <a:rPr lang="en-US" altLang="zh-CN" sz="2800" b="1" i="1" smtClean="0">
                        <a:latin typeface="Cambria Math"/>
                      </a:rPr>
                      <m:t>=</m:t>
                    </m:r>
                    <m:r>
                      <a:rPr lang="en-US" altLang="zh-CN" sz="2800" b="1" i="1" smtClean="0">
                        <a:latin typeface="Cambria Math"/>
                      </a:rPr>
                      <m:t>𝒆</m:t>
                    </m:r>
                    <m:r>
                      <a:rPr lang="en-US" altLang="zh-CN" sz="2800" b="1" i="1" smtClean="0">
                        <a:latin typeface="Cambria Math"/>
                      </a:rPr>
                      <m:t>;</m:t>
                    </m:r>
                  </m:oMath>
                </a14:m>
                <a:r>
                  <a:rPr lang="zh-CN" altLang="en-US" sz="2800" dirty="0"/>
                  <a:t> </a:t>
                </a:r>
                <a14:m>
                  <m:oMath xmlns:m="http://schemas.openxmlformats.org/officeDocument/2006/math">
                    <m:r>
                      <a:rPr lang="en-US" altLang="zh-CN" sz="2800" b="1" i="1" dirty="0" smtClean="0">
                        <a:latin typeface="Cambria Math"/>
                      </a:rPr>
                      <m:t>𝒇</m:t>
                    </m:r>
                  </m:oMath>
                </a14:m>
                <a:r>
                  <a:rPr lang="zh-CN" altLang="en-US" sz="2800" dirty="0"/>
                  <a:t>可微，</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𝒎</m:t>
                        </m:r>
                        <m:r>
                          <a:rPr lang="en-US" altLang="zh-CN" sz="2800" b="1" i="1" smtClean="0">
                            <a:latin typeface="Cambria Math"/>
                          </a:rPr>
                          <m:t>×</m:t>
                        </m:r>
                        <m:r>
                          <a:rPr lang="en-US" altLang="zh-CN" sz="2800" b="1" i="1" smtClean="0">
                            <a:latin typeface="Cambria Math"/>
                          </a:rPr>
                          <m:t>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𝑬</m:t>
                        </m:r>
                      </m:e>
                      <m:sub>
                        <m:r>
                          <a:rPr lang="en-US" altLang="zh-CN" sz="2800" b="1" i="1" smtClean="0">
                            <a:latin typeface="Cambria Math"/>
                          </a:rPr>
                          <m:t>𝒍</m:t>
                        </m:r>
                        <m:r>
                          <a:rPr lang="en-US" altLang="zh-CN" sz="2800" b="1" i="1" smtClean="0">
                            <a:latin typeface="Cambria Math"/>
                          </a:rPr>
                          <m:t>×</m:t>
                        </m:r>
                        <m:r>
                          <a:rPr lang="en-US" altLang="zh-CN" sz="2800" b="1" i="1" smtClean="0">
                            <a:latin typeface="Cambria Math"/>
                          </a:rPr>
                          <m:t>𝒏</m:t>
                        </m:r>
                      </m:sub>
                    </m:sSub>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𝒃</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𝒎</m:t>
                        </m:r>
                      </m:sup>
                    </m:sSup>
                    <m:r>
                      <a:rPr lang="en-US" altLang="zh-CN" sz="2800" b="1" i="1" smtClean="0">
                        <a:latin typeface="Cambria Math"/>
                      </a:rPr>
                      <m:t>,</m:t>
                    </m:r>
                    <m:r>
                      <a:rPr lang="en-US" altLang="zh-CN" sz="2800" b="1" i="1" smtClean="0">
                        <a:latin typeface="Cambria Math"/>
                      </a:rPr>
                      <m:t>𝒆</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𝒍</m:t>
                        </m:r>
                      </m:sup>
                    </m:sSup>
                  </m:oMath>
                </a14:m>
                <a:r>
                  <a:rPr lang="en-US" altLang="zh-CN" sz="2800" dirty="0"/>
                  <a:t> </a:t>
                </a:r>
                <a:r>
                  <a:rPr lang="en-US" altLang="zh-CN" sz="2800" dirty="0">
                    <a:solidFill>
                      <a:srgbClr val="CC00CC"/>
                    </a:solidFill>
                  </a:rPr>
                  <a:t>(7-3)</a:t>
                </a:r>
              </a:p>
              <a:p>
                <a:r>
                  <a:rPr lang="zh-CN" altLang="en-US" sz="3200" dirty="0">
                    <a:solidFill>
                      <a:srgbClr val="FF0000"/>
                    </a:solidFill>
                  </a:rPr>
                  <a:t>定理：</a:t>
                </a:r>
                <a:r>
                  <a:rPr lang="zh-CN" altLang="en-US" sz="3200" dirty="0"/>
                  <a:t>设</a:t>
                </a:r>
                <a14:m>
                  <m:oMath xmlns:m="http://schemas.openxmlformats.org/officeDocument/2006/math">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oMath>
                </a14:m>
                <a:r>
                  <a:rPr lang="zh-CN" altLang="en-US" sz="3200" dirty="0"/>
                  <a:t>是上述问题的一个可行解，且在点</a:t>
                </a:r>
                <a14:m>
                  <m:oMath xmlns:m="http://schemas.openxmlformats.org/officeDocument/2006/math">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oMath>
                </a14:m>
                <a:r>
                  <a:rPr lang="zh-CN" altLang="en-US" sz="3200" dirty="0"/>
                  <a:t>处有</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𝟏</m:t>
                        </m:r>
                      </m:sub>
                    </m:sSub>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𝟏</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𝟐</m:t>
                        </m:r>
                      </m:sub>
                    </m:sSub>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r>
                      <a:rPr lang="en-US" altLang="zh-CN" sz="3200" b="1" i="1" smtClean="0">
                        <a:latin typeface="Cambria Math"/>
                      </a:rPr>
                      <m:t>&lt;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𝒃</m:t>
                        </m:r>
                      </m:e>
                      <m:sub>
                        <m:r>
                          <a:rPr lang="en-US" altLang="zh-CN" sz="3200" b="1" i="1" dirty="0" smtClean="0">
                            <a:latin typeface="Cambria Math"/>
                          </a:rPr>
                          <m:t>𝟐</m:t>
                        </m:r>
                      </m:sub>
                    </m:sSub>
                  </m:oMath>
                </a14:m>
                <a:r>
                  <a:rPr lang="en-US" altLang="zh-CN" sz="3200" dirty="0"/>
                  <a:t>,</a:t>
                </a:r>
                <a:r>
                  <a:rPr lang="zh-CN" altLang="en-US" sz="3200" dirty="0"/>
                  <a:t>其中</a:t>
                </a:r>
                <a14:m>
                  <m:oMath xmlns:m="http://schemas.openxmlformats.org/officeDocument/2006/math">
                    <m:r>
                      <a:rPr lang="en-US" altLang="zh-CN" sz="3200" b="1" i="1" smtClean="0">
                        <a:latin typeface="Cambria Math"/>
                      </a:rPr>
                      <m:t>𝑨</m:t>
                    </m:r>
                    <m:r>
                      <a:rPr lang="en-US" altLang="zh-CN" sz="3200" b="1" i="1" smtClean="0">
                        <a:latin typeface="Cambria Math"/>
                      </a:rPr>
                      <m:t>=</m:t>
                    </m:r>
                    <m:sSup>
                      <m:sSupPr>
                        <m:ctrlPr>
                          <a:rPr lang="en-US" altLang="zh-CN" sz="3200" b="1" i="1" smtClean="0">
                            <a:latin typeface="Cambria Math" panose="02040503050406030204" pitchFamily="18" charset="0"/>
                          </a:rPr>
                        </m:ctrlPr>
                      </m:sSupPr>
                      <m:e>
                        <m:d>
                          <m:dPr>
                            <m:begChr m:val="["/>
                            <m:endChr m:val="]"/>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𝟏</m:t>
                                </m:r>
                              </m:sub>
                            </m:sSub>
                            <m:r>
                              <a:rPr lang="en-US" altLang="zh-CN" sz="3200" b="1" i="1" smtClean="0">
                                <a:latin typeface="Cambria Math"/>
                              </a:rPr>
                              <m:t> </m:t>
                            </m:r>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𝟐</m:t>
                                </m:r>
                              </m:sub>
                            </m:sSub>
                          </m:e>
                        </m:d>
                      </m:e>
                      <m:sup>
                        <m:r>
                          <a:rPr lang="en-US" altLang="zh-CN" sz="3200" b="1" i="1" smtClean="0">
                            <a:latin typeface="Cambria Math"/>
                          </a:rPr>
                          <m:t>𝑻</m:t>
                        </m:r>
                      </m:sup>
                    </m:sSup>
                    <m:r>
                      <a:rPr lang="en-US" altLang="zh-CN" sz="3200" b="1" i="1" smtClean="0">
                        <a:latin typeface="Cambria Math"/>
                      </a:rPr>
                      <m:t>,</m:t>
                    </m:r>
                    <m:r>
                      <a:rPr lang="en-US" altLang="zh-CN" sz="3200" b="1" i="1" smtClean="0">
                        <a:latin typeface="Cambria Math"/>
                      </a:rPr>
                      <m:t>𝒃</m:t>
                    </m:r>
                    <m:r>
                      <a:rPr lang="en-US" altLang="zh-CN" sz="3200" b="1" i="1" smtClean="0">
                        <a:latin typeface="Cambria Math"/>
                      </a:rPr>
                      <m:t>=</m:t>
                    </m:r>
                    <m:sSup>
                      <m:sSupPr>
                        <m:ctrlPr>
                          <a:rPr lang="en-US" altLang="zh-CN" sz="3200" b="1" i="1" smtClean="0">
                            <a:latin typeface="Cambria Math" panose="02040503050406030204" pitchFamily="18" charset="0"/>
                          </a:rPr>
                        </m:ctrlPr>
                      </m:sSupPr>
                      <m:e>
                        <m:d>
                          <m:dPr>
                            <m:begChr m:val="["/>
                            <m:endChr m:val="]"/>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𝟏</m:t>
                                </m:r>
                              </m:sub>
                            </m:sSub>
                            <m:r>
                              <a:rPr lang="en-US" altLang="zh-CN" sz="3200" b="1" i="1" smtClean="0">
                                <a:latin typeface="Cambria Math"/>
                              </a:rPr>
                              <m:t> </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𝟐</m:t>
                                </m:r>
                              </m:sub>
                            </m:sSub>
                          </m:e>
                        </m:d>
                      </m:e>
                      <m:sup>
                        <m:r>
                          <a:rPr lang="en-US" altLang="zh-CN" sz="3200" b="1" i="1" smtClean="0">
                            <a:latin typeface="Cambria Math"/>
                          </a:rPr>
                          <m:t>𝑻</m:t>
                        </m:r>
                      </m:sup>
                    </m:sSup>
                  </m:oMath>
                </a14:m>
                <a:r>
                  <a:rPr lang="zh-CN" altLang="en-US" sz="3200" dirty="0"/>
                  <a:t>则</a:t>
                </a:r>
                <a:endParaRPr lang="en-US" altLang="zh-CN" sz="3200" dirty="0"/>
              </a:p>
              <a:p>
                <a:pPr lvl="1"/>
                <a:r>
                  <a:rPr lang="en-US" altLang="zh-CN" sz="2800" dirty="0"/>
                  <a:t>(1)</a:t>
                </a:r>
                <a:r>
                  <a:rPr lang="zh-CN" altLang="en-US" sz="2800" dirty="0"/>
                  <a:t>向量</a:t>
                </a:r>
                <a14:m>
                  <m:oMath xmlns:m="http://schemas.openxmlformats.org/officeDocument/2006/math">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𝒅</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是点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处的可行方向的充要条件为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𝟏</m:t>
                        </m:r>
                      </m:sub>
                    </m:sSub>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𝑬𝒅</m:t>
                    </m:r>
                    <m:r>
                      <a:rPr lang="en-US" altLang="zh-CN" sz="2800" b="1" i="1" smtClean="0">
                        <a:latin typeface="Cambria Math"/>
                      </a:rPr>
                      <m:t>=</m:t>
                    </m:r>
                    <m:r>
                      <a:rPr lang="en-US" altLang="zh-CN" sz="2800" b="1" i="1" smtClean="0">
                        <a:latin typeface="Cambria Math"/>
                      </a:rPr>
                      <m:t>𝟎</m:t>
                    </m:r>
                  </m:oMath>
                </a14:m>
                <a:r>
                  <a:rPr lang="en-US" altLang="zh-CN" sz="2800" dirty="0"/>
                  <a:t>;</a:t>
                </a:r>
              </a:p>
              <a:p>
                <a:pPr lvl="1"/>
                <a:r>
                  <a:rPr lang="en-US" altLang="zh-CN" sz="2800" dirty="0"/>
                  <a:t>(2)</a:t>
                </a:r>
                <a:r>
                  <a:rPr lang="zh-CN" altLang="en-US" sz="2800" dirty="0"/>
                  <a:t>若此时</a:t>
                </a:r>
                <a14:m>
                  <m:oMath xmlns:m="http://schemas.openxmlformats.org/officeDocument/2006/math">
                    <m:r>
                      <a:rPr lang="en-US" altLang="zh-CN" sz="2800" b="1" i="1" smtClean="0">
                        <a:latin typeface="Cambria Math"/>
                      </a:rPr>
                      <m:t>𝒅</m:t>
                    </m:r>
                  </m:oMath>
                </a14:m>
                <a:r>
                  <a:rPr lang="zh-CN" altLang="en-US" sz="2800" dirty="0"/>
                  <a:t>又满足</a:t>
                </a:r>
                <a:r>
                  <a:rPr lang="en-US" altLang="zh-CN" sz="2800" dirty="0"/>
                  <a:t>:</a:t>
                </a:r>
                <a14:m>
                  <m:oMath xmlns:m="http://schemas.openxmlformats.org/officeDocument/2006/math">
                    <m:r>
                      <a:rPr lang="en-US" altLang="zh-CN" sz="2800" b="1" i="0" smtClean="0">
                        <a:latin typeface="Cambria Math"/>
                      </a:rPr>
                      <m:t>𝛁</m:t>
                    </m:r>
                    <m:r>
                      <a:rPr lang="en-US" altLang="zh-CN" sz="2800" b="1" i="1" smtClean="0">
                        <a:latin typeface="Cambria Math"/>
                      </a:rPr>
                      <m:t>𝒇</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𝑻</m:t>
                        </m:r>
                      </m:sup>
                    </m:sSup>
                    <m:r>
                      <a:rPr lang="en-US" altLang="zh-CN" sz="2800" b="1" i="1" smtClean="0">
                        <a:latin typeface="Cambria Math"/>
                      </a:rPr>
                      <m:t>𝒅</m:t>
                    </m:r>
                    <m:r>
                      <a:rPr lang="en-US" altLang="zh-CN" sz="2800" b="1" i="1" smtClean="0">
                        <a:latin typeface="Cambria Math"/>
                      </a:rPr>
                      <m:t>&lt;</m:t>
                    </m:r>
                    <m:r>
                      <a:rPr lang="en-US" altLang="zh-CN" sz="2800" b="1" i="1" smtClean="0">
                        <a:latin typeface="Cambria Math"/>
                      </a:rPr>
                      <m:t>𝟎</m:t>
                    </m:r>
                  </m:oMath>
                </a14:m>
                <a:r>
                  <a:rPr lang="en-US" altLang="zh-CN" sz="2800" dirty="0"/>
                  <a:t>,</a:t>
                </a:r>
                <a:r>
                  <a:rPr lang="zh-CN" altLang="en-US" sz="2800" dirty="0"/>
                  <a:t>则</a:t>
                </a:r>
                <a14:m>
                  <m:oMath xmlns:m="http://schemas.openxmlformats.org/officeDocument/2006/math">
                    <m:r>
                      <a:rPr lang="en-US" altLang="zh-CN" sz="2800" b="1" i="1" smtClean="0">
                        <a:latin typeface="Cambria Math"/>
                      </a:rPr>
                      <m:t>𝒅</m:t>
                    </m:r>
                  </m:oMath>
                </a14:m>
                <a:r>
                  <a:rPr lang="zh-CN" altLang="en-US" sz="2800" dirty="0"/>
                  <a:t>是一个可行下降方向</a:t>
                </a:r>
                <a:endParaRPr lang="en-US" altLang="zh-CN" sz="2800" dirty="0"/>
              </a:p>
              <a:p>
                <a:r>
                  <a:rPr lang="zh-CN" altLang="en-US" sz="3200" dirty="0"/>
                  <a:t>这条定理表明，在可行点处找一个下降方向，等价于求解一个线性规划问题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1720" b="-1117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定理：</a:t>
                </a:r>
                <a:r>
                  <a:rPr lang="zh-CN" altLang="en-US" sz="2800" dirty="0"/>
                  <a:t>设</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是上述问题的一个可行解，且在点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处有</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𝟏</m:t>
                        </m:r>
                      </m:sub>
                    </m:sSub>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𝒃</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𝟐</m:t>
                        </m:r>
                      </m:sub>
                    </m:sSub>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&lt;</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𝒃</m:t>
                        </m:r>
                      </m:e>
                      <m:sub>
                        <m:r>
                          <a:rPr lang="en-US" altLang="zh-CN" sz="2800" b="1" i="1" dirty="0" smtClean="0">
                            <a:latin typeface="Cambria Math"/>
                          </a:rPr>
                          <m:t>𝟐</m:t>
                        </m:r>
                      </m:sub>
                    </m:sSub>
                  </m:oMath>
                </a14:m>
                <a:r>
                  <a:rPr lang="en-US" altLang="zh-CN" sz="2800" dirty="0"/>
                  <a:t>,</a:t>
                </a:r>
                <a:r>
                  <a:rPr lang="zh-CN" altLang="en-US" sz="2800" dirty="0"/>
                  <a:t>其中</a:t>
                </a:r>
                <a14:m>
                  <m:oMath xmlns:m="http://schemas.openxmlformats.org/officeDocument/2006/math">
                    <m:r>
                      <a:rPr lang="en-US" altLang="zh-CN" sz="2800" b="1" i="1" smtClean="0">
                        <a:latin typeface="Cambria Math"/>
                      </a:rPr>
                      <m:t>𝑨</m:t>
                    </m:r>
                    <m:r>
                      <a:rPr lang="en-US" altLang="zh-CN" sz="2800" b="1" i="1" smtClean="0">
                        <a:latin typeface="Cambria Math"/>
                      </a:rPr>
                      <m:t>=</m:t>
                    </m:r>
                    <m:sSup>
                      <m:sSupPr>
                        <m:ctrlPr>
                          <a:rPr lang="en-US" altLang="zh-CN" sz="2800" b="1" i="1" smtClean="0">
                            <a:latin typeface="Cambria Math" panose="02040503050406030204" pitchFamily="18" charset="0"/>
                          </a:rPr>
                        </m:ctrlPr>
                      </m:sSupPr>
                      <m:e>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𝟏</m:t>
                                </m:r>
                              </m:sub>
                            </m:sSub>
                            <m:r>
                              <a:rPr lang="en-US" altLang="zh-CN" sz="2800" b="1" i="1" smtClean="0">
                                <a:latin typeface="Cambria Math"/>
                              </a:rPr>
                              <m:t> </m:t>
                            </m:r>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𝟐</m:t>
                                </m:r>
                              </m:sub>
                            </m:sSub>
                          </m:e>
                        </m:d>
                      </m:e>
                      <m:sup>
                        <m:r>
                          <a:rPr lang="en-US" altLang="zh-CN" sz="2800" b="1" i="1" smtClean="0">
                            <a:latin typeface="Cambria Math"/>
                          </a:rPr>
                          <m:t>𝑻</m:t>
                        </m:r>
                      </m:sup>
                    </m:sSup>
                    <m:r>
                      <a:rPr lang="en-US" altLang="zh-CN" sz="2800" b="1" i="1" smtClean="0">
                        <a:latin typeface="Cambria Math"/>
                      </a:rPr>
                      <m:t>,</m:t>
                    </m:r>
                    <m:r>
                      <a:rPr lang="en-US" altLang="zh-CN" sz="2800" b="1" i="1" smtClean="0">
                        <a:latin typeface="Cambria Math"/>
                      </a:rPr>
                      <m:t>𝒃</m:t>
                    </m:r>
                    <m:r>
                      <a:rPr lang="en-US" altLang="zh-CN" sz="2800" b="1" i="1" smtClean="0">
                        <a:latin typeface="Cambria Math"/>
                      </a:rPr>
                      <m:t>=</m:t>
                    </m:r>
                    <m:sSup>
                      <m:sSupPr>
                        <m:ctrlPr>
                          <a:rPr lang="en-US" altLang="zh-CN" sz="2800" b="1" i="1" smtClean="0">
                            <a:latin typeface="Cambria Math" panose="02040503050406030204" pitchFamily="18" charset="0"/>
                          </a:rPr>
                        </m:ctrlPr>
                      </m:sSupPr>
                      <m:e>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𝒃</m:t>
                                </m:r>
                              </m:e>
                              <m:sub>
                                <m:r>
                                  <a:rPr lang="en-US" altLang="zh-CN" sz="2800" b="1" i="1" smtClean="0">
                                    <a:latin typeface="Cambria Math"/>
                                  </a:rPr>
                                  <m:t>𝟏</m:t>
                                </m:r>
                              </m:sub>
                            </m:sSub>
                            <m:r>
                              <a:rPr lang="en-US" altLang="zh-CN" sz="2800" b="1" i="1" smtClean="0">
                                <a:latin typeface="Cambria Math"/>
                              </a:rPr>
                              <m:t> </m:t>
                            </m:r>
                            <m:sSub>
                              <m:sSubPr>
                                <m:ctrlPr>
                                  <a:rPr lang="en-US" altLang="zh-CN" sz="2800" b="1" i="1" smtClean="0">
                                    <a:latin typeface="Cambria Math" panose="02040503050406030204" pitchFamily="18" charset="0"/>
                                  </a:rPr>
                                </m:ctrlPr>
                              </m:sSubPr>
                              <m:e>
                                <m:r>
                                  <a:rPr lang="en-US" altLang="zh-CN" sz="2800" b="1" i="1" smtClean="0">
                                    <a:latin typeface="Cambria Math"/>
                                  </a:rPr>
                                  <m:t>𝒃</m:t>
                                </m:r>
                              </m:e>
                              <m:sub>
                                <m:r>
                                  <a:rPr lang="en-US" altLang="zh-CN" sz="2800" b="1" i="1" smtClean="0">
                                    <a:latin typeface="Cambria Math"/>
                                  </a:rPr>
                                  <m:t>𝟐</m:t>
                                </m:r>
                              </m:sub>
                            </m:sSub>
                          </m:e>
                        </m:d>
                      </m:e>
                      <m:sup>
                        <m:r>
                          <a:rPr lang="en-US" altLang="zh-CN" sz="2800" b="1" i="1" smtClean="0">
                            <a:latin typeface="Cambria Math"/>
                          </a:rPr>
                          <m:t>𝑻</m:t>
                        </m:r>
                      </m:sup>
                    </m:sSup>
                  </m:oMath>
                </a14:m>
                <a:r>
                  <a:rPr lang="zh-CN" altLang="en-US" sz="2800" dirty="0"/>
                  <a:t>则</a:t>
                </a:r>
                <a:endParaRPr lang="en-US" altLang="zh-CN" sz="2800" dirty="0"/>
              </a:p>
              <a:p>
                <a:pPr lvl="1"/>
                <a:r>
                  <a:rPr lang="en-US" altLang="zh-CN" sz="2400" dirty="0"/>
                  <a:t>(1)</a:t>
                </a:r>
                <a:r>
                  <a:rPr lang="zh-CN" altLang="en-US" sz="2400" dirty="0"/>
                  <a:t>向量</a:t>
                </a:r>
                <a14:m>
                  <m:oMath xmlns:m="http://schemas.openxmlformats.org/officeDocument/2006/math">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是点</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oMath>
                </a14:m>
                <a:r>
                  <a:rPr lang="zh-CN" altLang="en-US" sz="2400" dirty="0"/>
                  <a:t>处的可行方向的充要条件为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𝑬𝒅</m:t>
                    </m:r>
                    <m:r>
                      <a:rPr lang="en-US" altLang="zh-CN" sz="2400" b="1" i="1" smtClean="0">
                        <a:latin typeface="Cambria Math"/>
                      </a:rPr>
                      <m:t>=</m:t>
                    </m:r>
                    <m:r>
                      <a:rPr lang="en-US" altLang="zh-CN" sz="2400" b="1" i="1" smtClean="0">
                        <a:latin typeface="Cambria Math"/>
                      </a:rPr>
                      <m:t>𝟎</m:t>
                    </m:r>
                  </m:oMath>
                </a14:m>
                <a:r>
                  <a:rPr lang="en-US" altLang="zh-CN" sz="2400" dirty="0"/>
                  <a:t>;</a:t>
                </a:r>
              </a:p>
              <a:p>
                <a:pPr lvl="1"/>
                <a:r>
                  <a:rPr lang="en-US" altLang="zh-CN" sz="2400" dirty="0"/>
                  <a:t>(2)</a:t>
                </a:r>
                <a:r>
                  <a:rPr lang="zh-CN" altLang="en-US" sz="2400" dirty="0"/>
                  <a:t>若此时</a:t>
                </a:r>
                <a14:m>
                  <m:oMath xmlns:m="http://schemas.openxmlformats.org/officeDocument/2006/math">
                    <m:r>
                      <a:rPr lang="en-US" altLang="zh-CN" sz="2400" b="1" i="1" smtClean="0">
                        <a:latin typeface="Cambria Math"/>
                      </a:rPr>
                      <m:t>𝒅</m:t>
                    </m:r>
                  </m:oMath>
                </a14:m>
                <a:r>
                  <a:rPr lang="zh-CN" altLang="en-US" sz="2400" dirty="0"/>
                  <a:t>又满足</a:t>
                </a:r>
                <a:r>
                  <a:rPr lang="en-US" altLang="zh-CN" sz="2400" dirty="0"/>
                  <a:t>:</a:t>
                </a:r>
                <a14:m>
                  <m:oMath xmlns:m="http://schemas.openxmlformats.org/officeDocument/2006/math">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e>
                      <m:sup>
                        <m:r>
                          <a:rPr lang="en-US" altLang="zh-CN" sz="2400" b="1" i="1" smtClean="0">
                            <a:latin typeface="Cambria Math"/>
                          </a:rPr>
                          <m:t>𝑻</m:t>
                        </m:r>
                      </m:sup>
                    </m:sSup>
                    <m:r>
                      <a:rPr lang="en-US" altLang="zh-CN" sz="2400" b="1" i="1" smtClean="0">
                        <a:latin typeface="Cambria Math"/>
                      </a:rPr>
                      <m:t>𝒅</m:t>
                    </m:r>
                    <m:r>
                      <a:rPr lang="en-US" altLang="zh-CN" sz="2400" b="1" i="1" smtClean="0">
                        <a:latin typeface="Cambria Math"/>
                      </a:rPr>
                      <m:t>&lt;</m:t>
                    </m:r>
                    <m:r>
                      <a:rPr lang="en-US" altLang="zh-CN" sz="2400" b="1" i="1" smtClean="0">
                        <a:latin typeface="Cambria Math"/>
                      </a:rPr>
                      <m:t>𝟎</m:t>
                    </m:r>
                  </m:oMath>
                </a14:m>
                <a:r>
                  <a:rPr lang="en-US" altLang="zh-CN" sz="2400" dirty="0"/>
                  <a:t>,</a:t>
                </a:r>
                <a:r>
                  <a:rPr lang="zh-CN" altLang="en-US" sz="2400" dirty="0"/>
                  <a:t>则</a:t>
                </a:r>
                <a14:m>
                  <m:oMath xmlns:m="http://schemas.openxmlformats.org/officeDocument/2006/math">
                    <m:r>
                      <a:rPr lang="en-US" altLang="zh-CN" sz="2400" b="1" i="1" smtClean="0">
                        <a:latin typeface="Cambria Math"/>
                      </a:rPr>
                      <m:t>𝒅</m:t>
                    </m:r>
                  </m:oMath>
                </a14:m>
                <a:r>
                  <a:rPr lang="zh-CN" altLang="en-US" sz="2400" dirty="0"/>
                  <a:t>是一个可行下降方向</a:t>
                </a:r>
                <a:endParaRPr lang="en-US" altLang="zh-CN" sz="2400" dirty="0"/>
              </a:p>
              <a:p>
                <a:r>
                  <a:rPr lang="zh-CN" altLang="en-US" sz="2800" dirty="0"/>
                  <a:t>证明</a:t>
                </a:r>
                <a:r>
                  <a:rPr lang="en-US" altLang="zh-CN" sz="2800" dirty="0">
                    <a:sym typeface="Wingdings" panose="05000000000000000000" pitchFamily="2" charset="2"/>
                  </a:rPr>
                  <a:t>:(1)=&gt;</a:t>
                </a:r>
                <a:r>
                  <a:rPr lang="zh-CN" altLang="en-US" sz="2800" dirty="0">
                    <a:sym typeface="Wingdings" panose="05000000000000000000" pitchFamily="2" charset="2"/>
                  </a:rPr>
                  <a:t>由定义可行方向知存在</a:t>
                </a:r>
                <a14:m>
                  <m:oMath xmlns:m="http://schemas.openxmlformats.org/officeDocument/2006/math">
                    <m:r>
                      <a:rPr lang="en-US" altLang="zh-CN" sz="2800" b="1" i="1" smtClean="0">
                        <a:latin typeface="Cambria Math"/>
                        <a:sym typeface="Wingdings" panose="05000000000000000000" pitchFamily="2" charset="2"/>
                      </a:rPr>
                      <m:t>𝜹</m:t>
                    </m:r>
                    <m:r>
                      <a:rPr lang="en-US" altLang="zh-CN" sz="2800" b="1" i="1" smtClean="0">
                        <a:latin typeface="Cambria Math"/>
                        <a:sym typeface="Wingdings" panose="05000000000000000000" pitchFamily="2" charset="2"/>
                      </a:rPr>
                      <m:t>&gt;</m:t>
                    </m:r>
                    <m:r>
                      <a:rPr lang="en-US" altLang="zh-CN" sz="2800" b="1" i="1" smtClean="0">
                        <a:latin typeface="Cambria Math"/>
                        <a:sym typeface="Wingdings" panose="05000000000000000000" pitchFamily="2" charset="2"/>
                      </a:rPr>
                      <m:t>𝟎</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m:t>
                    </m:r>
                    <m:d>
                      <m:dPr>
                        <m:ctrlPr>
                          <a:rPr lang="en-US" altLang="zh-CN" sz="2800" b="1" i="1" smtClean="0">
                            <a:latin typeface="Cambria Math" panose="02040503050406030204" pitchFamily="18" charset="0"/>
                            <a:sym typeface="Wingdings" panose="05000000000000000000" pitchFamily="2" charset="2"/>
                          </a:rPr>
                        </m:ctrlPr>
                      </m:dPr>
                      <m:e>
                        <m:r>
                          <a:rPr lang="en-US" altLang="zh-CN" sz="2800" b="1" i="1" smtClean="0">
                            <a:latin typeface="Cambria Math"/>
                            <a:sym typeface="Wingdings" panose="05000000000000000000" pitchFamily="2" charset="2"/>
                          </a:rPr>
                          <m:t>𝟎</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𝜹</m:t>
                        </m:r>
                      </m:e>
                    </m:d>
                    <m:r>
                      <a:rPr lang="en-US" altLang="zh-CN" sz="2800" b="1" i="1" smtClean="0">
                        <a:latin typeface="Cambria Math"/>
                        <a:sym typeface="Wingdings" panose="05000000000000000000" pitchFamily="2" charset="2"/>
                      </a:rPr>
                      <m:t>,</m:t>
                    </m:r>
                    <m:r>
                      <a:rPr lang="en-US" altLang="zh-CN" sz="2800" i="1" smtClean="0">
                        <a:latin typeface="Cambria Math"/>
                        <a:sym typeface="Wingdings" panose="05000000000000000000" pitchFamily="2" charset="2"/>
                      </a:rPr>
                      <m:t> </m:t>
                    </m:r>
                    <m:d>
                      <m:dPr>
                        <m:ctrlPr>
                          <a:rPr lang="en-US" altLang="zh-CN" sz="2800" i="1">
                            <a:latin typeface="Cambria Math" panose="02040503050406030204" pitchFamily="18" charset="0"/>
                            <a:sym typeface="Wingdings" panose="05000000000000000000" pitchFamily="2" charset="2"/>
                          </a:rPr>
                        </m:ctrlPr>
                      </m:dPr>
                      <m:e>
                        <m:acc>
                          <m:accPr>
                            <m:chr m:val="̅"/>
                            <m:ctrlPr>
                              <a:rPr lang="en-US" altLang="zh-CN" sz="2800" i="1">
                                <a:latin typeface="Cambria Math" panose="02040503050406030204" pitchFamily="18" charset="0"/>
                                <a:sym typeface="Wingdings" panose="05000000000000000000" pitchFamily="2" charset="2"/>
                              </a:rPr>
                            </m:ctrlPr>
                          </m:accPr>
                          <m:e>
                            <m:r>
                              <a:rPr lang="en-US" altLang="zh-CN" sz="2800" i="1">
                                <a:latin typeface="Cambria Math"/>
                                <a:sym typeface="Wingdings" panose="05000000000000000000" pitchFamily="2" charset="2"/>
                              </a:rPr>
                              <m:t>𝒙</m:t>
                            </m:r>
                          </m:e>
                        </m:acc>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𝝀</m:t>
                        </m:r>
                        <m:r>
                          <a:rPr lang="en-US" altLang="zh-CN" sz="2800" i="1">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𝑿</m:t>
                    </m:r>
                  </m:oMath>
                </a14:m>
                <a:r>
                  <a:rPr lang="en-US" altLang="zh-CN" sz="2800" b="1" i="1" dirty="0">
                    <a:latin typeface="Cambria Math"/>
                    <a:sym typeface="Wingdings" panose="05000000000000000000" pitchFamily="2" charset="2"/>
                  </a:rPr>
                  <a:t>,</a:t>
                </a:r>
                <a:r>
                  <a:rPr lang="zh-CN" altLang="en-US" sz="2800" b="1" dirty="0">
                    <a:latin typeface="Cambria Math"/>
                    <a:sym typeface="Wingdings" panose="05000000000000000000" pitchFamily="2" charset="2"/>
                  </a:rPr>
                  <a:t>从而</a:t>
                </a:r>
                <a14:m>
                  <m:oMath xmlns:m="http://schemas.openxmlformats.org/officeDocument/2006/math">
                    <m:r>
                      <a:rPr lang="en-US" altLang="zh-CN" sz="2800" b="1" i="1" smtClean="0">
                        <a:latin typeface="Cambria Math"/>
                        <a:sym typeface="Wingdings" panose="05000000000000000000" pitchFamily="2" charset="2"/>
                      </a:rPr>
                      <m:t>𝑨</m:t>
                    </m:r>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𝒃</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𝑬</m:t>
                    </m:r>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𝒆</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𝒅</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𝟐</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𝟐</m:t>
                        </m:r>
                      </m:sub>
                    </m:sSub>
                    <m:r>
                      <a:rPr lang="en-US" altLang="zh-CN" sz="2800" b="1" i="1" smtClean="0">
                        <a:latin typeface="Cambria Math"/>
                        <a:sym typeface="Wingdings" panose="05000000000000000000" pitchFamily="2" charset="2"/>
                      </a:rPr>
                      <m:t>𝒅</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𝟐</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𝑬𝒅</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𝟎</m:t>
                    </m:r>
                  </m:oMath>
                </a14:m>
                <a:endParaRPr lang="en-US" altLang="zh-CN" sz="2800" b="1" dirty="0">
                  <a:latin typeface="Cambria Math"/>
                  <a:sym typeface="Wingdings" panose="05000000000000000000" pitchFamily="2" charset="2"/>
                </a:endParaRPr>
              </a:p>
              <a:p>
                <a14:m>
                  <m:oMath xmlns:m="http://schemas.openxmlformats.org/officeDocument/2006/math">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𝟏</m:t>
                        </m:r>
                      </m:sub>
                    </m:sSub>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𝒅</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𝑬</m:t>
                    </m:r>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𝒆</m:t>
                    </m:r>
                  </m:oMath>
                </a14:m>
                <a:r>
                  <a:rPr lang="en-US" altLang="zh-CN" sz="2800" dirty="0"/>
                  <a:t>,</a:t>
                </a:r>
                <a:r>
                  <a:rPr lang="zh-CN" altLang="en-US" sz="2800" dirty="0"/>
                  <a:t>且</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𝑨</m:t>
                        </m:r>
                      </m:e>
                      <m:sub>
                        <m:r>
                          <a:rPr lang="en-US" altLang="zh-CN" sz="2800" i="1">
                            <a:latin typeface="Cambria Math"/>
                          </a:rPr>
                          <m:t>𝟐</m:t>
                        </m:r>
                      </m:sub>
                    </m:sSub>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b="1" i="1" smtClean="0">
                        <a:latin typeface="Cambria Math"/>
                      </a:rPr>
                      <m:t>&lt;</m:t>
                    </m:r>
                    <m:sSub>
                      <m:sSubPr>
                        <m:ctrlPr>
                          <a:rPr lang="en-US" altLang="zh-CN" sz="2800" i="1" dirty="0">
                            <a:latin typeface="Cambria Math" panose="02040503050406030204" pitchFamily="18" charset="0"/>
                          </a:rPr>
                        </m:ctrlPr>
                      </m:sSubPr>
                      <m:e>
                        <m:r>
                          <a:rPr lang="en-US" altLang="zh-CN" sz="2800" i="1" dirty="0">
                            <a:latin typeface="Cambria Math"/>
                          </a:rPr>
                          <m:t>𝒃</m:t>
                        </m:r>
                      </m:e>
                      <m:sub>
                        <m:r>
                          <a:rPr lang="en-US" altLang="zh-CN" sz="2800" i="1" dirty="0">
                            <a:latin typeface="Cambria Math"/>
                          </a:rPr>
                          <m:t>𝟐</m:t>
                        </m:r>
                      </m:sub>
                    </m:sSub>
                  </m:oMath>
                </a14:m>
                <a:r>
                  <a:rPr lang="zh-CN" altLang="en-US" sz="2800" dirty="0"/>
                  <a:t>，因而必存在一个</a:t>
                </a:r>
                <a14:m>
                  <m:oMath xmlns:m="http://schemas.openxmlformats.org/officeDocument/2006/math">
                    <m:r>
                      <a:rPr lang="en-US" altLang="zh-CN" sz="2800" b="1" i="1" smtClean="0">
                        <a:latin typeface="Cambria Math"/>
                      </a:rPr>
                      <m:t>𝜹</m:t>
                    </m:r>
                    <m:r>
                      <a:rPr lang="en-US" altLang="zh-CN" sz="2800" b="1" i="1" smtClean="0">
                        <a:latin typeface="Cambria Math"/>
                      </a:rPr>
                      <m:t>&gt;</m:t>
                    </m:r>
                    <m:r>
                      <a:rPr lang="en-US" altLang="zh-CN" sz="2800" b="1" i="1" smtClean="0">
                        <a:latin typeface="Cambria Math"/>
                      </a:rPr>
                      <m:t>𝟎</m:t>
                    </m:r>
                  </m:oMath>
                </a14:m>
                <a:r>
                  <a:rPr lang="en-US" altLang="zh-CN" sz="2800" dirty="0"/>
                  <a:t>,</a:t>
                </a:r>
                <a:r>
                  <a:rPr lang="en-US" altLang="zh-CN" sz="2800" dirty="0">
                    <a:sym typeface="Wingdings" panose="05000000000000000000" pitchFamily="2" charset="2"/>
                  </a:rPr>
                  <a:t> </a:t>
                </a:r>
                <a14:m>
                  <m:oMath xmlns:m="http://schemas.openxmlformats.org/officeDocument/2006/math">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𝝀</m:t>
                    </m:r>
                    <m:r>
                      <a:rPr lang="en-US" altLang="zh-CN" sz="2800" i="1">
                        <a:latin typeface="Cambria Math"/>
                        <a:sym typeface="Wingdings" panose="05000000000000000000" pitchFamily="2" charset="2"/>
                      </a:rPr>
                      <m:t>∈</m:t>
                    </m:r>
                    <m:d>
                      <m:dPr>
                        <m:ctrlPr>
                          <a:rPr lang="en-US" altLang="zh-CN" sz="2800" i="1">
                            <a:latin typeface="Cambria Math" panose="02040503050406030204" pitchFamily="18" charset="0"/>
                            <a:sym typeface="Wingdings" panose="05000000000000000000" pitchFamily="2" charset="2"/>
                          </a:rPr>
                        </m:ctrlPr>
                      </m:dPr>
                      <m:e>
                        <m:r>
                          <a:rPr lang="en-US" altLang="zh-CN" sz="2800" i="1">
                            <a:latin typeface="Cambria Math"/>
                            <a:sym typeface="Wingdings" panose="05000000000000000000" pitchFamily="2" charset="2"/>
                          </a:rPr>
                          <m:t>𝟎</m:t>
                        </m:r>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𝜹</m:t>
                        </m:r>
                      </m:e>
                    </m:d>
                    <m:r>
                      <a:rPr lang="en-US" altLang="zh-CN" sz="2800" i="1">
                        <a:latin typeface="Cambria Math"/>
                        <a:sym typeface="Wingdings" panose="05000000000000000000" pitchFamily="2" charset="2"/>
                      </a:rPr>
                      <m:t>, </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𝟐</m:t>
                        </m:r>
                      </m:sub>
                    </m:sSub>
                    <m:d>
                      <m:dPr>
                        <m:ctrlPr>
                          <a:rPr lang="en-US" altLang="zh-CN" sz="2800" i="1">
                            <a:latin typeface="Cambria Math" panose="02040503050406030204" pitchFamily="18" charset="0"/>
                            <a:sym typeface="Wingdings" panose="05000000000000000000" pitchFamily="2" charset="2"/>
                          </a:rPr>
                        </m:ctrlPr>
                      </m:dPr>
                      <m:e>
                        <m:acc>
                          <m:accPr>
                            <m:chr m:val="̅"/>
                            <m:ctrlPr>
                              <a:rPr lang="en-US" altLang="zh-CN" sz="2800" i="1">
                                <a:latin typeface="Cambria Math" panose="02040503050406030204" pitchFamily="18" charset="0"/>
                                <a:sym typeface="Wingdings" panose="05000000000000000000" pitchFamily="2" charset="2"/>
                              </a:rPr>
                            </m:ctrlPr>
                          </m:accPr>
                          <m:e>
                            <m:r>
                              <a:rPr lang="en-US" altLang="zh-CN" sz="2800" i="1">
                                <a:latin typeface="Cambria Math"/>
                                <a:sym typeface="Wingdings" panose="05000000000000000000" pitchFamily="2" charset="2"/>
                              </a:rPr>
                              <m:t>𝒙</m:t>
                            </m:r>
                          </m:e>
                        </m:acc>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𝝀</m:t>
                        </m:r>
                        <m:r>
                          <a:rPr lang="en-US" altLang="zh-CN" sz="2800" i="1">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&lt;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𝟐</m:t>
                        </m:r>
                      </m:sub>
                    </m:sSub>
                  </m:oMath>
                </a14:m>
                <a:r>
                  <a:rPr lang="en-US" altLang="zh-CN" sz="2800" dirty="0"/>
                  <a:t>,</a:t>
                </a:r>
                <a:r>
                  <a:rPr lang="zh-CN" altLang="en-US" sz="2800" dirty="0"/>
                  <a:t>从而得证</a:t>
                </a:r>
                <a:endParaRPr lang="en-US" altLang="zh-CN" sz="2800" dirty="0"/>
              </a:p>
              <a:p>
                <a:r>
                  <a:rPr lang="en-US" altLang="zh-CN" sz="2800" dirty="0"/>
                  <a:t>(2)</a:t>
                </a:r>
                <a:r>
                  <a:rPr lang="zh-CN" altLang="en-US" sz="2800" dirty="0"/>
                  <a:t>显然</a:t>
                </a:r>
                <a:r>
                  <a:rPr lang="en-US" altLang="zh-CN"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b="-10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可行方向法的几何解释</a:t>
                </a:r>
                <a:endParaRPr lang="en-US" altLang="zh-CN" dirty="0"/>
              </a:p>
              <a:p>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𝟔</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𝟒</m:t>
                            </m:r>
                          </m:e>
                          <m:e>
                            <m:r>
                              <a:rPr lang="en-US" altLang="zh-CN" b="1" i="1" smtClean="0">
                                <a:latin typeface="Cambria Math" panose="02040503050406030204" pitchFamily="18" charset="0"/>
                              </a:rPr>
                              <m:t>𝟑</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𝟏𝟐</m:t>
                            </m:r>
                          </m:e>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eqArr>
                      </m:e>
                    </m:d>
                  </m:oMath>
                </a14:m>
                <a:endParaRPr lang="en-US" altLang="zh-CN" b="1" dirty="0"/>
              </a:p>
              <a:p>
                <a:r>
                  <a:rPr lang="zh-CN" altLang="en-US" dirty="0"/>
                  <a:t>令</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e>
                        </m:d>
                      </m:e>
                      <m:sup>
                        <m:r>
                          <a:rPr lang="en-US" altLang="zh-CN" b="1" i="1" smtClean="0">
                            <a:latin typeface="Cambria Math" panose="02040503050406030204" pitchFamily="18" charset="0"/>
                          </a:rPr>
                          <m:t>𝑻</m:t>
                        </m:r>
                      </m:sup>
                    </m:sSup>
                  </m:oMath>
                </a14:m>
                <a:r>
                  <a:rPr lang="en-US" altLang="zh-CN" b="1"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e>
                            <m:e>
                              <m:r>
                                <a:rPr lang="en-US" altLang="zh-CN" b="1" i="1" smtClean="0">
                                  <a:latin typeface="Cambria Math" panose="02040503050406030204" pitchFamily="18" charset="0"/>
                                </a:rPr>
                                <m:t>𝟐</m:t>
                              </m:r>
                            </m:e>
                          </m:mr>
                          <m:mr>
                            <m:e>
                              <m:r>
                                <a:rPr lang="en-US" altLang="zh-CN" b="1" i="1" smtClean="0">
                                  <a:latin typeface="Cambria Math" panose="02040503050406030204" pitchFamily="18" charset="0"/>
                                </a:rPr>
                                <m:t>𝟑</m:t>
                              </m:r>
                            </m:e>
                            <m:e>
                              <m:r>
                                <a:rPr lang="en-US" altLang="zh-CN" b="1" i="1" smtClean="0">
                                  <a:latin typeface="Cambria Math" panose="02040503050406030204" pitchFamily="18" charset="0"/>
                                </a:rPr>
                                <m:t>𝟐</m:t>
                              </m:r>
                            </m:e>
                          </m:mr>
                        </m:m>
                      </m:e>
                    </m:d>
                  </m:oMath>
                </a14:m>
                <a:r>
                  <a:rPr lang="en-US" altLang="zh-CN" b="1" dirty="0"/>
                  <a:t>,</a:t>
                </a:r>
                <a:r>
                  <a:rPr lang="zh-CN" altLang="en-US" b="1" dirty="0"/>
                  <a:t>由前面的定理，</a:t>
                </a:r>
                <a14:m>
                  <m:oMath xmlns:m="http://schemas.openxmlformats.org/officeDocument/2006/math">
                    <m:r>
                      <a:rPr lang="en-US" altLang="zh-CN" b="1" i="1" smtClean="0">
                        <a:latin typeface="Cambria Math" panose="02040503050406030204" pitchFamily="18" charset="0"/>
                      </a:rPr>
                      <m:t>𝒅</m:t>
                    </m:r>
                  </m:oMath>
                </a14:m>
                <a:r>
                  <a:rPr lang="zh-CN" altLang="en-US" b="1" dirty="0"/>
                  <a:t>在</a:t>
                </a:r>
                <a14:m>
                  <m:oMath xmlns:m="http://schemas.openxmlformats.org/officeDocument/2006/math">
                    <m:r>
                      <a:rPr lang="en-US" altLang="zh-CN" b="1" i="1" dirty="0" smtClean="0">
                        <a:latin typeface="Cambria Math" panose="02040503050406030204" pitchFamily="18" charset="0"/>
                      </a:rPr>
                      <m:t>𝒙</m:t>
                    </m:r>
                  </m:oMath>
                </a14:m>
                <a:r>
                  <a:rPr lang="zh-CN" altLang="en-US" b="1" dirty="0"/>
                  <a:t>处为可行方向</a:t>
                </a:r>
                <a14:m>
                  <m:oMath xmlns:m="http://schemas.openxmlformats.org/officeDocument/2006/math">
                    <m:r>
                      <a:rPr lang="zh-CN" altLang="en-US"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b="1" dirty="0"/>
              </a:p>
              <a:p>
                <a:r>
                  <a:rPr lang="zh-CN" altLang="en-US" b="1" dirty="0"/>
                  <a:t>即</a:t>
                </a:r>
                <a14:m>
                  <m:oMath xmlns:m="http://schemas.openxmlformats.org/officeDocument/2006/math">
                    <m:d>
                      <m:dPr>
                        <m:begChr m:val="{"/>
                        <m:endChr m:val=""/>
                        <m:ctrlPr>
                          <a:rPr lang="en-US" altLang="zh-CN" b="1"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𝒅</m:t>
                                </m:r>
                              </m:e>
                              <m:sub>
                                <m:r>
                                  <a:rPr lang="en-US" altLang="zh-CN" i="1">
                                    <a:latin typeface="Cambria Math" panose="02040503050406030204" pitchFamily="18" charset="0"/>
                                  </a:rPr>
                                  <m:t>𝟏</m:t>
                                </m:r>
                              </m:sub>
                            </m:sSub>
                            <m:r>
                              <a:rPr lang="en-US" altLang="zh-CN" i="1">
                                <a:latin typeface="Cambria Math" panose="02040503050406030204" pitchFamily="18" charset="0"/>
                              </a:rPr>
                              <m:t>+</m:t>
                            </m:r>
                            <m:r>
                              <a:rPr lang="en-US" altLang="zh-CN" i="1">
                                <a:latin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𝒅</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𝟎</m:t>
                            </m:r>
                            <m:r>
                              <m:rPr>
                                <m:nor/>
                              </m:rPr>
                              <a:rPr lang="en-US" altLang="zh-CN" dirty="0"/>
                              <m:t> </m:t>
                            </m:r>
                          </m:e>
                          <m:e>
                            <m:r>
                              <a:rPr lang="en-US" altLang="zh-CN" b="1" i="1" dirty="0" smtClean="0">
                                <a:latin typeface="Cambria Math" panose="02040503050406030204" pitchFamily="18" charset="0"/>
                              </a:rPr>
                              <m:t>𝟑</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𝒅</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𝒅</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e>
                        </m:eqAr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5"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p:spTree>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可行方向法的几何解释</a:t>
            </a:r>
            <a:endParaRPr lang="en-US" altLang="zh-CN" dirty="0"/>
          </a:p>
          <a:p>
            <a:endParaRPr lang="zh-CN" altLang="en-US" dirty="0"/>
          </a:p>
        </p:txBody>
      </p:sp>
      <p:sp>
        <p:nvSpPr>
          <p:cNvPr id="4"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p:pic>
        <p:nvPicPr>
          <p:cNvPr id="5" name="图片 4"/>
          <p:cNvPicPr>
            <a:picLocks noChangeAspect="1"/>
          </p:cNvPicPr>
          <p:nvPr/>
        </p:nvPicPr>
        <p:blipFill>
          <a:blip r:embed="rId2"/>
          <a:stretch>
            <a:fillRect/>
          </a:stretch>
        </p:blipFill>
        <p:spPr>
          <a:xfrm>
            <a:off x="1691511" y="1632550"/>
            <a:ext cx="6573857" cy="5390848"/>
          </a:xfrm>
          <a:prstGeom prst="rect">
            <a:avLst/>
          </a:prstGeom>
        </p:spPr>
      </p:pic>
    </p:spTree>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sz="2400" b="1" i="1" smtClean="0">
                        <a:solidFill>
                          <a:srgbClr val="CC00CC"/>
                        </a:solidFill>
                        <a:latin typeface="Cambria Math"/>
                      </a:rPr>
                      <m:t>(</m:t>
                    </m:r>
                    <m:r>
                      <a:rPr lang="en-US" altLang="zh-CN" sz="2400" b="1" i="1" smtClean="0">
                        <a:solidFill>
                          <a:srgbClr val="CC00CC"/>
                        </a:solidFill>
                        <a:latin typeface="Cambria Math"/>
                      </a:rPr>
                      <m:t>𝟕</m:t>
                    </m:r>
                    <m:r>
                      <a:rPr lang="en-US" altLang="zh-CN" sz="2400" b="1" i="1" smtClean="0">
                        <a:solidFill>
                          <a:srgbClr val="CC00CC"/>
                        </a:solidFill>
                        <a:latin typeface="Cambria Math"/>
                      </a:rPr>
                      <m:t>−</m:t>
                    </m:r>
                    <m:r>
                      <a:rPr lang="en-US" altLang="zh-CN" sz="2400" b="1" i="1" smtClean="0">
                        <a:solidFill>
                          <a:srgbClr val="CC00CC"/>
                        </a:solidFill>
                        <a:latin typeface="Cambria Math"/>
                      </a:rPr>
                      <m:t>𝟒</m:t>
                    </m:r>
                    <m:r>
                      <a:rPr lang="en-US" altLang="zh-CN" sz="2400" b="1" i="1" smtClean="0">
                        <a:solidFill>
                          <a:srgbClr val="CC00CC"/>
                        </a:solidFill>
                        <a:latin typeface="Cambria Math"/>
                      </a:rPr>
                      <m:t>)</m:t>
                    </m:r>
                    <m:r>
                      <a:rPr lang="en-US" altLang="zh-CN" sz="2400" b="1" i="1" smtClean="0">
                        <a:latin typeface="Cambria Math"/>
                      </a:rPr>
                      <m:t>𝑴𝒊𝒏</m:t>
                    </m:r>
                    <m:r>
                      <a:rPr lang="en-US" altLang="zh-CN" sz="2400" b="1" i="1" smtClean="0">
                        <a:latin typeface="Cambria Math"/>
                      </a:rPr>
                      <m:t> </m:t>
                    </m:r>
                    <m:r>
                      <a:rPr lang="en-US" altLang="zh-CN" sz="2400" b="1" i="1" smtClean="0">
                        <a:latin typeface="Cambria Math"/>
                      </a:rPr>
                      <m:t>𝒛</m:t>
                    </m:r>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e>
                      <m:sup>
                        <m:r>
                          <a:rPr lang="en-US" altLang="zh-CN" sz="2400" b="1" i="1" smtClean="0">
                            <a:latin typeface="Cambria Math"/>
                          </a:rPr>
                          <m:t>𝑻</m:t>
                        </m:r>
                      </m:sup>
                    </m:sSup>
                    <m:r>
                      <a:rPr lang="en-US" altLang="zh-CN" sz="2400" b="1" i="1" smtClean="0">
                        <a:latin typeface="Cambria Math"/>
                      </a:rPr>
                      <m:t>𝒅</m:t>
                    </m:r>
                  </m:oMath>
                </a14:m>
                <a:r>
                  <a:rPr lang="en-US" altLang="zh-CN" dirty="0"/>
                  <a:t>, </a:t>
                </a:r>
                <a:r>
                  <a:rPr lang="en-US" altLang="zh-CN" dirty="0" err="1"/>
                  <a:t>s.t.</a:t>
                </a:r>
                <a:r>
                  <a:rPr lang="en-US" altLang="zh-CN" dirty="0"/>
                  <a:t> </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𝟏</m:t>
                                </m:r>
                              </m:sub>
                            </m:sSub>
                            <m:r>
                              <a:rPr lang="en-US" altLang="zh-CN" b="1" i="1" smtClean="0">
                                <a:latin typeface="Cambria Math"/>
                              </a:rPr>
                              <m:t>𝒅</m:t>
                            </m:r>
                            <m:r>
                              <a:rPr lang="en-US" altLang="zh-CN" b="1" i="1" smtClean="0">
                                <a:latin typeface="Cambria Math"/>
                              </a:rPr>
                              <m:t>≤</m:t>
                            </m:r>
                            <m:r>
                              <a:rPr lang="en-US" altLang="zh-CN" b="1" i="1" smtClean="0">
                                <a:latin typeface="Cambria Math"/>
                              </a:rPr>
                              <m:t>𝟎</m:t>
                            </m:r>
                          </m:e>
                          <m:e>
                            <m:r>
                              <a:rPr lang="en-US" altLang="zh-CN" b="1" i="1" smtClean="0">
                                <a:latin typeface="Cambria Math"/>
                              </a:rPr>
                              <m:t>𝑬𝒅</m:t>
                            </m:r>
                            <m:r>
                              <a:rPr lang="en-US" altLang="zh-CN" b="1" i="1" smtClean="0">
                                <a:latin typeface="Cambria Math"/>
                              </a:rPr>
                              <m:t>=</m:t>
                            </m:r>
                            <m:r>
                              <a:rPr lang="en-US" altLang="zh-CN" b="1" i="1" smtClean="0">
                                <a:latin typeface="Cambria Math"/>
                              </a:rPr>
                              <m:t>𝟎</m:t>
                            </m:r>
                          </m:e>
                          <m:e>
                            <m:r>
                              <a:rPr lang="en-US" altLang="zh-CN" b="1" i="1" smtClean="0">
                                <a:latin typeface="Cambria Math"/>
                              </a:rPr>
                              <m:t>−</m:t>
                            </m:r>
                            <m:r>
                              <a:rPr lang="en-US" altLang="zh-CN" b="1" i="1" smtClean="0">
                                <a:latin typeface="Cambria Math"/>
                              </a:rPr>
                              <m:t>𝟏</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𝒏</m:t>
                            </m:r>
                          </m:e>
                        </m:eqArr>
                      </m:e>
                    </m:d>
                  </m:oMath>
                </a14:m>
                <a:endParaRPr lang="en-US" altLang="zh-CN" dirty="0"/>
              </a:p>
              <a:p>
                <a:r>
                  <a:rPr lang="zh-CN" altLang="en-US" dirty="0"/>
                  <a:t>最后一个约束主要是确保方向是有界方向。从这可知</a:t>
                </a:r>
                <a14:m>
                  <m:oMath xmlns:m="http://schemas.openxmlformats.org/officeDocument/2006/math">
                    <m:r>
                      <a:rPr lang="en-US" altLang="zh-CN" b="1" i="1" smtClean="0">
                        <a:latin typeface="Cambria Math"/>
                      </a:rPr>
                      <m:t>𝒅</m:t>
                    </m:r>
                    <m:r>
                      <a:rPr lang="en-US" altLang="zh-CN" b="1" i="1" smtClean="0">
                        <a:latin typeface="Cambria Math"/>
                      </a:rPr>
                      <m:t>=</m:t>
                    </m:r>
                    <m:r>
                      <a:rPr lang="en-US" altLang="zh-CN" b="1" i="1" smtClean="0">
                        <a:latin typeface="Cambria Math"/>
                      </a:rPr>
                      <m:t>𝟎</m:t>
                    </m:r>
                  </m:oMath>
                </a14:m>
                <a:r>
                  <a:rPr lang="zh-CN" altLang="en-US" dirty="0"/>
                  <a:t>是可行解，因此目标函数的解必小于或等于</a:t>
                </a:r>
                <a:r>
                  <a:rPr lang="en-US" altLang="zh-CN" dirty="0"/>
                  <a:t>0</a:t>
                </a:r>
                <a:r>
                  <a:rPr lang="zh-CN" altLang="en-US" dirty="0"/>
                  <a:t>，若存在小于</a:t>
                </a:r>
                <a:r>
                  <a:rPr lang="en-US" altLang="zh-CN" dirty="0"/>
                  <a:t>0</a:t>
                </a:r>
                <a:r>
                  <a:rPr lang="zh-CN" altLang="en-US" dirty="0"/>
                  <a:t>的解，表明存在可行下降方向；若等于</a:t>
                </a:r>
                <a:r>
                  <a:rPr lang="en-US" altLang="zh-CN" dirty="0"/>
                  <a:t>0</a:t>
                </a:r>
                <a:r>
                  <a:rPr lang="zh-CN" altLang="en-US" dirty="0"/>
                  <a:t>，则表明</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𝒙</m:t>
                        </m:r>
                      </m:e>
                    </m:acc>
                  </m:oMath>
                </a14:m>
                <a:r>
                  <a:rPr lang="zh-CN" altLang="en-US" dirty="0"/>
                  <a:t>即是</a:t>
                </a:r>
                <a:r>
                  <a:rPr lang="en-US" altLang="zh-CN" dirty="0"/>
                  <a:t>KT</a:t>
                </a:r>
                <a:r>
                  <a:rPr lang="zh-CN" altLang="en-US" dirty="0"/>
                  <a:t>点</a:t>
                </a:r>
                <a:endParaRPr lang="en-US" altLang="zh-CN" dirty="0"/>
              </a:p>
              <a:p>
                <a:r>
                  <a:rPr lang="zh-CN" altLang="en-US" dirty="0">
                    <a:solidFill>
                      <a:srgbClr val="FF0000"/>
                    </a:solidFill>
                  </a:rPr>
                  <a:t>定理：</a:t>
                </a:r>
                <a:r>
                  <a:rPr lang="zh-CN" altLang="en-US" sz="3200" dirty="0"/>
                  <a:t>设</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a:rPr>
                          <m:t>𝒙</m:t>
                        </m:r>
                      </m:e>
                    </m:acc>
                  </m:oMath>
                </a14:m>
                <a:r>
                  <a:rPr lang="zh-CN" altLang="en-US" sz="3200" dirty="0"/>
                  <a:t>是线性约束最优化问题的一个可行解，且在点</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a:rPr>
                          <m:t>𝒙</m:t>
                        </m:r>
                      </m:e>
                    </m:acc>
                  </m:oMath>
                </a14:m>
                <a:r>
                  <a:rPr lang="zh-CN" altLang="en-US" sz="3200" dirty="0"/>
                  <a:t>处有</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𝟏</m:t>
                        </m:r>
                      </m:sub>
                    </m:sSub>
                    <m:acc>
                      <m:accPr>
                        <m:chr m:val="̅"/>
                        <m:ctrlPr>
                          <a:rPr lang="en-US" altLang="zh-CN" sz="3200" i="1">
                            <a:latin typeface="Cambria Math" panose="02040503050406030204" pitchFamily="18" charset="0"/>
                          </a:rPr>
                        </m:ctrlPr>
                      </m:accPr>
                      <m:e>
                        <m:r>
                          <a:rPr lang="en-US" altLang="zh-CN" sz="3200" i="1">
                            <a:latin typeface="Cambria Math"/>
                          </a:rPr>
                          <m:t>𝒙</m:t>
                        </m:r>
                      </m:e>
                    </m:acc>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𝟏</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𝟐</m:t>
                        </m:r>
                      </m:sub>
                    </m:sSub>
                    <m:acc>
                      <m:accPr>
                        <m:chr m:val="̅"/>
                        <m:ctrlPr>
                          <a:rPr lang="en-US" altLang="zh-CN" sz="3200" i="1">
                            <a:latin typeface="Cambria Math" panose="02040503050406030204" pitchFamily="18" charset="0"/>
                          </a:rPr>
                        </m:ctrlPr>
                      </m:accPr>
                      <m:e>
                        <m:r>
                          <a:rPr lang="en-US" altLang="zh-CN" sz="3200" i="1">
                            <a:latin typeface="Cambria Math"/>
                          </a:rPr>
                          <m:t>𝒙</m:t>
                        </m:r>
                      </m:e>
                    </m:acc>
                    <m:r>
                      <a:rPr lang="en-US" altLang="zh-CN" sz="3200" b="1" i="1" smtClean="0">
                        <a:latin typeface="Cambria Math"/>
                      </a:rPr>
                      <m:t>&lt;</m:t>
                    </m:r>
                    <m:sSub>
                      <m:sSubPr>
                        <m:ctrlPr>
                          <a:rPr lang="en-US" altLang="zh-CN" sz="3200" i="1" dirty="0">
                            <a:latin typeface="Cambria Math" panose="02040503050406030204" pitchFamily="18" charset="0"/>
                          </a:rPr>
                        </m:ctrlPr>
                      </m:sSubPr>
                      <m:e>
                        <m:r>
                          <a:rPr lang="en-US" altLang="zh-CN" sz="3200" i="1" dirty="0">
                            <a:latin typeface="Cambria Math"/>
                          </a:rPr>
                          <m:t>𝒃</m:t>
                        </m:r>
                      </m:e>
                      <m:sub>
                        <m:r>
                          <a:rPr lang="en-US" altLang="zh-CN" sz="3200" i="1" dirty="0">
                            <a:latin typeface="Cambria Math"/>
                          </a:rPr>
                          <m:t>𝟐</m:t>
                        </m:r>
                      </m:sub>
                    </m:sSub>
                  </m:oMath>
                </a14:m>
                <a:r>
                  <a:rPr lang="en-US" altLang="zh-CN" sz="3200" dirty="0"/>
                  <a:t>,</a:t>
                </a:r>
                <a:r>
                  <a:rPr lang="zh-CN" altLang="en-US" sz="3200" dirty="0"/>
                  <a:t>其中</a:t>
                </a:r>
                <a14:m>
                  <m:oMath xmlns:m="http://schemas.openxmlformats.org/officeDocument/2006/math">
                    <m:r>
                      <a:rPr lang="en-US" altLang="zh-CN" sz="3200" i="1">
                        <a:latin typeface="Cambria Math"/>
                      </a:rPr>
                      <m:t>𝑨</m:t>
                    </m:r>
                    <m:r>
                      <a:rPr lang="en-US" altLang="zh-CN" sz="3200" i="1">
                        <a:latin typeface="Cambria Math"/>
                      </a:rPr>
                      <m:t>=</m:t>
                    </m:r>
                    <m:sSup>
                      <m:sSupPr>
                        <m:ctrlPr>
                          <a:rPr lang="en-US" altLang="zh-CN" sz="3200" i="1">
                            <a:latin typeface="Cambria Math" panose="02040503050406030204" pitchFamily="18" charset="0"/>
                          </a:rPr>
                        </m:ctrlPr>
                      </m:sSupPr>
                      <m:e>
                        <m:d>
                          <m:dPr>
                            <m:begChr m:val="["/>
                            <m:endChr m:val="]"/>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𝟏</m:t>
                                </m:r>
                              </m:sub>
                            </m:sSub>
                            <m:r>
                              <a:rPr lang="en-US" altLang="zh-CN" sz="3200" i="1">
                                <a:latin typeface="Cambria Math"/>
                              </a:rPr>
                              <m:t> </m:t>
                            </m:r>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𝟐</m:t>
                                </m:r>
                              </m:sub>
                            </m:sSub>
                          </m:e>
                        </m:d>
                      </m:e>
                      <m:sup>
                        <m:r>
                          <a:rPr lang="en-US" altLang="zh-CN" sz="3200" i="1">
                            <a:latin typeface="Cambria Math"/>
                          </a:rPr>
                          <m:t>𝑻</m:t>
                        </m:r>
                      </m:sup>
                    </m:sSup>
                    <m:r>
                      <a:rPr lang="en-US" altLang="zh-CN" sz="3200" i="1">
                        <a:latin typeface="Cambria Math"/>
                      </a:rPr>
                      <m:t>,</m:t>
                    </m:r>
                    <m:r>
                      <a:rPr lang="en-US" altLang="zh-CN" sz="3200" i="1">
                        <a:latin typeface="Cambria Math"/>
                      </a:rPr>
                      <m:t>𝒃</m:t>
                    </m:r>
                    <m:r>
                      <a:rPr lang="en-US" altLang="zh-CN" sz="3200" i="1">
                        <a:latin typeface="Cambria Math"/>
                      </a:rPr>
                      <m:t>=</m:t>
                    </m:r>
                    <m:sSup>
                      <m:sSupPr>
                        <m:ctrlPr>
                          <a:rPr lang="en-US" altLang="zh-CN" sz="3200" i="1">
                            <a:latin typeface="Cambria Math" panose="02040503050406030204" pitchFamily="18" charset="0"/>
                          </a:rPr>
                        </m:ctrlPr>
                      </m:sSupPr>
                      <m:e>
                        <m:d>
                          <m:dPr>
                            <m:begChr m:val="["/>
                            <m:endChr m:val="]"/>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𝟏</m:t>
                                </m:r>
                              </m:sub>
                            </m:sSub>
                            <m:r>
                              <a:rPr lang="en-US" altLang="zh-CN" sz="3200" i="1">
                                <a:latin typeface="Cambria Math"/>
                              </a:rPr>
                              <m:t> </m:t>
                            </m:r>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𝟐</m:t>
                                </m:r>
                              </m:sub>
                            </m:sSub>
                          </m:e>
                        </m:d>
                      </m:e>
                      <m:sup>
                        <m:r>
                          <a:rPr lang="en-US" altLang="zh-CN" sz="3200" i="1">
                            <a:latin typeface="Cambria Math"/>
                          </a:rPr>
                          <m:t>𝑻</m:t>
                        </m:r>
                      </m:sup>
                    </m:sSup>
                  </m:oMath>
                </a14:m>
                <a:r>
                  <a:rPr lang="zh-CN" altLang="en-US" sz="3200" dirty="0"/>
                  <a:t>则</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𝒙</m:t>
                        </m:r>
                      </m:e>
                    </m:acc>
                  </m:oMath>
                </a14:m>
                <a:r>
                  <a:rPr lang="zh-CN" altLang="en-US" dirty="0"/>
                  <a:t>是</a:t>
                </a:r>
                <a:r>
                  <a:rPr lang="en-US" altLang="zh-CN" dirty="0"/>
                  <a:t>KT</a:t>
                </a:r>
                <a:r>
                  <a:rPr lang="zh-CN" altLang="en-US" dirty="0"/>
                  <a:t>点的充要条件就是</a:t>
                </a:r>
                <a14:m>
                  <m:oMath xmlns:m="http://schemas.openxmlformats.org/officeDocument/2006/math">
                    <m:r>
                      <a:rPr lang="en-US" altLang="zh-CN" i="1">
                        <a:solidFill>
                          <a:srgbClr val="CC00CC"/>
                        </a:solidFill>
                        <a:latin typeface="Cambria Math"/>
                      </a:rPr>
                      <m:t>(</m:t>
                    </m:r>
                    <m:r>
                      <a:rPr lang="en-US" altLang="zh-CN" b="1" i="1" smtClean="0">
                        <a:solidFill>
                          <a:srgbClr val="CC00CC"/>
                        </a:solidFill>
                        <a:latin typeface="Cambria Math"/>
                      </a:rPr>
                      <m:t>𝟕</m:t>
                    </m:r>
                    <m:r>
                      <a:rPr lang="en-US" altLang="zh-CN" b="1" i="1" smtClean="0">
                        <a:solidFill>
                          <a:srgbClr val="CC00CC"/>
                        </a:solidFill>
                        <a:latin typeface="Cambria Math"/>
                      </a:rPr>
                      <m:t>−</m:t>
                    </m:r>
                    <m:r>
                      <a:rPr lang="en-US" altLang="zh-CN" b="1" i="1" smtClean="0">
                        <a:solidFill>
                          <a:srgbClr val="CC00CC"/>
                        </a:solidFill>
                        <a:latin typeface="Cambria Math"/>
                      </a:rPr>
                      <m:t>𝟒</m:t>
                    </m:r>
                    <m:r>
                      <a:rPr lang="en-US" altLang="zh-CN" i="1">
                        <a:solidFill>
                          <a:srgbClr val="CC00CC"/>
                        </a:solidFill>
                        <a:latin typeface="Cambria Math"/>
                      </a:rPr>
                      <m:t>)</m:t>
                    </m:r>
                  </m:oMath>
                </a14:m>
                <a:r>
                  <a:rPr lang="zh-CN" altLang="en-US" dirty="0"/>
                  <a:t>式的最优目标函数值为</a:t>
                </a:r>
                <a:r>
                  <a:rPr lang="en-US" altLang="zh-CN" dirty="0"/>
                  <a:t>0.</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794" b="-130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上述的两条定理表明，</a:t>
                </a:r>
                <a:r>
                  <a:rPr lang="en-US" altLang="zh-CN" sz="2800" dirty="0">
                    <a:solidFill>
                      <a:srgbClr val="CC00CC"/>
                    </a:solidFill>
                  </a:rPr>
                  <a:t> </a:t>
                </a:r>
                <a14:m>
                  <m:oMath xmlns:m="http://schemas.openxmlformats.org/officeDocument/2006/math">
                    <m:r>
                      <a:rPr lang="zh-CN" altLang="en-US" sz="2800" i="1" dirty="0" smtClean="0">
                        <a:solidFill>
                          <a:srgbClr val="CC00CC"/>
                        </a:solidFill>
                        <a:latin typeface="Cambria Math"/>
                      </a:rPr>
                      <m:t>求解</m:t>
                    </m:r>
                    <m:r>
                      <a:rPr lang="en-US" altLang="zh-CN" sz="2800" i="1">
                        <a:solidFill>
                          <a:srgbClr val="CC00CC"/>
                        </a:solidFill>
                        <a:latin typeface="Cambria Math"/>
                      </a:rPr>
                      <m:t>(</m:t>
                    </m:r>
                    <m:r>
                      <a:rPr lang="en-US" altLang="zh-CN" sz="2800" b="1" i="1" smtClean="0">
                        <a:solidFill>
                          <a:srgbClr val="CC00CC"/>
                        </a:solidFill>
                        <a:latin typeface="Cambria Math"/>
                      </a:rPr>
                      <m:t>𝟕</m:t>
                    </m:r>
                    <m:r>
                      <a:rPr lang="en-US" altLang="zh-CN" sz="2800" b="1" i="1" smtClean="0">
                        <a:solidFill>
                          <a:srgbClr val="CC00CC"/>
                        </a:solidFill>
                        <a:latin typeface="Cambria Math"/>
                      </a:rPr>
                      <m:t>−</m:t>
                    </m:r>
                    <m:r>
                      <a:rPr lang="en-US" altLang="zh-CN" sz="2800" b="1" i="1" smtClean="0">
                        <a:solidFill>
                          <a:srgbClr val="CC00CC"/>
                        </a:solidFill>
                        <a:latin typeface="Cambria Math"/>
                      </a:rPr>
                      <m:t>𝟒</m:t>
                    </m:r>
                    <m:r>
                      <a:rPr lang="en-US" altLang="zh-CN" sz="2800" i="1">
                        <a:solidFill>
                          <a:srgbClr val="CC00CC"/>
                        </a:solidFill>
                        <a:latin typeface="Cambria Math"/>
                      </a:rPr>
                      <m:t>)</m:t>
                    </m:r>
                  </m:oMath>
                </a14:m>
                <a:r>
                  <a:rPr lang="zh-CN" altLang="en-US" sz="2800" dirty="0"/>
                  <a:t>式的结果或是可行下降方向，或是</a:t>
                </a:r>
                <a:r>
                  <a:rPr lang="en-US" altLang="zh-CN" sz="2800" dirty="0"/>
                  <a:t>KT(</a:t>
                </a:r>
                <a:r>
                  <a:rPr lang="zh-CN" altLang="en-US" sz="2800" dirty="0"/>
                  <a:t>库恩</a:t>
                </a:r>
                <a:r>
                  <a:rPr lang="en-US" altLang="zh-CN" sz="2800" dirty="0"/>
                  <a:t>-</a:t>
                </a:r>
                <a:r>
                  <a:rPr lang="zh-CN" altLang="en-US" sz="2800" dirty="0"/>
                  <a:t>塔克</a:t>
                </a:r>
                <a:r>
                  <a:rPr lang="en-US" altLang="zh-CN" sz="2800" dirty="0"/>
                  <a:t>)</a:t>
                </a:r>
                <a:r>
                  <a:rPr lang="zh-CN" altLang="en-US" sz="2800" dirty="0"/>
                  <a:t>点。</a:t>
                </a:r>
                <a:endParaRPr lang="en-US" altLang="zh-CN" sz="2800" dirty="0"/>
              </a:p>
              <a:p>
                <a14:m>
                  <m:oMath xmlns:m="http://schemas.openxmlformats.org/officeDocument/2006/math">
                    <m:r>
                      <a:rPr lang="en-US" altLang="zh-CN" sz="2800" i="1">
                        <a:solidFill>
                          <a:srgbClr val="CC00CC"/>
                        </a:solidFill>
                        <a:latin typeface="Cambria Math"/>
                      </a:rPr>
                      <m:t>(</m:t>
                    </m:r>
                    <m:r>
                      <a:rPr lang="en-US" altLang="zh-CN" sz="2800" b="1" i="1" smtClean="0">
                        <a:solidFill>
                          <a:srgbClr val="CC00CC"/>
                        </a:solidFill>
                        <a:latin typeface="Cambria Math"/>
                      </a:rPr>
                      <m:t>𝟕</m:t>
                    </m:r>
                    <m:r>
                      <a:rPr lang="en-US" altLang="zh-CN" sz="2800" b="1" i="1" smtClean="0">
                        <a:solidFill>
                          <a:srgbClr val="CC00CC"/>
                        </a:solidFill>
                        <a:latin typeface="Cambria Math"/>
                      </a:rPr>
                      <m:t>−</m:t>
                    </m:r>
                    <m:r>
                      <a:rPr lang="en-US" altLang="zh-CN" sz="2800" b="1" i="1" smtClean="0">
                        <a:solidFill>
                          <a:srgbClr val="CC00CC"/>
                        </a:solidFill>
                        <a:latin typeface="Cambria Math"/>
                      </a:rPr>
                      <m:t>𝟓</m:t>
                    </m:r>
                    <m:r>
                      <a:rPr lang="en-US" altLang="zh-CN" sz="2800" i="1">
                        <a:solidFill>
                          <a:srgbClr val="CC00CC"/>
                        </a:solidFill>
                        <a:latin typeface="Cambria Math"/>
                      </a:rPr>
                      <m:t>)</m:t>
                    </m:r>
                    <m:r>
                      <a:rPr lang="en-US" altLang="zh-CN" sz="2800" b="1" i="1" smtClean="0">
                        <a:latin typeface="Cambria Math"/>
                      </a:rPr>
                      <m:t>𝑴𝒊𝒏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oMath>
                </a14:m>
                <a:r>
                  <a:rPr lang="en-US" altLang="zh-CN" sz="2800" dirty="0"/>
                  <a:t>,</a:t>
                </a:r>
                <a:r>
                  <a:rPr lang="zh-CN" altLang="en-US" sz="2800" dirty="0"/>
                  <a:t>其中</a:t>
                </a:r>
                <a14:m>
                  <m:oMath xmlns:m="http://schemas.openxmlformats.org/officeDocument/2006/math">
                    <m:r>
                      <a:rPr lang="en-US" altLang="zh-CN" sz="2800" b="1" i="1" smtClean="0">
                        <a:latin typeface="Cambria Math"/>
                      </a:rPr>
                      <m:t>𝒙</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𝒈</m:t>
                    </m:r>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oMath>
                </a14:m>
                <a:r>
                  <a:rPr lang="zh-CN" altLang="en-US" sz="2800" dirty="0"/>
                  <a:t>均为可微函数，如何求解其可行下降方向呢？</a:t>
                </a:r>
                <a:endParaRPr lang="en-US" altLang="zh-CN" sz="2800" dirty="0"/>
              </a:p>
              <a:p>
                <a:r>
                  <a:rPr lang="zh-CN" altLang="en-US" sz="2800" dirty="0">
                    <a:solidFill>
                      <a:srgbClr val="FF0000"/>
                    </a:solidFill>
                  </a:rPr>
                  <a:t>定理：</a:t>
                </a:r>
                <a:r>
                  <a:rPr lang="zh-CN" altLang="en-US" sz="2800" dirty="0"/>
                  <a:t>设</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是问题</a:t>
                </a:r>
                <a14:m>
                  <m:oMath xmlns:m="http://schemas.openxmlformats.org/officeDocument/2006/math">
                    <m:r>
                      <a:rPr lang="en-US" altLang="zh-CN" sz="2800" i="1">
                        <a:solidFill>
                          <a:srgbClr val="CC00CC"/>
                        </a:solidFill>
                        <a:latin typeface="Cambria Math"/>
                      </a:rPr>
                      <m:t>(</m:t>
                    </m:r>
                    <m:r>
                      <a:rPr lang="en-US" altLang="zh-CN" sz="2800" b="1" i="1" smtClean="0">
                        <a:solidFill>
                          <a:srgbClr val="CC00CC"/>
                        </a:solidFill>
                        <a:latin typeface="Cambria Math"/>
                      </a:rPr>
                      <m:t>𝟕</m:t>
                    </m:r>
                    <m:r>
                      <a:rPr lang="en-US" altLang="zh-CN" sz="2800" b="1" i="1" smtClean="0">
                        <a:solidFill>
                          <a:srgbClr val="CC00CC"/>
                        </a:solidFill>
                        <a:latin typeface="Cambria Math"/>
                      </a:rPr>
                      <m:t>−</m:t>
                    </m:r>
                    <m:r>
                      <a:rPr lang="en-US" altLang="zh-CN" sz="2800" b="1" i="1" smtClean="0">
                        <a:solidFill>
                          <a:srgbClr val="CC00CC"/>
                        </a:solidFill>
                        <a:latin typeface="Cambria Math"/>
                      </a:rPr>
                      <m:t>𝟓</m:t>
                    </m:r>
                    <m:r>
                      <a:rPr lang="en-US" altLang="zh-CN" sz="2800" i="1">
                        <a:solidFill>
                          <a:srgbClr val="CC00CC"/>
                        </a:solidFill>
                        <a:latin typeface="Cambria Math"/>
                      </a:rPr>
                      <m:t>)</m:t>
                    </m:r>
                  </m:oMath>
                </a14:m>
                <a:r>
                  <a:rPr lang="zh-CN" altLang="en-US" sz="2800" dirty="0"/>
                  <a:t>的一个可行解，</a:t>
                </a:r>
                <a14:m>
                  <m:oMath xmlns:m="http://schemas.openxmlformats.org/officeDocument/2006/math">
                    <m:r>
                      <a:rPr lang="en-US" altLang="zh-CN" sz="2800" b="1" i="1" smtClean="0">
                        <a:latin typeface="Cambria Math"/>
                      </a:rPr>
                      <m:t>𝑰</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 ，若</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m:t>
                    </m:r>
                  </m:oMath>
                </a14:m>
                <a:r>
                  <a:rPr lang="zh-CN" altLang="en-US" sz="2800" dirty="0"/>
                  <a:t>在点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处可微，</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m:t>
                    </m:r>
                  </m:oMath>
                </a14:m>
                <a:r>
                  <a:rPr lang="zh-CN" altLang="en-US" sz="2800" dirty="0"/>
                  <a:t>在点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处连续，如果</a:t>
                </a:r>
                <a14:m>
                  <m:oMath xmlns:m="http://schemas.openxmlformats.org/officeDocument/2006/math">
                    <m:r>
                      <a:rPr lang="en-US" altLang="zh-CN" sz="2800" b="1" i="0" smtClean="0">
                        <a:solidFill>
                          <a:srgbClr val="FF0000"/>
                        </a:solidFill>
                        <a:latin typeface="Cambria Math"/>
                      </a:rPr>
                      <m:t>𝛁</m:t>
                    </m:r>
                    <m:r>
                      <a:rPr lang="en-US" altLang="zh-CN" sz="2800" b="1" i="1" smtClean="0">
                        <a:solidFill>
                          <a:srgbClr val="FF0000"/>
                        </a:solidFill>
                        <a:latin typeface="Cambria Math"/>
                      </a:rPr>
                      <m:t>𝒇</m:t>
                    </m:r>
                    <m:sSup>
                      <m:sSupPr>
                        <m:ctrlPr>
                          <a:rPr lang="en-US" altLang="zh-CN" sz="2800" b="1" i="1" smtClean="0">
                            <a:solidFill>
                              <a:srgbClr val="FF0000"/>
                            </a:solidFill>
                            <a:latin typeface="Cambria Math" panose="02040503050406030204" pitchFamily="18" charset="0"/>
                          </a:rPr>
                        </m:ctrlPr>
                      </m:sSupPr>
                      <m:e>
                        <m:d>
                          <m:dPr>
                            <m:ctrlPr>
                              <a:rPr lang="en-US" altLang="zh-CN" sz="2800" b="1" i="1" smtClean="0">
                                <a:solidFill>
                                  <a:srgbClr val="FF0000"/>
                                </a:solidFill>
                                <a:latin typeface="Cambria Math" panose="02040503050406030204" pitchFamily="18" charset="0"/>
                              </a:rPr>
                            </m:ctrlPr>
                          </m:dPr>
                          <m:e>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a:rPr>
                                  <m:t>𝒙</m:t>
                                </m:r>
                              </m:e>
                            </m:acc>
                          </m:e>
                        </m:d>
                      </m:e>
                      <m:sup>
                        <m:r>
                          <a:rPr lang="en-US" altLang="zh-CN" sz="2800" b="1" i="1" smtClean="0">
                            <a:solidFill>
                              <a:srgbClr val="FF0000"/>
                            </a:solidFill>
                            <a:latin typeface="Cambria Math"/>
                          </a:rPr>
                          <m:t>𝑻</m:t>
                        </m:r>
                      </m:sup>
                    </m:sSup>
                    <m:r>
                      <a:rPr lang="en-US" altLang="zh-CN" sz="2800" b="1" i="1" smtClean="0">
                        <a:solidFill>
                          <a:srgbClr val="FF0000"/>
                        </a:solidFill>
                        <a:latin typeface="Cambria Math"/>
                      </a:rPr>
                      <m:t>𝒅</m:t>
                    </m:r>
                    <m:r>
                      <a:rPr lang="en-US" altLang="zh-CN" sz="2800" b="1" i="1" smtClean="0">
                        <a:solidFill>
                          <a:srgbClr val="FF0000"/>
                        </a:solidFill>
                        <a:latin typeface="Cambria Math"/>
                      </a:rPr>
                      <m:t>&lt;</m:t>
                    </m:r>
                    <m:r>
                      <a:rPr lang="en-US" altLang="zh-CN" sz="2800" b="1" i="1" smtClean="0">
                        <a:solidFill>
                          <a:srgbClr val="FF0000"/>
                        </a:solidFill>
                        <a:latin typeface="Cambria Math"/>
                      </a:rPr>
                      <m:t>𝟎</m:t>
                    </m:r>
                    <m:r>
                      <a:rPr lang="en-US" altLang="zh-CN" sz="2800" b="1" i="1" smtClean="0">
                        <a:solidFill>
                          <a:srgbClr val="FF0000"/>
                        </a:solidFill>
                        <a:latin typeface="Cambria Math"/>
                      </a:rPr>
                      <m:t>,</m:t>
                    </m:r>
                    <m:sSub>
                      <m:sSubPr>
                        <m:ctrlPr>
                          <a:rPr lang="en-US" altLang="zh-CN" sz="2800" b="1" i="1" smtClean="0">
                            <a:solidFill>
                              <a:srgbClr val="FF0000"/>
                            </a:solidFill>
                            <a:latin typeface="Cambria Math" panose="02040503050406030204" pitchFamily="18" charset="0"/>
                          </a:rPr>
                        </m:ctrlPr>
                      </m:sSubPr>
                      <m:e>
                        <m:r>
                          <a:rPr lang="en-US" altLang="zh-CN" sz="2800" b="1" i="0" smtClean="0">
                            <a:solidFill>
                              <a:srgbClr val="FF0000"/>
                            </a:solidFill>
                            <a:latin typeface="Cambria Math"/>
                          </a:rPr>
                          <m:t>𝛁</m:t>
                        </m:r>
                        <m:r>
                          <a:rPr lang="en-US" altLang="zh-CN" sz="2800" b="1" i="1" smtClean="0">
                            <a:solidFill>
                              <a:srgbClr val="FF0000"/>
                            </a:solidFill>
                            <a:latin typeface="Cambria Math"/>
                          </a:rPr>
                          <m:t>𝒈</m:t>
                        </m:r>
                      </m:e>
                      <m:sub>
                        <m:r>
                          <a:rPr lang="en-US" altLang="zh-CN" sz="2800" b="1" i="1" smtClean="0">
                            <a:solidFill>
                              <a:srgbClr val="FF0000"/>
                            </a:solidFill>
                            <a:latin typeface="Cambria Math"/>
                          </a:rPr>
                          <m:t>𝒊</m:t>
                        </m:r>
                      </m:sub>
                    </m:sSub>
                    <m:sSup>
                      <m:sSupPr>
                        <m:ctrlPr>
                          <a:rPr lang="en-US" altLang="zh-CN" sz="2800" b="1" i="1" smtClean="0">
                            <a:solidFill>
                              <a:srgbClr val="FF0000"/>
                            </a:solidFill>
                            <a:latin typeface="Cambria Math" panose="02040503050406030204" pitchFamily="18" charset="0"/>
                          </a:rPr>
                        </m:ctrlPr>
                      </m:sSupPr>
                      <m:e>
                        <m:d>
                          <m:dPr>
                            <m:ctrlPr>
                              <a:rPr lang="en-US" altLang="zh-CN" sz="2800" b="1" i="1" smtClean="0">
                                <a:solidFill>
                                  <a:srgbClr val="FF0000"/>
                                </a:solidFill>
                                <a:latin typeface="Cambria Math" panose="02040503050406030204" pitchFamily="18" charset="0"/>
                              </a:rPr>
                            </m:ctrlPr>
                          </m:dPr>
                          <m:e>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a:rPr>
                                  <m:t>𝒙</m:t>
                                </m:r>
                              </m:e>
                            </m:acc>
                          </m:e>
                        </m:d>
                      </m:e>
                      <m:sup>
                        <m:r>
                          <a:rPr lang="en-US" altLang="zh-CN" sz="2800" b="1" i="1" smtClean="0">
                            <a:solidFill>
                              <a:srgbClr val="FF0000"/>
                            </a:solidFill>
                            <a:latin typeface="Cambria Math"/>
                          </a:rPr>
                          <m:t>𝑻</m:t>
                        </m:r>
                      </m:sup>
                    </m:sSup>
                    <m:r>
                      <a:rPr lang="en-US" altLang="zh-CN" sz="2800" b="1" i="1" smtClean="0">
                        <a:solidFill>
                          <a:srgbClr val="FF0000"/>
                        </a:solidFill>
                        <a:latin typeface="Cambria Math"/>
                      </a:rPr>
                      <m:t>𝒅</m:t>
                    </m:r>
                    <m:r>
                      <a:rPr lang="en-US" altLang="zh-CN" sz="2800" b="1" i="1" smtClean="0">
                        <a:solidFill>
                          <a:srgbClr val="FF0000"/>
                        </a:solidFill>
                        <a:latin typeface="Cambria Math"/>
                      </a:rPr>
                      <m:t>&lt;</m:t>
                    </m:r>
                    <m:r>
                      <a:rPr lang="en-US" altLang="zh-CN" sz="2800" b="1" i="1" smtClean="0">
                        <a:solidFill>
                          <a:srgbClr val="FF0000"/>
                        </a:solidFill>
                        <a:latin typeface="Cambria Math"/>
                      </a:rPr>
                      <m:t>𝟎</m:t>
                    </m:r>
                    <m:r>
                      <a:rPr lang="en-US" altLang="zh-CN" sz="2800" b="1" i="1" smtClean="0">
                        <a:solidFill>
                          <a:srgbClr val="FF0000"/>
                        </a:solidFill>
                        <a:latin typeface="Cambria Math"/>
                      </a:rPr>
                      <m:t>,</m:t>
                    </m:r>
                    <m:r>
                      <a:rPr lang="en-US" altLang="zh-CN" sz="2800" b="1" i="1" smtClean="0">
                        <a:solidFill>
                          <a:srgbClr val="FF0000"/>
                        </a:solidFill>
                        <a:latin typeface="Cambria Math"/>
                      </a:rPr>
                      <m:t>𝒊</m:t>
                    </m:r>
                    <m:r>
                      <a:rPr lang="en-US" altLang="zh-CN" sz="2800" b="1" i="1" smtClean="0">
                        <a:solidFill>
                          <a:srgbClr val="FF0000"/>
                        </a:solidFill>
                        <a:latin typeface="Cambria Math"/>
                      </a:rPr>
                      <m:t>∈</m:t>
                    </m:r>
                    <m:r>
                      <a:rPr lang="en-US" altLang="zh-CN" sz="2800" b="1" i="1" smtClean="0">
                        <a:solidFill>
                          <a:srgbClr val="FF0000"/>
                        </a:solidFill>
                        <a:latin typeface="Cambria Math"/>
                      </a:rPr>
                      <m:t>𝑰</m:t>
                    </m:r>
                  </m:oMath>
                </a14:m>
                <a:r>
                  <a:rPr lang="en-US" altLang="zh-CN" sz="2800" dirty="0"/>
                  <a:t>,</a:t>
                </a:r>
                <a:r>
                  <a:rPr lang="zh-CN" altLang="en-US" sz="2800" dirty="0"/>
                  <a:t>则方向</a:t>
                </a:r>
                <a14:m>
                  <m:oMath xmlns:m="http://schemas.openxmlformats.org/officeDocument/2006/math">
                    <m:r>
                      <a:rPr lang="en-US" altLang="zh-CN" sz="2800" b="1" i="1" smtClean="0">
                        <a:latin typeface="Cambria Math"/>
                      </a:rPr>
                      <m:t>𝒅</m:t>
                    </m:r>
                  </m:oMath>
                </a14:m>
                <a:r>
                  <a:rPr lang="zh-CN" altLang="en-US" sz="2800" dirty="0"/>
                  <a:t>是可行下降方向。</a:t>
                </a:r>
                <a:endParaRPr lang="en-US" altLang="zh-CN" sz="2800" dirty="0"/>
              </a:p>
              <a:p>
                <a:r>
                  <a:rPr lang="zh-CN" altLang="en-US" sz="2800" dirty="0">
                    <a:solidFill>
                      <a:srgbClr val="FF0000"/>
                    </a:solidFill>
                  </a:rPr>
                  <a:t>证明</a:t>
                </a:r>
                <a:r>
                  <a:rPr lang="zh-CN" altLang="en-US" sz="2800" dirty="0"/>
                  <a:t>：</a:t>
                </a:r>
                <a:r>
                  <a:rPr lang="en-US" altLang="zh-CN" sz="2800" dirty="0"/>
                  <a:t> </a:t>
                </a:r>
                <a14:m>
                  <m:oMath xmlns:m="http://schemas.openxmlformats.org/officeDocument/2006/math">
                    <m:r>
                      <a:rPr lang="en-US" altLang="zh-CN" sz="2800">
                        <a:latin typeface="Cambria Math"/>
                      </a:rPr>
                      <m:t>𝛁</m:t>
                    </m:r>
                    <m:r>
                      <a:rPr lang="en-US" altLang="zh-CN" sz="2800" i="1">
                        <a:latin typeface="Cambria Math"/>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a:rPr>
                                  <m:t>𝒙</m:t>
                                </m:r>
                              </m:e>
                            </m:acc>
                          </m:e>
                        </m:d>
                      </m:e>
                      <m:sup>
                        <m:r>
                          <a:rPr lang="en-US" altLang="zh-CN" sz="2800" i="1">
                            <a:latin typeface="Cambria Math"/>
                          </a:rPr>
                          <m:t>𝑻</m:t>
                        </m:r>
                      </m:sup>
                    </m:sSup>
                    <m:r>
                      <a:rPr lang="en-US" altLang="zh-CN" sz="2800" i="1">
                        <a:latin typeface="Cambria Math"/>
                      </a:rPr>
                      <m:t>𝒅</m:t>
                    </m:r>
                    <m:r>
                      <a:rPr lang="en-US" altLang="zh-CN" sz="2800" i="1">
                        <a:latin typeface="Cambria Math"/>
                      </a:rPr>
                      <m:t>&lt;</m:t>
                    </m:r>
                    <m:r>
                      <a:rPr lang="en-US" altLang="zh-CN" sz="2800" i="1">
                        <a:latin typeface="Cambria Math"/>
                      </a:rPr>
                      <m:t>𝟎</m:t>
                    </m:r>
                  </m:oMath>
                </a14:m>
                <a:r>
                  <a:rPr lang="zh-CN" altLang="en-US" sz="2800" dirty="0"/>
                  <a:t>表明方向</a:t>
                </a:r>
                <a14:m>
                  <m:oMath xmlns:m="http://schemas.openxmlformats.org/officeDocument/2006/math">
                    <m:r>
                      <a:rPr lang="en-US" altLang="zh-CN" sz="2800" b="1" i="1" smtClean="0">
                        <a:latin typeface="Cambria Math"/>
                      </a:rPr>
                      <m:t>𝒅</m:t>
                    </m:r>
                  </m:oMath>
                </a14:m>
                <a:r>
                  <a:rPr lang="zh-CN" altLang="en-US" sz="2800" dirty="0"/>
                  <a:t>是下降方向，</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a:rPr>
                          <m:t>𝛁</m:t>
                        </m:r>
                        <m:r>
                          <a:rPr lang="en-US" altLang="zh-CN" sz="2800" i="1">
                            <a:latin typeface="Cambria Math"/>
                          </a:rPr>
                          <m:t>𝒈</m:t>
                        </m:r>
                      </m:e>
                      <m:sub>
                        <m:r>
                          <a:rPr lang="en-US" altLang="zh-CN" sz="2800" i="1">
                            <a:latin typeface="Cambria Math"/>
                          </a:rPr>
                          <m:t>𝒊</m:t>
                        </m:r>
                      </m:sub>
                    </m:sSub>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a:rPr>
                                  <m:t>𝒙</m:t>
                                </m:r>
                              </m:e>
                            </m:acc>
                          </m:e>
                        </m:d>
                      </m:e>
                      <m:sup>
                        <m:r>
                          <a:rPr lang="en-US" altLang="zh-CN" sz="2800" i="1">
                            <a:latin typeface="Cambria Math"/>
                          </a:rPr>
                          <m:t>𝑻</m:t>
                        </m:r>
                      </m:sup>
                    </m:sSup>
                    <m:r>
                      <a:rPr lang="en-US" altLang="zh-CN" sz="2800" i="1">
                        <a:latin typeface="Cambria Math"/>
                      </a:rPr>
                      <m:t>𝒅</m:t>
                    </m:r>
                    <m:r>
                      <a:rPr lang="en-US" altLang="zh-CN" sz="2800" i="1">
                        <a:latin typeface="Cambria Math"/>
                      </a:rPr>
                      <m:t>&lt;</m:t>
                    </m:r>
                    <m:r>
                      <a:rPr lang="en-US" altLang="zh-CN" sz="2800" i="1">
                        <a:latin typeface="Cambria Math"/>
                      </a:rPr>
                      <m:t>𝟎</m:t>
                    </m:r>
                  </m:oMath>
                </a14:m>
                <a:r>
                  <a:rPr lang="zh-CN" altLang="en-US" sz="2800" dirty="0"/>
                  <a:t>表明方向是可行方向</a:t>
                </a:r>
                <a:r>
                  <a:rPr lang="en-US" altLang="zh-CN" sz="2800" dirty="0"/>
                  <a:t>(</a:t>
                </a:r>
                <a:r>
                  <a:rPr lang="zh-CN" altLang="en-US" sz="2800" dirty="0"/>
                  <a:t>因为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r>
                          <a:rPr lang="en-US" altLang="zh-CN" sz="2800" b="1" i="1" smtClean="0">
                            <a:latin typeface="Cambria Math"/>
                          </a:rPr>
                          <m:t>𝝀</m:t>
                        </m:r>
                        <m:r>
                          <a:rPr lang="en-US" altLang="zh-CN" sz="2800" b="1" i="1" smtClean="0">
                            <a:latin typeface="Cambria Math"/>
                          </a:rPr>
                          <m:t>𝒅</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en-US" altLang="zh-CN" sz="2800" dirty="0"/>
                  <a:t>,</a:t>
                </a:r>
                <a:r>
                  <a:rPr lang="zh-CN" altLang="en-US" sz="2800" dirty="0"/>
                  <a:t>泰勒展开即可</a:t>
                </a:r>
                <a:r>
                  <a:rPr lang="en-US" altLang="zh-CN"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因此，</a:t>
                </a:r>
                <a:r>
                  <a:rPr lang="en-US" altLang="zh-CN" sz="2000" dirty="0">
                    <a:solidFill>
                      <a:srgbClr val="CC00CC"/>
                    </a:solidFill>
                  </a:rPr>
                  <a:t> </a:t>
                </a:r>
                <a14:m>
                  <m:oMath xmlns:m="http://schemas.openxmlformats.org/officeDocument/2006/math">
                    <m:r>
                      <a:rPr lang="en-US" altLang="zh-CN" sz="2000" i="1">
                        <a:solidFill>
                          <a:srgbClr val="CC00CC"/>
                        </a:solidFill>
                        <a:latin typeface="Cambria Math"/>
                      </a:rPr>
                      <m:t>(</m:t>
                    </m:r>
                    <m:r>
                      <a:rPr lang="en-US" altLang="zh-CN" sz="2000" b="1" i="1" smtClean="0">
                        <a:solidFill>
                          <a:srgbClr val="CC00CC"/>
                        </a:solidFill>
                        <a:latin typeface="Cambria Math"/>
                      </a:rPr>
                      <m:t>𝟕</m:t>
                    </m:r>
                    <m:r>
                      <a:rPr lang="en-US" altLang="zh-CN" sz="2000" b="1" i="1" smtClean="0">
                        <a:solidFill>
                          <a:srgbClr val="CC00CC"/>
                        </a:solidFill>
                        <a:latin typeface="Cambria Math"/>
                      </a:rPr>
                      <m:t>−</m:t>
                    </m:r>
                    <m:r>
                      <a:rPr lang="en-US" altLang="zh-CN" sz="2000" b="1" i="1" smtClean="0">
                        <a:solidFill>
                          <a:srgbClr val="CC00CC"/>
                        </a:solidFill>
                        <a:latin typeface="Cambria Math"/>
                      </a:rPr>
                      <m:t>𝟓</m:t>
                    </m:r>
                    <m:r>
                      <a:rPr lang="en-US" altLang="zh-CN" sz="2000" i="1">
                        <a:solidFill>
                          <a:srgbClr val="CC00CC"/>
                        </a:solidFill>
                        <a:latin typeface="Cambria Math"/>
                      </a:rPr>
                      <m:t>)</m:t>
                    </m:r>
                  </m:oMath>
                </a14:m>
                <a:r>
                  <a:rPr lang="zh-CN" altLang="en-US" sz="2000" dirty="0"/>
                  <a:t>在可行解</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oMath>
                </a14:m>
                <a:r>
                  <a:rPr lang="zh-CN" altLang="en-US" sz="2000" dirty="0"/>
                  <a:t>处的可行方向</a:t>
                </a:r>
                <a14:m>
                  <m:oMath xmlns:m="http://schemas.openxmlformats.org/officeDocument/2006/math">
                    <m:r>
                      <a:rPr lang="en-US" altLang="zh-CN" sz="2000" b="1" i="1" smtClean="0">
                        <a:latin typeface="Cambria Math"/>
                      </a:rPr>
                      <m:t>𝒅</m:t>
                    </m:r>
                  </m:oMath>
                </a14:m>
                <a:r>
                  <a:rPr lang="zh-CN" altLang="en-US" sz="2000" dirty="0"/>
                  <a:t>必然满足</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&lt;</m:t>
                            </m:r>
                            <m:r>
                              <a:rPr lang="en-US" altLang="zh-CN" sz="2000" i="1">
                                <a:latin typeface="Cambria Math"/>
                              </a:rPr>
                              <m:t>𝟎</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&lt;</m:t>
                            </m:r>
                            <m:r>
                              <a:rPr lang="en-US" altLang="zh-CN" sz="2000" i="1">
                                <a:latin typeface="Cambria Math"/>
                              </a:rPr>
                              <m:t>𝟎</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qArr>
                      </m:e>
                    </m:d>
                  </m:oMath>
                </a14:m>
                <a:r>
                  <a:rPr lang="en-US" altLang="zh-CN" sz="2000" dirty="0"/>
                  <a:t>,</a:t>
                </a:r>
                <a:r>
                  <a:rPr lang="zh-CN" altLang="en-US" sz="2000" dirty="0"/>
                  <a:t>如果右边的限制用数</a:t>
                </a:r>
                <a14:m>
                  <m:oMath xmlns:m="http://schemas.openxmlformats.org/officeDocument/2006/math">
                    <m:r>
                      <a:rPr lang="en-US" altLang="zh-CN" sz="2000" b="1" i="1" smtClean="0">
                        <a:latin typeface="Cambria Math"/>
                      </a:rPr>
                      <m:t>𝜼</m:t>
                    </m:r>
                  </m:oMath>
                </a14:m>
                <a:r>
                  <a:rPr lang="zh-CN" altLang="en-US" sz="2000" dirty="0"/>
                  <a:t>替换，则等价于下述方程组求向量</a:t>
                </a:r>
                <a14:m>
                  <m:oMath xmlns:m="http://schemas.openxmlformats.org/officeDocument/2006/math">
                    <m:r>
                      <a:rPr lang="en-US" altLang="zh-CN" sz="2000" b="1" i="1" smtClean="0">
                        <a:latin typeface="Cambria Math"/>
                      </a:rPr>
                      <m:t>𝒅</m:t>
                    </m:r>
                  </m:oMath>
                </a14:m>
                <a:r>
                  <a:rPr lang="en-US" altLang="zh-CN" sz="2000" dirty="0"/>
                  <a:t>,</a:t>
                </a:r>
                <a:r>
                  <a:rPr lang="zh-CN" altLang="en-US" sz="2000" dirty="0"/>
                  <a:t>和</a:t>
                </a:r>
                <a14:m>
                  <m:oMath xmlns:m="http://schemas.openxmlformats.org/officeDocument/2006/math">
                    <m:r>
                      <a:rPr lang="en-US" altLang="zh-CN" sz="2000" b="1" i="1" smtClean="0">
                        <a:latin typeface="Cambria Math"/>
                      </a:rPr>
                      <m:t>𝜼</m:t>
                    </m:r>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b="1" i="1" smtClean="0">
                                <a:latin typeface="Cambria Math"/>
                              </a:rPr>
                              <m:t>𝜼</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b="1" i="1" smtClean="0">
                                <a:latin typeface="Cambria Math"/>
                              </a:rPr>
                              <m:t>𝜼</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
                            <m:r>
                              <a:rPr lang="en-US" altLang="zh-CN" sz="2000" b="1" i="1" smtClean="0">
                                <a:latin typeface="Cambria Math"/>
                              </a:rPr>
                              <m:t>𝜼</m:t>
                            </m:r>
                            <m:r>
                              <a:rPr lang="en-US" altLang="zh-CN" sz="2000" b="1" i="1" smtClean="0">
                                <a:latin typeface="Cambria Math"/>
                              </a:rPr>
                              <m:t>&lt;</m:t>
                            </m:r>
                            <m:r>
                              <a:rPr lang="en-US" altLang="zh-CN" sz="2000" b="1" i="1" smtClean="0">
                                <a:latin typeface="Cambria Math"/>
                              </a:rPr>
                              <m:t>𝟎</m:t>
                            </m:r>
                          </m:e>
                        </m:eqArr>
                      </m:e>
                    </m:d>
                  </m:oMath>
                </a14:m>
                <a:r>
                  <a:rPr lang="en-US" altLang="zh-CN" sz="2000" dirty="0"/>
                  <a:t>,</a:t>
                </a:r>
                <a:r>
                  <a:rPr lang="zh-CN" altLang="en-US" sz="2000" dirty="0"/>
                  <a:t>显然，这个方程组存在很多可能的</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𝜼</m:t>
                    </m:r>
                    <m:r>
                      <a:rPr lang="en-US" altLang="zh-CN" sz="2000" b="1" i="1" smtClean="0">
                        <a:latin typeface="Cambria Math"/>
                      </a:rPr>
                      <m:t>)</m:t>
                    </m:r>
                  </m:oMath>
                </a14:m>
                <a:r>
                  <a:rPr lang="en-US" altLang="zh-CN" sz="2000" dirty="0"/>
                  <a:t>,</a:t>
                </a:r>
                <a:r>
                  <a:rPr lang="zh-CN" altLang="en-US" sz="2000" dirty="0"/>
                  <a:t>实际求解时，希望能求出使目标函数值下降最多的方向</a:t>
                </a:r>
                <a14:m>
                  <m:oMath xmlns:m="http://schemas.openxmlformats.org/officeDocument/2006/math">
                    <m:r>
                      <a:rPr lang="en-US" altLang="zh-CN" sz="2000" b="1" i="1" smtClean="0">
                        <a:latin typeface="Cambria Math"/>
                      </a:rPr>
                      <m:t>𝒅</m:t>
                    </m:r>
                  </m:oMath>
                </a14:m>
                <a:r>
                  <a:rPr lang="en-US" altLang="zh-CN" sz="2000" dirty="0"/>
                  <a:t>,</a:t>
                </a:r>
                <a:r>
                  <a:rPr lang="zh-CN" altLang="en-US" sz="2000" dirty="0"/>
                  <a:t>因此，可进一步转化为对</a:t>
                </a:r>
                <a14:m>
                  <m:oMath xmlns:m="http://schemas.openxmlformats.org/officeDocument/2006/math">
                    <m:r>
                      <a:rPr lang="en-US" altLang="zh-CN" sz="2000" b="1" i="1" smtClean="0">
                        <a:latin typeface="Cambria Math"/>
                      </a:rPr>
                      <m:t>𝜼</m:t>
                    </m:r>
                  </m:oMath>
                </a14:m>
                <a:r>
                  <a:rPr lang="zh-CN" altLang="en-US" sz="2000" dirty="0"/>
                  <a:t>求极小值的一个线性规划问题：</a:t>
                </a:r>
                <a:endParaRPr lang="en-US" altLang="zh-CN" sz="2000" dirty="0"/>
              </a:p>
              <a:p>
                <a14:m>
                  <m:oMath xmlns:m="http://schemas.openxmlformats.org/officeDocument/2006/math">
                    <m:r>
                      <a:rPr lang="en-US" altLang="zh-CN" sz="2000" b="1" i="1" smtClean="0">
                        <a:solidFill>
                          <a:srgbClr val="CC00CC"/>
                        </a:solidFill>
                        <a:latin typeface="Cambria Math"/>
                      </a:rPr>
                      <m:t>(</m:t>
                    </m:r>
                    <m:r>
                      <a:rPr lang="en-US" altLang="zh-CN" sz="2000" b="1" i="1" smtClean="0">
                        <a:solidFill>
                          <a:srgbClr val="CC00CC"/>
                        </a:solidFill>
                        <a:latin typeface="Cambria Math"/>
                      </a:rPr>
                      <m:t>𝟕</m:t>
                    </m:r>
                    <m:r>
                      <a:rPr lang="en-US" altLang="zh-CN" sz="2000" b="1" i="1" smtClean="0">
                        <a:solidFill>
                          <a:srgbClr val="CC00CC"/>
                        </a:solidFill>
                        <a:latin typeface="Cambria Math"/>
                      </a:rPr>
                      <m:t>−</m:t>
                    </m:r>
                    <m:r>
                      <a:rPr lang="en-US" altLang="zh-CN" sz="2000" b="1" i="1" smtClean="0">
                        <a:solidFill>
                          <a:srgbClr val="CC00CC"/>
                        </a:solidFill>
                        <a:latin typeface="Cambria Math"/>
                      </a:rPr>
                      <m:t>𝟔</m:t>
                    </m:r>
                    <m:r>
                      <a:rPr lang="en-US" altLang="zh-CN" sz="2000" b="1" i="1" smtClean="0">
                        <a:solidFill>
                          <a:srgbClr val="CC00CC"/>
                        </a:solidFill>
                        <a:latin typeface="Cambria Math"/>
                      </a:rPr>
                      <m:t>)</m:t>
                    </m:r>
                    <m:r>
                      <a:rPr lang="en-US" altLang="zh-CN" sz="2000" b="1" i="1" smtClean="0">
                        <a:latin typeface="Cambria Math"/>
                      </a:rPr>
                      <m:t>𝑴𝒊𝒏</m:t>
                    </m:r>
                    <m:r>
                      <a:rPr lang="en-US" altLang="zh-CN" sz="2000" b="1" i="1" smtClean="0">
                        <a:latin typeface="Cambria Math"/>
                      </a:rPr>
                      <m:t> </m:t>
                    </m:r>
                    <m:r>
                      <a:rPr lang="en-US" altLang="zh-CN" sz="2000" b="1" i="1" smtClean="0">
                        <a:latin typeface="Cambria Math"/>
                      </a:rPr>
                      <m:t>𝜼</m:t>
                    </m:r>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d>
                      <m:dPr>
                        <m:begChr m:val="{"/>
                        <m:endChr m:val=""/>
                        <m:ctrlPr>
                          <a:rPr lang="en-US" altLang="zh-CN" sz="2000" i="1">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𝒏</m:t>
                            </m:r>
                          </m:e>
                        </m:eqArr>
                      </m:e>
                    </m:d>
                  </m:oMath>
                </a14:m>
                <a:r>
                  <a:rPr lang="en-US" altLang="zh-CN" sz="2000" dirty="0"/>
                  <a:t>,</a:t>
                </a:r>
                <a:r>
                  <a:rPr lang="zh-CN" altLang="en-US" sz="2000" dirty="0"/>
                  <a:t>求解后的</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m:t>
                        </m:r>
                        <m:r>
                          <a:rPr lang="en-US" altLang="zh-CN" sz="2000" b="1" i="1" smtClean="0">
                            <a:latin typeface="Cambria Math"/>
                          </a:rPr>
                          <m:t>𝒅</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𝜼</m:t>
                        </m:r>
                      </m:e>
                      <m:sup>
                        <m:r>
                          <a:rPr lang="en-US" altLang="zh-CN" sz="2000" b="1" i="1" smtClean="0">
                            <a:latin typeface="Cambria Math"/>
                          </a:rPr>
                          <m:t>∗</m:t>
                        </m:r>
                      </m:sup>
                    </m:sSup>
                    <m:r>
                      <a:rPr lang="en-US" altLang="zh-CN" sz="2000" b="1" i="1" smtClean="0">
                        <a:latin typeface="Cambria Math"/>
                      </a:rPr>
                      <m:t>)</m:t>
                    </m:r>
                  </m:oMath>
                </a14:m>
                <a:r>
                  <a:rPr lang="en-US" altLang="zh-CN" sz="2000" dirty="0"/>
                  <a:t>,</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𝜼</m:t>
                        </m:r>
                      </m:e>
                      <m:sup>
                        <m:r>
                          <a:rPr lang="en-US" altLang="zh-CN" sz="2000" i="1">
                            <a:latin typeface="Cambria Math"/>
                          </a:rPr>
                          <m:t>∗</m:t>
                        </m:r>
                      </m:sup>
                    </m:sSup>
                  </m:oMath>
                </a14:m>
                <a:r>
                  <a:rPr lang="zh-CN" altLang="en-US" sz="2000" dirty="0"/>
                  <a:t>必然</a:t>
                </a:r>
                <a14:m>
                  <m:oMath xmlns:m="http://schemas.openxmlformats.org/officeDocument/2006/math">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若</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𝜼</m:t>
                        </m:r>
                      </m:e>
                      <m:sup>
                        <m:r>
                          <a:rPr lang="en-US" altLang="zh-CN" sz="2000" i="1">
                            <a:latin typeface="Cambria Math"/>
                          </a:rPr>
                          <m:t>∗</m:t>
                        </m:r>
                      </m:sup>
                    </m:sSup>
                    <m:r>
                      <a:rPr lang="en-US" altLang="zh-CN" sz="2000" b="1" i="1" smtClean="0">
                        <a:latin typeface="Cambria Math"/>
                      </a:rPr>
                      <m:t>&lt;</m:t>
                    </m:r>
                    <m:r>
                      <a:rPr lang="en-US" altLang="zh-CN" sz="2000" b="1" i="1" smtClean="0">
                        <a:latin typeface="Cambria Math"/>
                      </a:rPr>
                      <m:t>𝟎</m:t>
                    </m:r>
                  </m:oMath>
                </a14:m>
                <a:r>
                  <a:rPr lang="en-US" altLang="zh-CN" sz="2000" dirty="0"/>
                  <a:t>,</a:t>
                </a:r>
                <a:r>
                  <a:rPr lang="zh-CN" altLang="en-US" sz="2000" dirty="0"/>
                  <a:t>则</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𝒅</m:t>
                        </m:r>
                      </m:e>
                      <m:sup>
                        <m:r>
                          <a:rPr lang="en-US" altLang="zh-CN" sz="2000" i="1">
                            <a:latin typeface="Cambria Math"/>
                          </a:rPr>
                          <m:t>∗</m:t>
                        </m:r>
                      </m:sup>
                    </m:sSup>
                  </m:oMath>
                </a14:m>
                <a:r>
                  <a:rPr lang="zh-CN" altLang="en-US" sz="2000" dirty="0"/>
                  <a:t>为可行下降方向；若</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𝜼</m:t>
                        </m:r>
                      </m:e>
                      <m:sup>
                        <m:r>
                          <a:rPr lang="en-US" altLang="zh-CN" sz="2000" i="1">
                            <a:latin typeface="Cambria Math"/>
                          </a:rPr>
                          <m:t>∗</m:t>
                        </m:r>
                      </m:sup>
                    </m:sSup>
                    <m:r>
                      <a:rPr lang="en-US" altLang="zh-CN" sz="2000" b="1" i="1" smtClean="0">
                        <a:latin typeface="Cambria Math"/>
                      </a:rPr>
                      <m:t>=</m:t>
                    </m:r>
                    <m:r>
                      <a:rPr lang="en-US" altLang="zh-CN" sz="2000" i="1">
                        <a:latin typeface="Cambria Math"/>
                      </a:rPr>
                      <m:t>𝟎</m:t>
                    </m:r>
                  </m:oMath>
                </a14:m>
                <a:r>
                  <a:rPr lang="en-US" altLang="zh-CN" sz="2000" dirty="0"/>
                  <a:t>,</a:t>
                </a:r>
                <a:r>
                  <a:rPr lang="zh-CN" altLang="en-US" sz="2000" dirty="0"/>
                  <a:t>则在一定条件下</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oMath>
                </a14:m>
                <a:r>
                  <a:rPr lang="zh-CN" altLang="en-US" sz="2000" dirty="0"/>
                  <a:t>为</a:t>
                </a:r>
                <a:r>
                  <a:rPr lang="en-US" altLang="zh-CN" sz="2000" dirty="0"/>
                  <a:t>KT</a:t>
                </a:r>
                <a:r>
                  <a:rPr lang="zh-CN" altLang="en-US" sz="2000" dirty="0"/>
                  <a:t>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可行方向法的计算步骤</a:t>
                </a:r>
                <a:endParaRPr lang="en-US" altLang="zh-CN" sz="2800" dirty="0">
                  <a:solidFill>
                    <a:srgbClr val="FF0000"/>
                  </a:solidFill>
                </a:endParaRPr>
              </a:p>
              <a:p>
                <a:r>
                  <a:rPr lang="zh-CN" altLang="en-US" sz="2800" dirty="0"/>
                  <a:t>迭代</a:t>
                </a:r>
                <a:r>
                  <a:rPr lang="en-US" altLang="zh-CN" sz="2800" dirty="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𝝀</m:t>
                        </m:r>
                      </m:e>
                      <m:sub>
                        <m:r>
                          <a:rPr lang="en-US" altLang="zh-CN" sz="2800" b="1" i="1" smtClean="0">
                            <a:latin typeface="Cambria Math"/>
                          </a:rPr>
                          <m:t>𝒌</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en-US" altLang="zh-CN" sz="2800" dirty="0"/>
                  <a:t>,</a:t>
                </a:r>
                <a:r>
                  <a:rPr lang="zh-CN" altLang="en-US" sz="2800" dirty="0"/>
                  <a:t> 获得方向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en-US" altLang="zh-CN" sz="2800" dirty="0"/>
                  <a:t>,</a:t>
                </a:r>
                <a:r>
                  <a:rPr lang="zh-CN" altLang="en-US" sz="2800" dirty="0"/>
                  <a:t>为使新的迭代点可行，并且新的函数值</a:t>
                </a:r>
                <a14:m>
                  <m:oMath xmlns:m="http://schemas.openxmlformats.org/officeDocument/2006/math">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oMath>
                </a14:m>
                <a:r>
                  <a:rPr lang="zh-CN" altLang="en-US" sz="2800" dirty="0"/>
                  <a:t>下降，求解</a:t>
                </a:r>
                <a:r>
                  <a:rPr lang="en-US" altLang="zh-CN" sz="2800" dirty="0"/>
                  <a:t>:</a:t>
                </a:r>
                <a14:m>
                  <m:oMath xmlns:m="http://schemas.openxmlformats.org/officeDocument/2006/math">
                    <m:r>
                      <a:rPr lang="en-US" altLang="zh-CN" sz="2800" b="1" i="1" smtClean="0">
                        <a:latin typeface="Cambria Math"/>
                      </a:rPr>
                      <m:t>𝒎𝒊</m:t>
                    </m:r>
                    <m:sSub>
                      <m:sSubPr>
                        <m:ctrlPr>
                          <a:rPr lang="en-US" altLang="zh-CN" sz="2800" b="1" i="1" smtClean="0">
                            <a:latin typeface="Cambria Math" panose="02040503050406030204" pitchFamily="18" charset="0"/>
                          </a:rPr>
                        </m:ctrlPr>
                      </m:sSubPr>
                      <m:e>
                        <m:r>
                          <a:rPr lang="en-US" altLang="zh-CN" sz="2800" b="1" i="1" smtClean="0">
                            <a:latin typeface="Cambria Math"/>
                          </a:rPr>
                          <m:t>𝒏</m:t>
                        </m:r>
                      </m:e>
                      <m:sub>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𝝀</m:t>
                        </m:r>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𝝀</m:t>
                            </m:r>
                          </m:e>
                        </m:acc>
                      </m:sub>
                    </m:sSub>
                    <m:r>
                      <a:rPr lang="en-US" altLang="zh-CN" sz="2800" b="1" i="1" smtClean="0">
                        <a:latin typeface="Cambria Math"/>
                      </a:rPr>
                      <m:t> </m:t>
                    </m:r>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r>
                      <a:rPr lang="en-US" altLang="zh-CN" sz="2800" b="1" i="1" smtClean="0">
                        <a:latin typeface="Cambria Math"/>
                      </a:rPr>
                      <m:t>𝝀</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r>
                      <a:rPr lang="en-US" altLang="zh-CN" sz="2800" b="1" i="1" smtClean="0">
                        <a:latin typeface="Cambria Math"/>
                      </a:rPr>
                      <m:t>)</m:t>
                    </m:r>
                  </m:oMath>
                </a14:m>
                <a:r>
                  <a:rPr lang="en-US" altLang="zh-CN" sz="2800" dirty="0"/>
                  <a:t>, </a:t>
                </a:r>
                <a14:m>
                  <m:oMath xmlns:m="http://schemas.openxmlformats.org/officeDocument/2006/math">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𝝀</m:t>
                        </m:r>
                      </m:e>
                    </m:acc>
                    <m:r>
                      <a:rPr lang="en-US" altLang="zh-CN" sz="2800" b="1" i="1" dirty="0" smtClean="0">
                        <a:latin typeface="Cambria Math"/>
                      </a:rPr>
                      <m:t>=</m:t>
                    </m:r>
                    <m:r>
                      <a:rPr lang="en-US" altLang="zh-CN" sz="2800" b="1" i="1" dirty="0" smtClean="0">
                        <a:latin typeface="Cambria Math"/>
                      </a:rPr>
                      <m:t>𝒎𝒂𝒙</m:t>
                    </m:r>
                    <m:r>
                      <a:rPr lang="en-US" altLang="zh-CN" sz="2800" b="1" i="1" dirty="0" smtClean="0">
                        <a:latin typeface="Cambria Math"/>
                      </a:rPr>
                      <m:t> </m:t>
                    </m:r>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a:rPr>
                          <m:t>𝝀</m:t>
                        </m:r>
                      </m:e>
                      <m:e>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𝒌</m:t>
                            </m:r>
                          </m:sub>
                        </m:sSub>
                        <m:r>
                          <a:rPr lang="en-US" altLang="zh-CN" sz="2800" b="1" i="1" dirty="0" smtClean="0">
                            <a:latin typeface="Cambria Math"/>
                          </a:rPr>
                          <m:t>+</m:t>
                        </m:r>
                        <m:r>
                          <a:rPr lang="en-US" altLang="zh-CN" sz="2800" b="1" i="1" dirty="0" smtClean="0">
                            <a:latin typeface="Cambria Math"/>
                          </a:rPr>
                          <m:t>𝝀</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𝒅</m:t>
                            </m:r>
                          </m:e>
                          <m:sub>
                            <m:r>
                              <a:rPr lang="en-US" altLang="zh-CN" sz="2800" b="1" i="1" dirty="0" smtClean="0">
                                <a:latin typeface="Cambria Math"/>
                              </a:rPr>
                              <m:t>𝒌</m:t>
                            </m:r>
                          </m:sub>
                        </m:sSub>
                        <m:r>
                          <a:rPr lang="en-US" altLang="zh-CN" sz="2800" b="1" i="1" dirty="0" smtClean="0">
                            <a:latin typeface="Cambria Math"/>
                          </a:rPr>
                          <m:t>∈</m:t>
                        </m:r>
                        <m:r>
                          <a:rPr lang="en-US" altLang="zh-CN" sz="2800" b="1" i="1" dirty="0" smtClean="0">
                            <a:latin typeface="Cambria Math"/>
                          </a:rPr>
                          <m:t>𝑿</m:t>
                        </m:r>
                      </m:e>
                    </m:d>
                  </m:oMath>
                </a14:m>
                <a:endParaRPr lang="en-US" altLang="zh-CN" sz="2800" b="1" dirty="0"/>
              </a:p>
              <a:p>
                <a:r>
                  <a:rPr lang="zh-CN" altLang="en-US" sz="2800" dirty="0"/>
                  <a:t> </a:t>
                </a:r>
                <a:r>
                  <a:rPr lang="zh-CN" altLang="en-US" sz="2400" dirty="0">
                    <a:solidFill>
                      <a:srgbClr val="FF0000"/>
                    </a:solidFill>
                  </a:rPr>
                  <a:t>约束为线性</a:t>
                </a:r>
                <a:r>
                  <a:rPr lang="en-US" altLang="zh-CN" sz="2400" dirty="0">
                    <a:solidFill>
                      <a:srgbClr val="FF0000"/>
                    </a:solidFill>
                  </a:rPr>
                  <a:t>:</a:t>
                </a:r>
                <a14:m>
                  <m:oMath xmlns:m="http://schemas.openxmlformats.org/officeDocument/2006/math">
                    <m:r>
                      <a:rPr lang="en-US" altLang="zh-CN" sz="2000" i="1">
                        <a:latin typeface="Cambria Math"/>
                      </a:rPr>
                      <m:t>𝒎𝒊𝒏</m:t>
                    </m:r>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𝑨𝒙</m:t>
                    </m:r>
                    <m:r>
                      <a:rPr lang="en-US" altLang="zh-CN" sz="2000" b="1" i="1" smtClean="0">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𝑬𝒙</m:t>
                    </m:r>
                    <m:r>
                      <a:rPr lang="en-US" altLang="zh-CN" sz="2000" i="1">
                        <a:latin typeface="Cambria Math"/>
                      </a:rPr>
                      <m:t>=</m:t>
                    </m:r>
                    <m:r>
                      <a:rPr lang="en-US" altLang="zh-CN" sz="2000" i="1">
                        <a:latin typeface="Cambria Math"/>
                      </a:rPr>
                      <m:t>𝒆</m:t>
                    </m:r>
                    <m:r>
                      <a:rPr lang="en-US" altLang="zh-CN" sz="2000" i="1">
                        <a:latin typeface="Cambria Math"/>
                      </a:rPr>
                      <m:t>;</m:t>
                    </m:r>
                  </m:oMath>
                </a14:m>
                <a:r>
                  <a:rPr lang="zh-CN" altLang="en-US" sz="2000" dirty="0"/>
                  <a:t> </a:t>
                </a:r>
                <a14:m>
                  <m:oMath xmlns:m="http://schemas.openxmlformats.org/officeDocument/2006/math">
                    <m:r>
                      <a:rPr lang="en-US" altLang="zh-CN" sz="2000" i="1" dirty="0">
                        <a:latin typeface="Cambria Math"/>
                      </a:rPr>
                      <m:t>𝒇</m:t>
                    </m:r>
                  </m:oMath>
                </a14:m>
                <a:r>
                  <a:rPr lang="zh-CN" altLang="en-US" sz="2000" dirty="0"/>
                  <a:t>可微，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i="1">
                            <a:latin typeface="Cambria Math"/>
                          </a:rPr>
                          <m:t>𝒎</m:t>
                        </m:r>
                        <m:r>
                          <a:rPr lang="en-US" altLang="zh-CN" sz="2000" i="1">
                            <a:latin typeface="Cambria Math"/>
                          </a:rPr>
                          <m:t>×</m:t>
                        </m:r>
                        <m:r>
                          <a:rPr lang="en-US" altLang="zh-CN" sz="2000" i="1">
                            <a:latin typeface="Cambria Math"/>
                          </a:rPr>
                          <m:t>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𝑬</m:t>
                        </m:r>
                      </m:e>
                      <m:sub>
                        <m:r>
                          <a:rPr lang="en-US" altLang="zh-CN" sz="2000" i="1">
                            <a:latin typeface="Cambria Math"/>
                          </a:rPr>
                          <m:t>𝒍</m:t>
                        </m:r>
                        <m:r>
                          <a:rPr lang="en-US" altLang="zh-CN" sz="2000" i="1">
                            <a:latin typeface="Cambria Math"/>
                          </a:rPr>
                          <m:t>×</m:t>
                        </m:r>
                        <m:r>
                          <a:rPr lang="en-US" altLang="zh-CN" sz="2000" i="1">
                            <a:latin typeface="Cambria Math"/>
                          </a:rPr>
                          <m:t>𝒏</m:t>
                        </m:r>
                      </m:sub>
                    </m:sSub>
                    <m:r>
                      <a:rPr lang="en-US" altLang="zh-CN" sz="2000" i="1">
                        <a:latin typeface="Cambria Math"/>
                      </a:rPr>
                      <m:t>,</m:t>
                    </m:r>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r>
                      <a:rPr lang="en-US" altLang="zh-CN" sz="2000" i="1">
                        <a:latin typeface="Cambria Math"/>
                      </a:rPr>
                      <m:t>𝒃</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m:t>
                    </m:r>
                    <m:r>
                      <a:rPr lang="en-US" altLang="zh-CN" sz="2000" i="1">
                        <a:latin typeface="Cambria Math"/>
                      </a:rPr>
                      <m:t>𝒆</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𝒍</m:t>
                        </m:r>
                      </m:sup>
                    </m:sSup>
                  </m:oMath>
                </a14:m>
                <a:r>
                  <a:rPr lang="en-US" altLang="zh-CN" sz="1800" dirty="0"/>
                  <a:t>,</a:t>
                </a:r>
                <a:r>
                  <a:rPr lang="en-US" altLang="zh-CN" sz="1800" dirty="0">
                    <a:solidFill>
                      <a:srgbClr val="CC00CC"/>
                    </a:solidFill>
                  </a:rPr>
                  <a:t> </a:t>
                </a:r>
                <a:r>
                  <a:rPr lang="zh-CN" altLang="en-US" sz="1800" dirty="0">
                    <a:solidFill>
                      <a:srgbClr val="CC00CC"/>
                    </a:solidFill>
                  </a:rPr>
                  <a:t>通过</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𝟕</m:t>
                    </m:r>
                    <m:r>
                      <a:rPr lang="en-US" altLang="zh-CN" sz="1800" i="1">
                        <a:solidFill>
                          <a:srgbClr val="CC00CC"/>
                        </a:solidFill>
                        <a:latin typeface="Cambria Math"/>
                      </a:rPr>
                      <m:t>−</m:t>
                    </m:r>
                    <m:r>
                      <a:rPr lang="en-US" altLang="zh-CN" sz="1800" i="1">
                        <a:solidFill>
                          <a:srgbClr val="CC00CC"/>
                        </a:solidFill>
                        <a:latin typeface="Cambria Math"/>
                      </a:rPr>
                      <m:t>𝟒</m:t>
                    </m:r>
                    <m:r>
                      <a:rPr lang="en-US" altLang="zh-CN" sz="1800" i="1">
                        <a:solidFill>
                          <a:srgbClr val="CC00CC"/>
                        </a:solidFill>
                        <a:latin typeface="Cambria Math"/>
                      </a:rPr>
                      <m:t>)</m:t>
                    </m:r>
                    <m:r>
                      <a:rPr lang="en-US" altLang="zh-CN" sz="1800" i="1">
                        <a:latin typeface="Cambria Math"/>
                      </a:rPr>
                      <m:t>𝑴𝒊𝒏</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a:latin typeface="Cambria Math"/>
                      </a:rPr>
                      <m:t>𝛁</m:t>
                    </m:r>
                    <m:r>
                      <a:rPr lang="en-US" altLang="zh-CN" sz="1800" i="1">
                        <a:latin typeface="Cambria Math"/>
                      </a:rPr>
                      <m:t>𝒇</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oMath>
                </a14:m>
                <a:r>
                  <a:rPr lang="en-US" altLang="zh-CN" sz="1800" dirty="0"/>
                  <a:t>, </a:t>
                </a:r>
                <a:r>
                  <a:rPr lang="en-US" altLang="zh-CN" sz="1800" dirty="0" err="1"/>
                  <a:t>s.t.</a:t>
                </a:r>
                <a:r>
                  <a:rPr lang="en-US" altLang="zh-CN" sz="1800" dirty="0"/>
                  <a:t> </a:t>
                </a:r>
                <a14:m>
                  <m:oMath xmlns:m="http://schemas.openxmlformats.org/officeDocument/2006/math">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b>
                              <m:sSubPr>
                                <m:ctrlPr>
                                  <a:rPr lang="en-US" altLang="zh-CN" sz="1800" i="1">
                                    <a:latin typeface="Cambria Math" panose="02040503050406030204" pitchFamily="18" charset="0"/>
                                  </a:rPr>
                                </m:ctrlPr>
                              </m:sSubPr>
                              <m:e>
                                <m:r>
                                  <a:rPr lang="en-US" altLang="zh-CN" sz="1800" i="1">
                                    <a:latin typeface="Cambria Math"/>
                                  </a:rPr>
                                  <m:t>𝑨</m:t>
                                </m:r>
                              </m:e>
                              <m:sub>
                                <m:r>
                                  <a:rPr lang="en-US" altLang="zh-CN" sz="1800" i="1">
                                    <a:latin typeface="Cambria Math"/>
                                  </a:rPr>
                                  <m:t>𝟏</m:t>
                                </m:r>
                              </m:sub>
                            </m:sSub>
                            <m:r>
                              <a:rPr lang="en-US" altLang="zh-CN" sz="1800" i="1">
                                <a:latin typeface="Cambria Math"/>
                              </a:rPr>
                              <m:t>𝒅</m:t>
                            </m:r>
                            <m:r>
                              <a:rPr lang="en-US" altLang="zh-CN" sz="1800" i="1">
                                <a:latin typeface="Cambria Math"/>
                              </a:rPr>
                              <m:t>≤</m:t>
                            </m:r>
                            <m:r>
                              <a:rPr lang="en-US" altLang="zh-CN" sz="1800" i="1">
                                <a:latin typeface="Cambria Math"/>
                              </a:rPr>
                              <m:t>𝟎</m:t>
                            </m:r>
                          </m:e>
                          <m:e>
                            <m:r>
                              <a:rPr lang="en-US" altLang="zh-CN" sz="1800" i="1">
                                <a:latin typeface="Cambria Math"/>
                              </a:rPr>
                              <m:t>𝑬𝒅</m:t>
                            </m:r>
                            <m:r>
                              <a:rPr lang="en-US" altLang="zh-CN" sz="1800" i="1">
                                <a:latin typeface="Cambria Math"/>
                              </a:rPr>
                              <m:t>=</m:t>
                            </m:r>
                            <m:r>
                              <a:rPr lang="en-US" altLang="zh-CN" sz="1800" i="1">
                                <a:latin typeface="Cambria Math"/>
                              </a:rPr>
                              <m:t>𝟎</m:t>
                            </m:r>
                          </m:e>
                          <m:e>
                            <m:r>
                              <a:rPr lang="en-US" altLang="zh-CN" sz="1800" i="1">
                                <a:latin typeface="Cambria Math"/>
                              </a:rPr>
                              <m:t>−</m:t>
                            </m:r>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𝒋</m:t>
                                </m:r>
                              </m:sub>
                            </m:sSub>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𝒋</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𝒏</m:t>
                            </m:r>
                          </m:e>
                        </m:eqArr>
                      </m:e>
                    </m:d>
                  </m:oMath>
                </a14:m>
                <a:r>
                  <a:rPr lang="zh-CN" altLang="en-US" sz="1800" dirty="0"/>
                  <a:t>求得方向</a:t>
                </a:r>
                <a:endParaRPr lang="en-US" altLang="zh-CN" sz="1800" dirty="0"/>
              </a:p>
              <a:p>
                <a:pPr marL="330200" lvl="1" indent="-330200">
                  <a:buFont typeface="Wingdings" pitchFamily="2" charset="2"/>
                  <a:buChar char="u"/>
                </a:pPr>
                <a:r>
                  <a:rPr lang="zh-CN" altLang="en-US" sz="2400" dirty="0">
                    <a:solidFill>
                      <a:srgbClr val="FF0000"/>
                    </a:solidFill>
                    <a:ea typeface="+mn-ea"/>
                    <a:cs typeface="+mn-cs"/>
                  </a:rPr>
                  <a:t>约束为非线性</a:t>
                </a:r>
                <a:r>
                  <a:rPr lang="en-US" altLang="zh-CN" sz="2400" dirty="0">
                    <a:solidFill>
                      <a:srgbClr val="FF0000"/>
                    </a:solidFill>
                  </a:rPr>
                  <a:t>:</a:t>
                </a:r>
                <a14:m>
                  <m:oMath xmlns:m="http://schemas.openxmlformats.org/officeDocument/2006/math">
                    <m:r>
                      <a:rPr lang="en-US" altLang="zh-CN" sz="2400" i="1">
                        <a:solidFill>
                          <a:srgbClr val="CC00CC"/>
                        </a:solidFill>
                        <a:latin typeface="Cambria Math"/>
                      </a:rPr>
                      <m:t>(</m:t>
                    </m:r>
                    <m:r>
                      <a:rPr lang="en-US" altLang="zh-CN" sz="2400" i="1">
                        <a:solidFill>
                          <a:srgbClr val="CC00CC"/>
                        </a:solidFill>
                        <a:latin typeface="Cambria Math"/>
                      </a:rPr>
                      <m:t>𝟕</m:t>
                    </m:r>
                    <m:r>
                      <a:rPr lang="en-US" altLang="zh-CN" sz="2400" i="1">
                        <a:solidFill>
                          <a:srgbClr val="CC00CC"/>
                        </a:solidFill>
                        <a:latin typeface="Cambria Math"/>
                      </a:rPr>
                      <m:t>−</m:t>
                    </m:r>
                    <m:r>
                      <a:rPr lang="en-US" altLang="zh-CN" sz="2400" i="1">
                        <a:solidFill>
                          <a:srgbClr val="CC00CC"/>
                        </a:solidFill>
                        <a:latin typeface="Cambria Math"/>
                      </a:rPr>
                      <m:t>𝟓</m:t>
                    </m:r>
                    <m:r>
                      <a:rPr lang="en-US" altLang="zh-CN" sz="2400" i="1">
                        <a:solidFill>
                          <a:srgbClr val="CC00CC"/>
                        </a:solidFill>
                        <a:latin typeface="Cambria Math"/>
                      </a:rPr>
                      <m:t>)</m:t>
                    </m:r>
                    <m:r>
                      <a:rPr lang="en-US" altLang="zh-CN" sz="2400" i="1">
                        <a:latin typeface="Cambria Math"/>
                      </a:rPr>
                      <m:t>𝑴𝒊𝒏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𝟎</m:t>
                    </m:r>
                  </m:oMath>
                </a14:m>
                <a:r>
                  <a:rPr lang="zh-CN" altLang="en-US" sz="2400" dirty="0"/>
                  <a:t>，通过求解线性规划</a:t>
                </a:r>
                <a14:m>
                  <m:oMath xmlns:m="http://schemas.openxmlformats.org/officeDocument/2006/math">
                    <m:r>
                      <a:rPr lang="en-US" altLang="zh-CN" sz="2400" i="1">
                        <a:solidFill>
                          <a:srgbClr val="CC00CC"/>
                        </a:solidFill>
                        <a:latin typeface="Cambria Math"/>
                      </a:rPr>
                      <m:t>(</m:t>
                    </m:r>
                    <m:r>
                      <a:rPr lang="en-US" altLang="zh-CN" sz="2400" i="1">
                        <a:solidFill>
                          <a:srgbClr val="CC00CC"/>
                        </a:solidFill>
                        <a:latin typeface="Cambria Math"/>
                      </a:rPr>
                      <m:t>𝟕</m:t>
                    </m:r>
                    <m:r>
                      <a:rPr lang="en-US" altLang="zh-CN" sz="2400" i="1">
                        <a:solidFill>
                          <a:srgbClr val="CC00CC"/>
                        </a:solidFill>
                        <a:latin typeface="Cambria Math"/>
                      </a:rPr>
                      <m:t>−</m:t>
                    </m:r>
                    <m:r>
                      <a:rPr lang="en-US" altLang="zh-CN" sz="2400" i="1">
                        <a:solidFill>
                          <a:srgbClr val="CC00CC"/>
                        </a:solidFill>
                        <a:latin typeface="Cambria Math"/>
                      </a:rPr>
                      <m:t>𝟔</m:t>
                    </m:r>
                    <m:r>
                      <a:rPr lang="en-US" altLang="zh-CN" sz="2400" i="1">
                        <a:solidFill>
                          <a:srgbClr val="CC00CC"/>
                        </a:solidFill>
                        <a:latin typeface="Cambria Math"/>
                      </a:rPr>
                      <m:t>)</m:t>
                    </m:r>
                    <m:r>
                      <a:rPr lang="en-US" altLang="zh-CN" sz="2400" i="1">
                        <a:latin typeface="Cambria Math"/>
                      </a:rPr>
                      <m:t>𝑴𝒊𝒏</m:t>
                    </m:r>
                    <m:r>
                      <a:rPr lang="en-US" altLang="zh-CN" sz="2400" i="1">
                        <a:latin typeface="Cambria Math"/>
                      </a:rPr>
                      <m:t> </m:t>
                    </m:r>
                    <m:r>
                      <a:rPr lang="en-US" altLang="zh-CN" sz="2400" i="1">
                        <a:latin typeface="Cambria Math"/>
                      </a:rPr>
                      <m:t>𝜼</m:t>
                    </m:r>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a:rPr>
                                          <m:t>𝒙</m:t>
                                        </m:r>
                                      </m:e>
                                    </m:acc>
                                  </m:e>
                                </m:d>
                              </m:e>
                              <m:sup>
                                <m:r>
                                  <a:rPr lang="en-US" altLang="zh-CN" sz="2400" i="1">
                                    <a:latin typeface="Cambria Math"/>
                                  </a:rPr>
                                  <m:t>𝑻</m:t>
                                </m:r>
                              </m:sup>
                            </m:sSup>
                            <m:r>
                              <a:rPr lang="en-US" altLang="zh-CN" sz="2400" i="1">
                                <a:latin typeface="Cambria Math"/>
                              </a:rPr>
                              <m:t>𝒅</m:t>
                            </m:r>
                            <m:r>
                              <a:rPr lang="en-US" altLang="zh-CN" sz="2400" i="1">
                                <a:latin typeface="Cambria Math"/>
                              </a:rPr>
                              <m:t>≤</m:t>
                            </m:r>
                            <m:r>
                              <a:rPr lang="en-US" altLang="zh-CN" sz="2400" i="1">
                                <a:latin typeface="Cambria Math"/>
                              </a:rPr>
                              <m:t>𝜼</m:t>
                            </m:r>
                            <m:r>
                              <a:rPr lang="en-US" altLang="zh-CN" sz="2400" i="1">
                                <a:latin typeface="Cambria Math"/>
                              </a:rPr>
                              <m:t>, </m:t>
                            </m:r>
                          </m:e>
                          <m:e>
                            <m:sSub>
                              <m:sSubPr>
                                <m:ctrlPr>
                                  <a:rPr lang="en-US" altLang="zh-CN" sz="2400" i="1">
                                    <a:latin typeface="Cambria Math" panose="02040503050406030204" pitchFamily="18" charset="0"/>
                                  </a:rPr>
                                </m:ctrlPr>
                              </m:sSubPr>
                              <m:e>
                                <m:r>
                                  <a:rPr lang="en-US" altLang="zh-CN" sz="2400">
                                    <a:latin typeface="Cambria Math"/>
                                  </a:rPr>
                                  <m:t>𝛁</m:t>
                                </m:r>
                                <m:r>
                                  <a:rPr lang="en-US" altLang="zh-CN" sz="2400" i="1">
                                    <a:latin typeface="Cambria Math"/>
                                  </a:rPr>
                                  <m:t>𝒈</m:t>
                                </m:r>
                              </m:e>
                              <m:sub>
                                <m:r>
                                  <a:rPr lang="en-US" altLang="zh-CN" sz="2400" i="1">
                                    <a:latin typeface="Cambria Math"/>
                                  </a:rPr>
                                  <m:t>𝒊</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a:rPr>
                                          <m:t>𝒙</m:t>
                                        </m:r>
                                      </m:e>
                                    </m:acc>
                                  </m:e>
                                </m:d>
                              </m:e>
                              <m:sup>
                                <m:r>
                                  <a:rPr lang="en-US" altLang="zh-CN" sz="2400" i="1">
                                    <a:latin typeface="Cambria Math"/>
                                  </a:rPr>
                                  <m:t>𝑻</m:t>
                                </m:r>
                              </m:sup>
                            </m:sSup>
                            <m:r>
                              <a:rPr lang="en-US" altLang="zh-CN" sz="2400" i="1">
                                <a:latin typeface="Cambria Math"/>
                              </a:rPr>
                              <m:t>𝒅</m:t>
                            </m:r>
                            <m:r>
                              <a:rPr lang="en-US" altLang="zh-CN" sz="2400" i="1">
                                <a:latin typeface="Cambria Math"/>
                              </a:rPr>
                              <m:t>≤</m:t>
                            </m:r>
                            <m:r>
                              <a:rPr lang="en-US" altLang="zh-CN" sz="2400" i="1">
                                <a:latin typeface="Cambria Math"/>
                              </a:rPr>
                              <m:t>𝜼</m:t>
                            </m:r>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𝑰</m:t>
                            </m:r>
                          </m:e>
                          <m:e>
                            <m:r>
                              <a:rPr lang="en-US" altLang="zh-CN" sz="2400" i="1">
                                <a:latin typeface="Cambria Math"/>
                              </a:rPr>
                              <m:t>−</m:t>
                            </m:r>
                            <m:r>
                              <a:rPr lang="en-US" altLang="zh-CN" sz="2400" i="1">
                                <a:latin typeface="Cambria Math"/>
                              </a:rPr>
                              <m:t>𝟏</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𝒋</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𝟐</m:t>
                            </m:r>
                            <m:r>
                              <a:rPr lang="en-US" altLang="zh-CN" sz="2400" i="1">
                                <a:latin typeface="Cambria Math"/>
                              </a:rPr>
                              <m:t>,⋯,</m:t>
                            </m:r>
                            <m:r>
                              <a:rPr lang="en-US" altLang="zh-CN" sz="2400" i="1">
                                <a:latin typeface="Cambria Math"/>
                              </a:rPr>
                              <m:t>𝒏</m:t>
                            </m:r>
                          </m:e>
                        </m:eqArr>
                      </m:e>
                    </m:d>
                  </m:oMath>
                </a14:m>
                <a:r>
                  <a:rPr lang="zh-CN" altLang="en-US" sz="2400" dirty="0"/>
                  <a:t>得到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dirty="0"/>
                  <a:t>及可行下降方向</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𝒌</m:t>
                        </m:r>
                      </m:sub>
                    </m:sSub>
                  </m:oMath>
                </a14:m>
                <a:r>
                  <a:rPr lang="en-US" altLang="zh-CN"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b="-184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30200" lvl="1" indent="-330200">
                  <a:buFont typeface="Wingdings" pitchFamily="2" charset="2"/>
                  <a:buChar char="u"/>
                </a:pPr>
                <a:r>
                  <a:rPr lang="zh-CN" altLang="en-US" sz="1800" dirty="0"/>
                  <a:t>约束为线性</a:t>
                </a:r>
                <a:r>
                  <a:rPr lang="en-US" altLang="zh-CN" sz="1800" dirty="0"/>
                  <a:t>:</a:t>
                </a:r>
                <a14:m>
                  <m:oMath xmlns:m="http://schemas.openxmlformats.org/officeDocument/2006/math">
                    <m:r>
                      <a:rPr lang="en-US" altLang="zh-CN" sz="1600" i="1">
                        <a:latin typeface="Cambria Math"/>
                      </a:rPr>
                      <m:t>𝒎𝒊𝒏</m:t>
                    </m:r>
                    <m:r>
                      <a:rPr lang="en-US" altLang="zh-CN" sz="1600" i="1">
                        <a:latin typeface="Cambria Math"/>
                      </a:rPr>
                      <m:t> </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r>
                      <a:rPr lang="en-US" altLang="zh-CN" sz="1600" i="1">
                        <a:latin typeface="Cambria Math"/>
                      </a:rPr>
                      <m:t>𝑨𝒙</m:t>
                    </m:r>
                    <m:r>
                      <a:rPr lang="en-US" altLang="zh-CN" sz="1600" b="1" i="1" smtClean="0">
                        <a:latin typeface="Cambria Math"/>
                      </a:rPr>
                      <m:t>≤</m:t>
                    </m:r>
                    <m:r>
                      <a:rPr lang="en-US" altLang="zh-CN" sz="1600" i="1">
                        <a:latin typeface="Cambria Math"/>
                      </a:rPr>
                      <m:t>𝒃</m:t>
                    </m:r>
                    <m:r>
                      <a:rPr lang="en-US" altLang="zh-CN" sz="1600" i="1">
                        <a:latin typeface="Cambria Math"/>
                      </a:rPr>
                      <m:t>;</m:t>
                    </m:r>
                    <m:r>
                      <a:rPr lang="en-US" altLang="zh-CN" sz="1600" i="1">
                        <a:latin typeface="Cambria Math"/>
                      </a:rPr>
                      <m:t>𝑬𝒙</m:t>
                    </m:r>
                    <m:r>
                      <a:rPr lang="en-US" altLang="zh-CN" sz="1600" i="1">
                        <a:latin typeface="Cambria Math"/>
                      </a:rPr>
                      <m:t>=</m:t>
                    </m:r>
                    <m:r>
                      <a:rPr lang="en-US" altLang="zh-CN" sz="1600" i="1">
                        <a:latin typeface="Cambria Math"/>
                      </a:rPr>
                      <m:t>𝒆</m:t>
                    </m:r>
                    <m:r>
                      <a:rPr lang="en-US" altLang="zh-CN" sz="1600" i="1">
                        <a:latin typeface="Cambria Math"/>
                      </a:rPr>
                      <m:t>;</m:t>
                    </m:r>
                  </m:oMath>
                </a14:m>
                <a:r>
                  <a:rPr lang="zh-CN" altLang="en-US" sz="1600" dirty="0"/>
                  <a:t> </a:t>
                </a:r>
                <a14:m>
                  <m:oMath xmlns:m="http://schemas.openxmlformats.org/officeDocument/2006/math">
                    <m:r>
                      <a:rPr lang="en-US" altLang="zh-CN" sz="1600" i="1" dirty="0">
                        <a:latin typeface="Cambria Math"/>
                      </a:rPr>
                      <m:t>𝒇</m:t>
                    </m:r>
                  </m:oMath>
                </a14:m>
                <a:r>
                  <a:rPr lang="zh-CN" altLang="en-US" sz="1600" dirty="0"/>
                  <a:t>可微，</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𝑨</m:t>
                        </m:r>
                      </m:e>
                      <m:sub>
                        <m:r>
                          <a:rPr lang="en-US" altLang="zh-CN" sz="1600" i="1">
                            <a:latin typeface="Cambria Math"/>
                          </a:rPr>
                          <m:t>𝒎</m:t>
                        </m:r>
                        <m:r>
                          <a:rPr lang="en-US" altLang="zh-CN" sz="1600" i="1">
                            <a:latin typeface="Cambria Math"/>
                          </a:rPr>
                          <m:t>×</m:t>
                        </m:r>
                        <m:r>
                          <a:rPr lang="en-US" altLang="zh-CN" sz="1600" i="1">
                            <a:latin typeface="Cambria Math"/>
                          </a:rPr>
                          <m:t>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𝑬</m:t>
                        </m:r>
                      </m:e>
                      <m:sub>
                        <m:r>
                          <a:rPr lang="en-US" altLang="zh-CN" sz="1600" i="1">
                            <a:latin typeface="Cambria Math"/>
                          </a:rPr>
                          <m:t>𝒍</m:t>
                        </m:r>
                        <m:r>
                          <a:rPr lang="en-US" altLang="zh-CN" sz="1600" i="1">
                            <a:latin typeface="Cambria Math"/>
                          </a:rPr>
                          <m:t>×</m:t>
                        </m:r>
                        <m:r>
                          <a:rPr lang="en-US" altLang="zh-CN" sz="1600" i="1">
                            <a:latin typeface="Cambria Math"/>
                          </a:rPr>
                          <m:t>𝒏</m:t>
                        </m:r>
                      </m:sub>
                    </m:sSub>
                    <m:r>
                      <a:rPr lang="en-US" altLang="zh-CN" sz="1600" i="1">
                        <a:latin typeface="Cambria Math"/>
                      </a:rPr>
                      <m:t>,</m:t>
                    </m:r>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r>
                      <a:rPr lang="en-US" altLang="zh-CN" sz="1600" i="1">
                        <a:latin typeface="Cambria Math"/>
                      </a:rPr>
                      <m:t>,</m:t>
                    </m:r>
                    <m:r>
                      <a:rPr lang="en-US" altLang="zh-CN" sz="1600" i="1">
                        <a:latin typeface="Cambria Math"/>
                      </a:rPr>
                      <m:t>𝒃</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𝒎</m:t>
                        </m:r>
                      </m:sup>
                    </m:sSup>
                    <m:r>
                      <a:rPr lang="en-US" altLang="zh-CN" sz="1600" i="1">
                        <a:latin typeface="Cambria Math"/>
                      </a:rPr>
                      <m:t>,</m:t>
                    </m:r>
                    <m:r>
                      <a:rPr lang="en-US" altLang="zh-CN" sz="1600" i="1">
                        <a:latin typeface="Cambria Math"/>
                      </a:rPr>
                      <m:t>𝒆</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𝒍</m:t>
                        </m:r>
                      </m:sup>
                    </m:sSup>
                  </m:oMath>
                </a14:m>
                <a:endParaRPr lang="en-US" altLang="zh-CN" sz="1400" dirty="0"/>
              </a:p>
              <a:p>
                <a:r>
                  <a:rPr lang="zh-CN" altLang="en-US" sz="2000" dirty="0"/>
                  <a:t>先求解</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b="1" i="1" smtClean="0">
                            <a:latin typeface="Cambria Math"/>
                          </a:rPr>
                          <m:t> </m:t>
                        </m:r>
                      </m:sub>
                    </m:sSub>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r>
                      <a:rPr lang="en-US" altLang="zh-CN" sz="2000" i="1">
                        <a:latin typeface="Cambria Math"/>
                      </a:rPr>
                      <m:t>)</m:t>
                    </m:r>
                  </m:oMath>
                </a14:m>
                <a:r>
                  <a:rPr lang="en-US" altLang="zh-CN" sz="2000" dirty="0"/>
                  <a:t>,</a:t>
                </a:r>
                <a14:m>
                  <m:oMath xmlns:m="http://schemas.openxmlformats.org/officeDocument/2006/math">
                    <m:r>
                      <a:rPr lang="en-US" altLang="zh-CN" sz="2000" b="1" i="1" dirty="0" smtClean="0">
                        <a:latin typeface="Cambria Math"/>
                      </a:rPr>
                      <m:t>𝒔</m:t>
                    </m:r>
                    <m:r>
                      <a:rPr lang="en-US" altLang="zh-CN" sz="2000" b="1" i="1" dirty="0" smtClean="0">
                        <a:latin typeface="Cambria Math"/>
                      </a:rPr>
                      <m:t>.</m:t>
                    </m:r>
                    <m:r>
                      <a:rPr lang="en-US" altLang="zh-CN" sz="2000" b="1" i="1" dirty="0" smtClean="0">
                        <a:latin typeface="Cambria Math"/>
                      </a:rPr>
                      <m:t>𝒕</m:t>
                    </m:r>
                    <m:r>
                      <a:rPr lang="en-US" altLang="zh-CN" sz="2000" b="1" i="1" dirty="0" smtClean="0">
                        <a:latin typeface="Cambria Math"/>
                      </a:rPr>
                      <m:t>. </m:t>
                    </m:r>
                    <m:d>
                      <m:dPr>
                        <m:begChr m:val="{"/>
                        <m:endChr m:val=""/>
                        <m:ctrlPr>
                          <a:rPr lang="en-US" altLang="zh-CN" sz="2000" b="1" i="1" dirty="0" smtClean="0">
                            <a:latin typeface="Cambria Math" panose="02040503050406030204" pitchFamily="18" charset="0"/>
                          </a:rPr>
                        </m:ctrlPr>
                      </m:dPr>
                      <m:e>
                        <m:eqArr>
                          <m:eqArrPr>
                            <m:ctrlPr>
                              <a:rPr lang="en-US" altLang="zh-CN" sz="2000" b="1" i="1" dirty="0" smtClean="0">
                                <a:latin typeface="Cambria Math" panose="02040503050406030204" pitchFamily="18" charset="0"/>
                              </a:rPr>
                            </m:ctrlPr>
                          </m:eqArrPr>
                          <m:e>
                            <m:r>
                              <a:rPr lang="en-US" altLang="zh-CN" sz="2000" b="1" i="1" dirty="0" smtClean="0">
                                <a:latin typeface="Cambria Math"/>
                              </a:rPr>
                              <m:t>𝑨</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e>
                            </m:d>
                            <m:r>
                              <a:rPr lang="en-US" altLang="zh-CN" sz="2000" b="1" i="1" dirty="0" smtClean="0">
                                <a:latin typeface="Cambria Math"/>
                              </a:rPr>
                              <m:t>≤</m:t>
                            </m:r>
                            <m:r>
                              <a:rPr lang="en-US" altLang="zh-CN" sz="2000" b="1" i="1" dirty="0" smtClean="0">
                                <a:latin typeface="Cambria Math"/>
                              </a:rPr>
                              <m:t>𝒃</m:t>
                            </m:r>
                          </m:e>
                          <m:e>
                            <m:r>
                              <a:rPr lang="en-US" altLang="zh-CN" sz="2000" b="1" i="1" dirty="0" smtClean="0">
                                <a:latin typeface="Cambria Math"/>
                              </a:rPr>
                              <m:t>𝑬</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e>
                            </m:d>
                            <m:r>
                              <a:rPr lang="en-US" altLang="zh-CN" sz="2000" b="1" i="1" dirty="0" smtClean="0">
                                <a:latin typeface="Cambria Math"/>
                              </a:rPr>
                              <m:t>=</m:t>
                            </m:r>
                            <m:r>
                              <a:rPr lang="en-US" altLang="zh-CN" sz="2000" b="1" i="1" dirty="0" smtClean="0">
                                <a:latin typeface="Cambria Math"/>
                              </a:rPr>
                              <m:t>𝒆</m:t>
                            </m:r>
                          </m:e>
                        </m:eqArr>
                      </m:e>
                    </m:d>
                  </m:oMath>
                </a14:m>
                <a:r>
                  <a:rPr lang="en-US" altLang="zh-CN" sz="2000" dirty="0">
                    <a:solidFill>
                      <a:srgbClr val="CC00CC"/>
                    </a:solidFill>
                  </a:rPr>
                  <a:t>(7-7)</a:t>
                </a:r>
                <a:r>
                  <a:rPr lang="en-US" altLang="zh-CN" sz="2000" dirty="0"/>
                  <a:t>,</a:t>
                </a:r>
                <a:r>
                  <a:rPr lang="zh-CN" altLang="en-US" sz="2000" dirty="0"/>
                  <a:t>考虑到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为可行下降方向</a:t>
                </a:r>
                <a14:m>
                  <m:oMath xmlns:m="http://schemas.openxmlformats.org/officeDocument/2006/math">
                    <m:r>
                      <a:rPr lang="en-US" altLang="zh-CN" sz="2000" i="1" dirty="0">
                        <a:latin typeface="Cambria Math"/>
                      </a:rPr>
                      <m:t>⇒</m:t>
                    </m:r>
                    <m:r>
                      <a:rPr lang="en-US" altLang="zh-CN" sz="2000" b="1" i="1" dirty="0" smtClean="0">
                        <a:latin typeface="Cambria Math"/>
                      </a:rPr>
                      <m:t>𝑬</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𝟎</m:t>
                    </m:r>
                  </m:oMath>
                </a14:m>
                <a:r>
                  <a:rPr lang="zh-CN" altLang="en-US"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zh-CN" altLang="en-US" sz="2000" dirty="0"/>
                  <a:t>是可行点</a:t>
                </a:r>
                <a14:m>
                  <m:oMath xmlns:m="http://schemas.openxmlformats.org/officeDocument/2006/math">
                    <m:r>
                      <a:rPr lang="en-US" altLang="zh-CN" sz="2000" b="1" i="1" smtClean="0">
                        <a:latin typeface="Cambria Math"/>
                      </a:rPr>
                      <m:t>⇒</m:t>
                    </m:r>
                    <m:r>
                      <a:rPr lang="en-US" altLang="zh-CN" sz="2000" b="1" i="1" smtClean="0">
                        <a:latin typeface="Cambria Math"/>
                      </a:rPr>
                      <m:t>𝑬</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𝒆</m:t>
                    </m:r>
                  </m:oMath>
                </a14:m>
                <a:r>
                  <a:rPr lang="en-US" altLang="zh-CN" sz="2000" dirty="0"/>
                  <a:t>,</a:t>
                </a:r>
                <a:r>
                  <a:rPr lang="zh-CN" altLang="en-US" sz="2000" dirty="0"/>
                  <a:t>因此</a:t>
                </a:r>
                <a:r>
                  <a:rPr lang="en-US" altLang="zh-CN" sz="2000" dirty="0">
                    <a:solidFill>
                      <a:srgbClr val="CC00CC"/>
                    </a:solidFill>
                  </a:rPr>
                  <a:t>(7-7)</a:t>
                </a:r>
                <a:r>
                  <a:rPr lang="zh-CN" altLang="en-US" sz="2000" dirty="0">
                    <a:solidFill>
                      <a:srgbClr val="0000FF"/>
                    </a:solidFill>
                  </a:rPr>
                  <a:t>中只需考虑第一个约束，并将</a:t>
                </a:r>
                <a14:m>
                  <m:oMath xmlns:m="http://schemas.openxmlformats.org/officeDocument/2006/math">
                    <m:r>
                      <a:rPr lang="en-US" altLang="zh-CN" sz="2000" b="1" i="1" smtClean="0">
                        <a:solidFill>
                          <a:srgbClr val="0000FF"/>
                        </a:solidFill>
                        <a:latin typeface="Cambria Math"/>
                      </a:rPr>
                      <m:t>𝑨</m:t>
                    </m:r>
                    <m:r>
                      <a:rPr lang="en-US" altLang="zh-CN" sz="2000" b="1" i="1" smtClean="0">
                        <a:solidFill>
                          <a:srgbClr val="0000FF"/>
                        </a:solidFill>
                        <a:latin typeface="Cambria Math"/>
                      </a:rPr>
                      <m:t>=</m:t>
                    </m:r>
                    <m:sSup>
                      <m:sSupPr>
                        <m:ctrlPr>
                          <a:rPr lang="en-US" altLang="zh-CN" sz="2000" b="1" i="1" smtClean="0">
                            <a:solidFill>
                              <a:srgbClr val="0000FF"/>
                            </a:solidFill>
                            <a:latin typeface="Cambria Math" panose="02040503050406030204" pitchFamily="18" charset="0"/>
                          </a:rPr>
                        </m:ctrlPr>
                      </m:sSupPr>
                      <m:e>
                        <m:d>
                          <m:dPr>
                            <m:begChr m:val="["/>
                            <m:endChr m:val="]"/>
                            <m:ctrlPr>
                              <a:rPr lang="en-US" altLang="zh-CN" sz="2000" b="1" i="1" smtClean="0">
                                <a:solidFill>
                                  <a:srgbClr val="0000FF"/>
                                </a:solidFill>
                                <a:latin typeface="Cambria Math" panose="02040503050406030204" pitchFamily="18" charset="0"/>
                              </a:rPr>
                            </m:ctrlPr>
                          </m:dPr>
                          <m:e>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𝑨</m:t>
                                </m:r>
                              </m:e>
                              <m:sub>
                                <m:r>
                                  <a:rPr lang="en-US" altLang="zh-CN" sz="2000" b="1" i="1" smtClean="0">
                                    <a:solidFill>
                                      <a:srgbClr val="0000FF"/>
                                    </a:solidFill>
                                    <a:latin typeface="Cambria Math"/>
                                  </a:rPr>
                                  <m:t>𝟏</m:t>
                                </m:r>
                              </m:sub>
                            </m:sSub>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𝑨</m:t>
                                </m:r>
                              </m:e>
                              <m:sub>
                                <m:r>
                                  <a:rPr lang="en-US" altLang="zh-CN" sz="2000" b="1" i="1" smtClean="0">
                                    <a:solidFill>
                                      <a:srgbClr val="0000FF"/>
                                    </a:solidFill>
                                    <a:latin typeface="Cambria Math"/>
                                  </a:rPr>
                                  <m:t>𝟐</m:t>
                                </m:r>
                              </m:sub>
                            </m:sSub>
                          </m:e>
                        </m:d>
                      </m:e>
                      <m:sup>
                        <m:r>
                          <a:rPr lang="en-US" altLang="zh-CN" sz="2000" b="1" i="1" smtClean="0">
                            <a:solidFill>
                              <a:srgbClr val="0000FF"/>
                            </a:solidFill>
                            <a:latin typeface="Cambria Math"/>
                          </a:rPr>
                          <m:t>𝑻</m:t>
                        </m:r>
                      </m:sup>
                    </m:sSup>
                  </m:oMath>
                </a14:m>
                <a:r>
                  <a:rPr lang="en-US" altLang="zh-CN" sz="2000" dirty="0">
                    <a:solidFill>
                      <a:srgbClr val="0000FF"/>
                    </a:solidFill>
                  </a:rPr>
                  <a:t>,</a:t>
                </a:r>
                <a:r>
                  <a:rPr lang="zh-CN" altLang="en-US" sz="2000" dirty="0"/>
                  <a:t>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oMath>
                </a14:m>
                <a:r>
                  <a:rPr lang="zh-CN" altLang="en-US" sz="2000" dirty="0"/>
                  <a:t>为起作用约束，此时第一个约束为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𝝀</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b="1" i="1" smtClean="0">
                            <a:latin typeface="Cambria Math"/>
                          </a:rPr>
                          <m:t>𝟐</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𝒃</m:t>
                        </m:r>
                      </m:e>
                      <m:sub>
                        <m:r>
                          <a:rPr lang="en-US" altLang="zh-CN" sz="2000" b="1" i="1" smtClean="0">
                            <a:latin typeface="Cambria Math"/>
                          </a:rPr>
                          <m:t>𝟐</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oMath>
                </a14:m>
                <a:r>
                  <a:rPr lang="zh-CN" altLang="en-US" sz="2000" dirty="0"/>
                  <a:t>为可行下降方向</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又设</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𝟐</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&lt;</m:t>
                    </m:r>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i="1">
                            <a:latin typeface="Cambria Math"/>
                          </a:rPr>
                          <m:t>𝟏</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𝒃</m:t>
                        </m:r>
                      </m:e>
                      <m:sub>
                        <m:r>
                          <a:rPr lang="en-US" altLang="zh-CN" sz="2000" i="1">
                            <a:latin typeface="Cambria Math"/>
                          </a:rPr>
                          <m:t>𝟏</m:t>
                        </m:r>
                      </m:sub>
                    </m:sSub>
                  </m:oMath>
                </a14:m>
                <a:r>
                  <a:rPr lang="en-US" altLang="zh-CN" sz="2000" dirty="0"/>
                  <a:t>,</a:t>
                </a:r>
                <a:r>
                  <a:rPr lang="zh-CN" altLang="en-US" sz="2000" dirty="0"/>
                  <a:t>此时只剩第</a:t>
                </a:r>
                <a:r>
                  <a:rPr lang="en-US" altLang="zh-CN" sz="2000" dirty="0"/>
                  <a:t>2</a:t>
                </a:r>
                <a:r>
                  <a:rPr lang="zh-CN" altLang="en-US" sz="2000" dirty="0"/>
                  <a:t>个约束</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i="1">
                            <a:latin typeface="Cambria Math"/>
                          </a:rPr>
                          <m:t>𝟐</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𝒃</m:t>
                        </m:r>
                      </m:e>
                      <m:sub>
                        <m:r>
                          <a:rPr lang="en-US" altLang="zh-CN" sz="2000" i="1">
                            <a:latin typeface="Cambria Math"/>
                          </a:rPr>
                          <m:t>𝟐</m:t>
                        </m:r>
                      </m:sub>
                    </m:sSub>
                  </m:oMath>
                </a14:m>
                <a:r>
                  <a:rPr lang="zh-CN" altLang="en-US" sz="2000" dirty="0"/>
                  <a:t>，因此，</a:t>
                </a:r>
                <a:r>
                  <a:rPr lang="en-US" altLang="zh-CN" sz="2000" dirty="0"/>
                  <a:t> </a:t>
                </a:r>
                <a:endParaRPr lang="en-US" altLang="zh-CN" sz="1600" i="1" dirty="0">
                  <a:solidFill>
                    <a:srgbClr val="FF0000"/>
                  </a:solidFill>
                  <a:latin typeface="Cambria Math"/>
                </a:endParaRPr>
              </a:p>
              <a:p>
                <a:pPr marL="0" indent="0" algn="ctr">
                  <a:buNone/>
                </a:pPr>
                <a14:m>
                  <m:oMath xmlns:m="http://schemas.openxmlformats.org/officeDocument/2006/math">
                    <m:r>
                      <a:rPr lang="en-US" altLang="zh-CN" sz="1600" i="1" smtClean="0">
                        <a:solidFill>
                          <a:srgbClr val="FF0000"/>
                        </a:solidFill>
                        <a:latin typeface="Cambria Math"/>
                      </a:rPr>
                      <m:t>𝒎𝒊</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𝒏</m:t>
                        </m:r>
                      </m:e>
                      <m:sub>
                        <m:r>
                          <a:rPr lang="en-US" altLang="zh-CN" sz="1600" i="1">
                            <a:solidFill>
                              <a:srgbClr val="FF0000"/>
                            </a:solidFill>
                            <a:latin typeface="Cambria Math"/>
                          </a:rPr>
                          <m:t> </m:t>
                        </m:r>
                      </m:sub>
                    </m:sSub>
                    <m:r>
                      <a:rPr lang="en-US" altLang="zh-CN" sz="1600" i="1">
                        <a:solidFill>
                          <a:srgbClr val="FF0000"/>
                        </a:solidFill>
                        <a:latin typeface="Cambria Math"/>
                      </a:rPr>
                      <m:t>𝒇</m:t>
                    </m:r>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𝒙</m:t>
                        </m:r>
                      </m:e>
                      <m:sub>
                        <m:r>
                          <a:rPr lang="en-US" altLang="zh-CN" sz="1600" i="1">
                            <a:solidFill>
                              <a:srgbClr val="FF0000"/>
                            </a:solidFill>
                            <a:latin typeface="Cambria Math"/>
                          </a:rPr>
                          <m:t>𝒌</m:t>
                        </m:r>
                      </m:sub>
                    </m:sSub>
                    <m:r>
                      <a:rPr lang="en-US" altLang="zh-CN" sz="1600" i="1">
                        <a:solidFill>
                          <a:srgbClr val="FF0000"/>
                        </a:solidFill>
                        <a:latin typeface="Cambria Math"/>
                      </a:rPr>
                      <m:t>+</m:t>
                    </m:r>
                    <m:r>
                      <a:rPr lang="en-US" altLang="zh-CN" sz="1600" i="1">
                        <a:solidFill>
                          <a:srgbClr val="FF0000"/>
                        </a:solidFill>
                        <a:latin typeface="Cambria Math"/>
                      </a:rPr>
                      <m:t>𝝀</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𝒅</m:t>
                        </m:r>
                      </m:e>
                      <m:sub>
                        <m:r>
                          <a:rPr lang="en-US" altLang="zh-CN" sz="1600" i="1">
                            <a:solidFill>
                              <a:srgbClr val="FF0000"/>
                            </a:solidFill>
                            <a:latin typeface="Cambria Math"/>
                          </a:rPr>
                          <m:t>𝒌</m:t>
                        </m:r>
                      </m:sub>
                    </m:sSub>
                    <m:r>
                      <a:rPr lang="en-US" altLang="zh-CN" sz="1600" i="1">
                        <a:solidFill>
                          <a:srgbClr val="FF0000"/>
                        </a:solidFill>
                        <a:latin typeface="Cambria Math"/>
                      </a:rPr>
                      <m:t>)</m:t>
                    </m:r>
                  </m:oMath>
                </a14:m>
                <a:r>
                  <a:rPr lang="en-US" altLang="zh-CN" sz="1600" dirty="0">
                    <a:solidFill>
                      <a:srgbClr val="FF0000"/>
                    </a:solidFill>
                  </a:rPr>
                  <a:t>,</a:t>
                </a:r>
                <a14:m>
                  <m:oMath xmlns:m="http://schemas.openxmlformats.org/officeDocument/2006/math">
                    <m:r>
                      <a:rPr lang="en-US" altLang="zh-CN" sz="1600" i="1" dirty="0">
                        <a:solidFill>
                          <a:srgbClr val="FF0000"/>
                        </a:solidFill>
                        <a:latin typeface="Cambria Math"/>
                      </a:rPr>
                      <m:t>𝒔</m:t>
                    </m:r>
                    <m:r>
                      <a:rPr lang="en-US" altLang="zh-CN" sz="1600" i="1" dirty="0">
                        <a:solidFill>
                          <a:srgbClr val="FF0000"/>
                        </a:solidFill>
                        <a:latin typeface="Cambria Math"/>
                      </a:rPr>
                      <m:t>.</m:t>
                    </m:r>
                    <m:r>
                      <a:rPr lang="en-US" altLang="zh-CN" sz="1600" i="1" dirty="0">
                        <a:solidFill>
                          <a:srgbClr val="FF0000"/>
                        </a:solidFill>
                        <a:latin typeface="Cambria Math"/>
                      </a:rPr>
                      <m:t>𝒕</m:t>
                    </m:r>
                    <m:r>
                      <a:rPr lang="en-US" altLang="zh-CN" sz="1600" i="1" dirty="0">
                        <a:solidFill>
                          <a:srgbClr val="FF0000"/>
                        </a:solidFill>
                        <a:latin typeface="Cambria Math"/>
                      </a:rPr>
                      <m:t>. </m:t>
                    </m:r>
                    <m:d>
                      <m:dPr>
                        <m:begChr m:val="{"/>
                        <m:endChr m:val=""/>
                        <m:ctrlPr>
                          <a:rPr lang="en-US" altLang="zh-CN" sz="1600" i="1" dirty="0">
                            <a:solidFill>
                              <a:srgbClr val="FF0000"/>
                            </a:solidFill>
                            <a:latin typeface="Cambria Math" panose="02040503050406030204" pitchFamily="18" charset="0"/>
                          </a:rPr>
                        </m:ctrlPr>
                      </m:dPr>
                      <m:e>
                        <m:eqArr>
                          <m:eqArrPr>
                            <m:ctrlPr>
                              <a:rPr lang="en-US" altLang="zh-CN" sz="1600" i="1" dirty="0">
                                <a:solidFill>
                                  <a:srgbClr val="FF0000"/>
                                </a:solidFill>
                                <a:latin typeface="Cambria Math" panose="02040503050406030204" pitchFamily="18" charset="0"/>
                              </a:rPr>
                            </m:ctrlPr>
                          </m:eqArrPr>
                          <m:e>
                            <m:r>
                              <a:rPr lang="en-US" altLang="zh-CN" sz="1600" i="1" dirty="0">
                                <a:solidFill>
                                  <a:srgbClr val="FF0000"/>
                                </a:solidFill>
                                <a:latin typeface="Cambria Math"/>
                              </a:rPr>
                              <m:t>𝑨</m:t>
                            </m:r>
                            <m:d>
                              <m:dPr>
                                <m:ctrlPr>
                                  <a:rPr lang="en-US" altLang="zh-CN" sz="1600" i="1" dirty="0">
                                    <a:solidFill>
                                      <a:srgbClr val="FF0000"/>
                                    </a:solidFill>
                                    <a:latin typeface="Cambria Math" panose="02040503050406030204" pitchFamily="18" charset="0"/>
                                  </a:rPr>
                                </m:ctrlPr>
                              </m:dPr>
                              <m:e>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𝒙</m:t>
                                    </m:r>
                                  </m:e>
                                  <m:sub>
                                    <m:r>
                                      <a:rPr lang="en-US" altLang="zh-CN" sz="1600" i="1" dirty="0">
                                        <a:solidFill>
                                          <a:srgbClr val="FF0000"/>
                                        </a:solidFill>
                                        <a:latin typeface="Cambria Math"/>
                                      </a:rPr>
                                      <m:t>𝒌</m:t>
                                    </m:r>
                                  </m:sub>
                                </m:sSub>
                                <m:r>
                                  <a:rPr lang="en-US" altLang="zh-CN" sz="1600" i="1" dirty="0">
                                    <a:solidFill>
                                      <a:srgbClr val="FF0000"/>
                                    </a:solidFill>
                                    <a:latin typeface="Cambria Math"/>
                                  </a:rPr>
                                  <m:t>+</m:t>
                                </m:r>
                                <m:r>
                                  <a:rPr lang="en-US" altLang="zh-CN" sz="1600" i="1" dirty="0">
                                    <a:solidFill>
                                      <a:srgbClr val="FF0000"/>
                                    </a:solidFill>
                                    <a:latin typeface="Cambria Math"/>
                                  </a:rPr>
                                  <m:t>𝝀</m:t>
                                </m:r>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𝒅</m:t>
                                    </m:r>
                                  </m:e>
                                  <m:sub>
                                    <m:r>
                                      <a:rPr lang="en-US" altLang="zh-CN" sz="1600" i="1" dirty="0">
                                        <a:solidFill>
                                          <a:srgbClr val="FF0000"/>
                                        </a:solidFill>
                                        <a:latin typeface="Cambria Math"/>
                                      </a:rPr>
                                      <m:t>𝒌</m:t>
                                    </m:r>
                                  </m:sub>
                                </m:sSub>
                              </m:e>
                            </m:d>
                            <m:r>
                              <a:rPr lang="en-US" altLang="zh-CN" sz="1600" i="1" dirty="0">
                                <a:solidFill>
                                  <a:srgbClr val="FF0000"/>
                                </a:solidFill>
                                <a:latin typeface="Cambria Math"/>
                              </a:rPr>
                              <m:t>≤</m:t>
                            </m:r>
                            <m:r>
                              <a:rPr lang="en-US" altLang="zh-CN" sz="1600" i="1" dirty="0">
                                <a:solidFill>
                                  <a:srgbClr val="FF0000"/>
                                </a:solidFill>
                                <a:latin typeface="Cambria Math"/>
                              </a:rPr>
                              <m:t>𝒃</m:t>
                            </m:r>
                          </m:e>
                          <m:e>
                            <m:r>
                              <a:rPr lang="en-US" altLang="zh-CN" sz="1600" i="1" dirty="0">
                                <a:solidFill>
                                  <a:srgbClr val="FF0000"/>
                                </a:solidFill>
                                <a:latin typeface="Cambria Math"/>
                              </a:rPr>
                              <m:t>𝑬</m:t>
                            </m:r>
                            <m:d>
                              <m:dPr>
                                <m:ctrlPr>
                                  <a:rPr lang="en-US" altLang="zh-CN" sz="1600" i="1" dirty="0">
                                    <a:solidFill>
                                      <a:srgbClr val="FF0000"/>
                                    </a:solidFill>
                                    <a:latin typeface="Cambria Math" panose="02040503050406030204" pitchFamily="18" charset="0"/>
                                  </a:rPr>
                                </m:ctrlPr>
                              </m:dPr>
                              <m:e>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𝒙</m:t>
                                    </m:r>
                                  </m:e>
                                  <m:sub>
                                    <m:r>
                                      <a:rPr lang="en-US" altLang="zh-CN" sz="1600" i="1" dirty="0">
                                        <a:solidFill>
                                          <a:srgbClr val="FF0000"/>
                                        </a:solidFill>
                                        <a:latin typeface="Cambria Math"/>
                                      </a:rPr>
                                      <m:t>𝒌</m:t>
                                    </m:r>
                                  </m:sub>
                                </m:sSub>
                                <m:r>
                                  <a:rPr lang="en-US" altLang="zh-CN" sz="1600" i="1" dirty="0">
                                    <a:solidFill>
                                      <a:srgbClr val="FF0000"/>
                                    </a:solidFill>
                                    <a:latin typeface="Cambria Math"/>
                                  </a:rPr>
                                  <m:t>+</m:t>
                                </m:r>
                                <m:r>
                                  <a:rPr lang="en-US" altLang="zh-CN" sz="1600" i="1" dirty="0">
                                    <a:solidFill>
                                      <a:srgbClr val="FF0000"/>
                                    </a:solidFill>
                                    <a:latin typeface="Cambria Math"/>
                                  </a:rPr>
                                  <m:t>𝝀</m:t>
                                </m:r>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𝒅</m:t>
                                    </m:r>
                                  </m:e>
                                  <m:sub>
                                    <m:r>
                                      <a:rPr lang="en-US" altLang="zh-CN" sz="1600" i="1" dirty="0">
                                        <a:solidFill>
                                          <a:srgbClr val="FF0000"/>
                                        </a:solidFill>
                                        <a:latin typeface="Cambria Math"/>
                                      </a:rPr>
                                      <m:t>𝒌</m:t>
                                    </m:r>
                                  </m:sub>
                                </m:sSub>
                              </m:e>
                            </m:d>
                            <m:r>
                              <a:rPr lang="en-US" altLang="zh-CN" sz="1600" i="1" dirty="0">
                                <a:solidFill>
                                  <a:srgbClr val="FF0000"/>
                                </a:solidFill>
                                <a:latin typeface="Cambria Math"/>
                              </a:rPr>
                              <m:t>=</m:t>
                            </m:r>
                            <m:r>
                              <a:rPr lang="en-US" altLang="zh-CN" sz="1600" i="1" dirty="0">
                                <a:solidFill>
                                  <a:srgbClr val="FF0000"/>
                                </a:solidFill>
                                <a:latin typeface="Cambria Math"/>
                              </a:rPr>
                              <m:t>𝒆</m:t>
                            </m:r>
                          </m:e>
                        </m:eqArr>
                      </m:e>
                    </m:d>
                    <m:r>
                      <a:rPr lang="en-US" altLang="zh-CN" sz="1600" i="1" dirty="0">
                        <a:solidFill>
                          <a:srgbClr val="CC00CC"/>
                        </a:solidFill>
                        <a:latin typeface="Cambria Math" panose="02040503050406030204" pitchFamily="18" charset="0"/>
                        <a:ea typeface="Cambria Math" panose="02040503050406030204" pitchFamily="18" charset="0"/>
                      </a:rPr>
                      <m:t>⟺</m:t>
                    </m:r>
                    <m:r>
                      <a:rPr lang="en-US" altLang="zh-CN" sz="1600" i="1" smtClean="0">
                        <a:solidFill>
                          <a:srgbClr val="FF0000"/>
                        </a:solidFill>
                        <a:latin typeface="Cambria Math"/>
                      </a:rPr>
                      <m:t>𝒎𝒊</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𝒏</m:t>
                        </m:r>
                      </m:e>
                      <m:sub>
                        <m:r>
                          <a:rPr lang="en-US" altLang="zh-CN" sz="1600" i="1">
                            <a:solidFill>
                              <a:srgbClr val="FF0000"/>
                            </a:solidFill>
                            <a:latin typeface="Cambria Math"/>
                          </a:rPr>
                          <m:t> </m:t>
                        </m:r>
                      </m:sub>
                    </m:sSub>
                    <m:r>
                      <a:rPr lang="en-US" altLang="zh-CN" sz="1600" i="1">
                        <a:solidFill>
                          <a:srgbClr val="FF0000"/>
                        </a:solidFill>
                        <a:latin typeface="Cambria Math"/>
                      </a:rPr>
                      <m:t>𝒇</m:t>
                    </m:r>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𝒙</m:t>
                        </m:r>
                      </m:e>
                      <m:sub>
                        <m:r>
                          <a:rPr lang="en-US" altLang="zh-CN" sz="1600" i="1">
                            <a:solidFill>
                              <a:srgbClr val="FF0000"/>
                            </a:solidFill>
                            <a:latin typeface="Cambria Math"/>
                          </a:rPr>
                          <m:t>𝒌</m:t>
                        </m:r>
                      </m:sub>
                    </m:sSub>
                    <m:r>
                      <a:rPr lang="en-US" altLang="zh-CN" sz="1600" i="1">
                        <a:solidFill>
                          <a:srgbClr val="FF0000"/>
                        </a:solidFill>
                        <a:latin typeface="Cambria Math"/>
                      </a:rPr>
                      <m:t>+</m:t>
                    </m:r>
                    <m:r>
                      <a:rPr lang="en-US" altLang="zh-CN" sz="1600" i="1">
                        <a:solidFill>
                          <a:srgbClr val="FF0000"/>
                        </a:solidFill>
                        <a:latin typeface="Cambria Math"/>
                      </a:rPr>
                      <m:t>𝝀</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𝒅</m:t>
                        </m:r>
                      </m:e>
                      <m:sub>
                        <m:r>
                          <a:rPr lang="en-US" altLang="zh-CN" sz="1600" i="1">
                            <a:solidFill>
                              <a:srgbClr val="FF0000"/>
                            </a:solidFill>
                            <a:latin typeface="Cambria Math"/>
                          </a:rPr>
                          <m:t>𝒌</m:t>
                        </m:r>
                      </m:sub>
                    </m:sSub>
                    <m:r>
                      <a:rPr lang="en-US" altLang="zh-CN" sz="1600" i="1">
                        <a:solidFill>
                          <a:srgbClr val="FF0000"/>
                        </a:solidFill>
                        <a:latin typeface="Cambria Math"/>
                      </a:rPr>
                      <m:t>)</m:t>
                    </m:r>
                  </m:oMath>
                </a14:m>
                <a:r>
                  <a:rPr lang="en-US" altLang="zh-CN" sz="1800" dirty="0">
                    <a:solidFill>
                      <a:srgbClr val="FF0000"/>
                    </a:solidFill>
                  </a:rPr>
                  <a:t>,</a:t>
                </a:r>
                <a14:m>
                  <m:oMath xmlns:m="http://schemas.openxmlformats.org/officeDocument/2006/math">
                    <m:r>
                      <a:rPr lang="en-US" altLang="zh-CN" sz="1800" i="1" dirty="0">
                        <a:solidFill>
                          <a:srgbClr val="FF0000"/>
                        </a:solidFill>
                        <a:latin typeface="Cambria Math"/>
                      </a:rPr>
                      <m:t>𝒔</m:t>
                    </m:r>
                    <m:r>
                      <a:rPr lang="en-US" altLang="zh-CN" sz="1800" i="1" dirty="0">
                        <a:solidFill>
                          <a:srgbClr val="FF0000"/>
                        </a:solidFill>
                        <a:latin typeface="Cambria Math"/>
                      </a:rPr>
                      <m:t>.</m:t>
                    </m:r>
                    <m:r>
                      <a:rPr lang="en-US" altLang="zh-CN" sz="1800" i="1" dirty="0">
                        <a:solidFill>
                          <a:srgbClr val="FF0000"/>
                        </a:solidFill>
                        <a:latin typeface="Cambria Math"/>
                      </a:rPr>
                      <m:t>𝒕</m:t>
                    </m:r>
                    <m:r>
                      <a:rPr lang="en-US" altLang="zh-CN" sz="1800" i="1" dirty="0">
                        <a:solidFill>
                          <a:srgbClr val="FF0000"/>
                        </a:solidFill>
                        <a:latin typeface="Cambria Math"/>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𝑨</m:t>
                        </m:r>
                      </m:e>
                      <m:sub>
                        <m:r>
                          <a:rPr lang="en-US" altLang="zh-CN" sz="1800" i="1">
                            <a:solidFill>
                              <a:srgbClr val="FF0000"/>
                            </a:solidFill>
                            <a:latin typeface="Cambria Math"/>
                          </a:rPr>
                          <m:t>𝟐</m:t>
                        </m:r>
                      </m:sub>
                    </m:sSub>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𝒙</m:t>
                            </m:r>
                          </m:e>
                          <m:sub>
                            <m:r>
                              <a:rPr lang="en-US" altLang="zh-CN" sz="1800" i="1">
                                <a:solidFill>
                                  <a:srgbClr val="FF0000"/>
                                </a:solidFill>
                                <a:latin typeface="Cambria Math"/>
                              </a:rPr>
                              <m:t>𝒌</m:t>
                            </m:r>
                          </m:sub>
                        </m:sSub>
                        <m:r>
                          <a:rPr lang="en-US" altLang="zh-CN" sz="1800" i="1">
                            <a:solidFill>
                              <a:srgbClr val="FF0000"/>
                            </a:solidFill>
                            <a:latin typeface="Cambria Math"/>
                          </a:rPr>
                          <m:t>+</m:t>
                        </m:r>
                        <m:r>
                          <a:rPr lang="en-US" altLang="zh-CN" sz="1800" i="1">
                            <a:solidFill>
                              <a:srgbClr val="FF0000"/>
                            </a:solidFill>
                            <a:latin typeface="Cambria Math"/>
                          </a:rPr>
                          <m:t>𝝀</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𝒅</m:t>
                            </m:r>
                          </m:e>
                          <m:sub>
                            <m:r>
                              <a:rPr lang="en-US" altLang="zh-CN" sz="1800" i="1">
                                <a:solidFill>
                                  <a:srgbClr val="FF0000"/>
                                </a:solidFill>
                                <a:latin typeface="Cambria Math"/>
                              </a:rPr>
                              <m:t>𝒌</m:t>
                            </m:r>
                          </m:sub>
                        </m:sSub>
                      </m:e>
                    </m:d>
                    <m:r>
                      <a:rPr lang="en-US" altLang="zh-CN" sz="1800" i="1">
                        <a:solidFill>
                          <a:srgbClr val="FF0000"/>
                        </a:solidFill>
                        <a:latin typeface="Cambria Math"/>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𝒃</m:t>
                        </m:r>
                      </m:e>
                      <m:sub>
                        <m:r>
                          <a:rPr lang="en-US" altLang="zh-CN" sz="1800" i="1">
                            <a:solidFill>
                              <a:srgbClr val="FF0000"/>
                            </a:solidFill>
                            <a:latin typeface="Cambria Math"/>
                          </a:rPr>
                          <m:t>𝟐</m:t>
                        </m:r>
                      </m:sub>
                    </m:sSub>
                    <m:r>
                      <a:rPr lang="en-US" altLang="zh-CN" sz="1800" b="1" i="1" smtClean="0">
                        <a:solidFill>
                          <a:srgbClr val="FF0000"/>
                        </a:solidFill>
                        <a:latin typeface="Cambria Math"/>
                      </a:rPr>
                      <m:t>,</m:t>
                    </m:r>
                    <m:r>
                      <a:rPr lang="en-US" altLang="zh-CN" sz="1800" b="1" i="1" smtClean="0">
                        <a:solidFill>
                          <a:srgbClr val="FF0000"/>
                        </a:solidFill>
                        <a:latin typeface="Cambria Math"/>
                      </a:rPr>
                      <m:t>𝝀</m:t>
                    </m:r>
                    <m:r>
                      <a:rPr lang="en-US" altLang="zh-CN" sz="1800" b="1" i="1" smtClean="0">
                        <a:solidFill>
                          <a:srgbClr val="FF0000"/>
                        </a:solidFill>
                        <a:latin typeface="Cambria Math"/>
                      </a:rPr>
                      <m:t>≥</m:t>
                    </m:r>
                    <m:r>
                      <a:rPr lang="en-US" altLang="zh-CN" sz="1800" b="1" i="1" smtClean="0">
                        <a:solidFill>
                          <a:srgbClr val="FF0000"/>
                        </a:solidFill>
                        <a:latin typeface="Cambria Math"/>
                      </a:rPr>
                      <m:t>𝟎</m:t>
                    </m:r>
                    <m:r>
                      <a:rPr lang="en-US" altLang="zh-CN" sz="1800" b="1" i="1" smtClean="0">
                        <a:solidFill>
                          <a:srgbClr val="CC00CC"/>
                        </a:solidFill>
                        <a:latin typeface="Cambria Math"/>
                      </a:rPr>
                      <m:t>(</m:t>
                    </m:r>
                    <m:r>
                      <a:rPr lang="en-US" altLang="zh-CN" sz="1800" b="1" i="1" smtClean="0">
                        <a:solidFill>
                          <a:srgbClr val="CC00CC"/>
                        </a:solidFill>
                        <a:latin typeface="Cambria Math"/>
                      </a:rPr>
                      <m:t>𝟕</m:t>
                    </m:r>
                    <m:r>
                      <a:rPr lang="en-US" altLang="zh-CN" sz="1800" b="1" i="1" smtClean="0">
                        <a:solidFill>
                          <a:srgbClr val="CC00CC"/>
                        </a:solidFill>
                        <a:latin typeface="Cambria Math"/>
                      </a:rPr>
                      <m:t>−</m:t>
                    </m:r>
                    <m:r>
                      <a:rPr lang="en-US" altLang="zh-CN" sz="1800" b="1" i="1" smtClean="0">
                        <a:solidFill>
                          <a:srgbClr val="CC00CC"/>
                        </a:solidFill>
                        <a:latin typeface="Cambria Math"/>
                      </a:rPr>
                      <m:t>𝟖</m:t>
                    </m:r>
                    <m:r>
                      <a:rPr lang="en-US" altLang="zh-CN" sz="1800" b="1" i="1" smtClean="0">
                        <a:solidFill>
                          <a:srgbClr val="CC00CC"/>
                        </a:solidFill>
                        <a:latin typeface="Cambria Math"/>
                      </a:rPr>
                      <m:t>)</m:t>
                    </m:r>
                  </m:oMath>
                </a14:m>
                <a:endParaRPr lang="en-US" altLang="zh-CN" sz="2000" b="0" dirty="0"/>
              </a:p>
              <a:p>
                <a:r>
                  <a:rPr lang="zh-CN" altLang="en-US" sz="2000" b="0" dirty="0"/>
                  <a:t>下面推导</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a:rPr>
                          <m:t>𝜆</m:t>
                        </m:r>
                      </m:e>
                    </m:acc>
                  </m:oMath>
                </a14:m>
                <a:r>
                  <a:rPr lang="en-US" altLang="zh-CN" sz="2000" b="0" dirty="0"/>
                  <a:t>.</a:t>
                </a:r>
                <a:r>
                  <a:rPr lang="en-US" altLang="zh-CN" sz="2000" dirty="0">
                    <a:solidFill>
                      <a:srgbClr val="FF0000"/>
                    </a:solidFill>
                  </a:rPr>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𝑨</m:t>
                        </m:r>
                      </m:e>
                      <m:sub>
                        <m:r>
                          <a:rPr lang="en-US" altLang="zh-CN" sz="2000" i="1">
                            <a:solidFill>
                              <a:srgbClr val="FF0000"/>
                            </a:solidFill>
                            <a:latin typeface="Cambria Math"/>
                          </a:rPr>
                          <m:t>𝟐</m:t>
                        </m:r>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𝒌</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i="1">
                                <a:solidFill>
                                  <a:srgbClr val="FF0000"/>
                                </a:solidFill>
                                <a:latin typeface="Cambria Math"/>
                              </a:rPr>
                              <m:t>𝒌</m:t>
                            </m:r>
                          </m:sub>
                        </m:sSub>
                      </m:e>
                    </m:d>
                    <m:r>
                      <a:rPr lang="en-US" altLang="zh-CN" sz="2000" i="1">
                        <a:solidFill>
                          <a:srgbClr val="FF0000"/>
                        </a:solidFill>
                        <a:latin typeface="Cambria Math"/>
                      </a:rPr>
                      <m:t>≤</m:t>
                    </m:r>
                    <m:sSub>
                      <m:sSubPr>
                        <m:ctrlPr>
                          <a:rPr lang="en-US" altLang="zh-CN" sz="2000" i="1" smtClean="0">
                            <a:solidFill>
                              <a:srgbClr val="FF0000"/>
                            </a:solidFill>
                            <a:latin typeface="Cambria Math" panose="02040503050406030204" pitchFamily="18" charset="0"/>
                          </a:rPr>
                        </m:ctrlPr>
                      </m:sSubPr>
                      <m:e>
                        <m:r>
                          <a:rPr lang="en-US" altLang="zh-CN" sz="2000" i="1">
                            <a:solidFill>
                              <a:srgbClr val="FF0000"/>
                            </a:solidFill>
                            <a:latin typeface="Cambria Math"/>
                          </a:rPr>
                          <m:t>𝒃</m:t>
                        </m:r>
                      </m:e>
                      <m:sub>
                        <m:r>
                          <a:rPr lang="en-US" altLang="zh-CN" sz="2000" i="1">
                            <a:solidFill>
                              <a:srgbClr val="FF0000"/>
                            </a:solidFill>
                            <a:latin typeface="Cambria Math"/>
                          </a:rPr>
                          <m:t>𝟐</m:t>
                        </m:r>
                      </m:sub>
                    </m:sSub>
                    <m:r>
                      <a:rPr lang="en-US" altLang="zh-CN" sz="2000" b="1" i="1" smtClean="0">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𝑨</m:t>
                            </m:r>
                          </m:e>
                          <m:sub>
                            <m:r>
                              <a:rPr lang="en-US" altLang="zh-CN" sz="2000" i="1">
                                <a:solidFill>
                                  <a:srgbClr val="FF0000"/>
                                </a:solidFill>
                                <a:latin typeface="Cambria Math"/>
                              </a:rPr>
                              <m:t>𝟐</m:t>
                            </m:r>
                          </m:sub>
                        </m:sSub>
                        <m:r>
                          <a:rPr lang="en-US" altLang="zh-CN" sz="2000" i="1">
                            <a:solidFill>
                              <a:srgbClr val="FF0000"/>
                            </a:solidFill>
                            <a:latin typeface="Cambria Math"/>
                          </a:rPr>
                          <m:t>𝒅</m:t>
                        </m:r>
                      </m:e>
                      <m:sub>
                        <m:r>
                          <a:rPr lang="en-US" altLang="zh-CN" sz="2000" i="1">
                            <a:solidFill>
                              <a:srgbClr val="FF0000"/>
                            </a:solidFill>
                            <a:latin typeface="Cambria Math"/>
                          </a:rPr>
                          <m:t>𝒌</m:t>
                        </m:r>
                      </m:sub>
                    </m:sSub>
                    <m:r>
                      <a:rPr lang="en-US" altLang="zh-CN" sz="2000" b="1" i="1"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𝒃</m:t>
                        </m:r>
                      </m:e>
                      <m:sub>
                        <m:r>
                          <a:rPr lang="en-US" altLang="zh-CN" sz="2000" b="1" i="1" smtClean="0">
                            <a:solidFill>
                              <a:srgbClr val="FF0000"/>
                            </a:solidFill>
                            <a:latin typeface="Cambria Math"/>
                          </a:rPr>
                          <m:t>𝟐</m:t>
                        </m:r>
                      </m:sub>
                    </m:sSub>
                    <m:r>
                      <a:rPr lang="en-US" altLang="zh-CN" sz="2000" b="1" i="1"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𝑨</m:t>
                        </m:r>
                      </m:e>
                      <m:sub>
                        <m:r>
                          <a:rPr lang="en-US" altLang="zh-CN" sz="2000" b="1" i="1" smtClean="0">
                            <a:solidFill>
                              <a:srgbClr val="FF0000"/>
                            </a:solidFill>
                            <a:latin typeface="Cambria Math"/>
                          </a:rPr>
                          <m:t>𝟐</m:t>
                        </m:r>
                      </m:sub>
                    </m:sSub>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𝒙</m:t>
                        </m:r>
                      </m:e>
                      <m:sub>
                        <m:r>
                          <a:rPr lang="en-US" altLang="zh-CN" sz="2000" b="1" i="1" smtClean="0">
                            <a:solidFill>
                              <a:srgbClr val="FF0000"/>
                            </a:solidFill>
                            <a:latin typeface="Cambria Math"/>
                          </a:rPr>
                          <m:t>𝒌</m:t>
                        </m:r>
                      </m:sub>
                    </m:sSub>
                  </m:oMath>
                </a14:m>
                <a:r>
                  <a:rPr lang="en-US" altLang="zh-CN" sz="2000" b="0" dirty="0"/>
                  <a:t>,</a:t>
                </a:r>
                <a:r>
                  <a:rPr lang="zh-CN" altLang="en-US" sz="2000" b="0" dirty="0"/>
                  <a:t>分别记</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r>
                      <a:rPr lang="en-US" altLang="zh-CN" sz="2000" b="0" i="1" dirty="0" smtClean="0">
                        <a:latin typeface="Cambria Math"/>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a:rPr>
                          <m:t>𝐴</m:t>
                        </m:r>
                      </m:e>
                      <m:sub>
                        <m:r>
                          <a:rPr lang="en-US" altLang="zh-CN" sz="2000" b="0" i="1" dirty="0" smtClean="0">
                            <a:latin typeface="Cambria Math"/>
                          </a:rPr>
                          <m:t>2</m:t>
                        </m:r>
                      </m:sub>
                    </m:sSub>
                    <m:sSub>
                      <m:sSubPr>
                        <m:ctrlPr>
                          <a:rPr lang="en-US" altLang="zh-CN" sz="2000" b="0" i="1" dirty="0" smtClean="0">
                            <a:latin typeface="Cambria Math" panose="02040503050406030204" pitchFamily="18" charset="0"/>
                          </a:rPr>
                        </m:ctrlPr>
                      </m:sSubPr>
                      <m:e>
                        <m:r>
                          <a:rPr lang="en-US" altLang="zh-CN" sz="2000" b="0" i="1" dirty="0" smtClean="0">
                            <a:latin typeface="Cambria Math"/>
                          </a:rPr>
                          <m:t>𝑑</m:t>
                        </m:r>
                      </m:e>
                      <m:sub>
                        <m:r>
                          <a:rPr lang="en-US" altLang="zh-CN" sz="2000" b="0" i="1" dirty="0" smtClean="0">
                            <a:latin typeface="Cambria Math"/>
                          </a:rPr>
                          <m:t>𝑘</m:t>
                        </m:r>
                      </m:sub>
                    </m:sSub>
                  </m:oMath>
                </a14:m>
                <a:r>
                  <a:rPr lang="en-US" altLang="zh-CN" sz="2000" b="0" dirty="0"/>
                  <a:t>,</a:t>
                </a:r>
                <a14:m>
                  <m:oMath xmlns:m="http://schemas.openxmlformats.org/officeDocument/2006/math">
                    <m:acc>
                      <m:accPr>
                        <m:chr m:val="̂"/>
                        <m:ctrlPr>
                          <a:rPr lang="en-US" altLang="zh-CN" sz="2000" b="0" i="1" dirty="0" smtClean="0">
                            <a:latin typeface="Cambria Math" panose="02040503050406030204" pitchFamily="18" charset="0"/>
                          </a:rPr>
                        </m:ctrlPr>
                      </m:accPr>
                      <m:e>
                        <m:r>
                          <a:rPr lang="en-US" altLang="zh-CN" sz="2000" b="1" i="1" dirty="0" smtClean="0">
                            <a:latin typeface="Cambria Math"/>
                          </a:rPr>
                          <m:t>𝒃</m:t>
                        </m:r>
                      </m:e>
                    </m:acc>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𝒃</m:t>
                        </m:r>
                      </m:e>
                      <m:sub>
                        <m:r>
                          <a:rPr lang="en-US" altLang="zh-CN" sz="2000" b="1" i="1" dirty="0" smtClean="0">
                            <a:latin typeface="Cambria Math"/>
                          </a:rPr>
                          <m:t>𝟐</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𝑨</m:t>
                        </m:r>
                      </m:e>
                      <m:sub>
                        <m:r>
                          <a:rPr lang="en-US" altLang="zh-CN" sz="2000" b="1" i="1" dirty="0" smtClean="0">
                            <a:latin typeface="Cambria Math"/>
                          </a:rPr>
                          <m:t>𝟐</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en-US" altLang="zh-CN" sz="2000" b="0" dirty="0"/>
                  <a:t>,</a:t>
                </a:r>
                <a:r>
                  <a:rPr lang="zh-CN" altLang="en-US" sz="2000" b="0" dirty="0"/>
                  <a:t>则约束化为</a:t>
                </a:r>
                <a14:m>
                  <m:oMath xmlns:m="http://schemas.openxmlformats.org/officeDocument/2006/math">
                    <m:r>
                      <a:rPr lang="en-US" altLang="zh-CN" sz="2000" b="0" i="1" smtClean="0">
                        <a:latin typeface="Cambria Math"/>
                      </a:rPr>
                      <m:t>𝜆</m:t>
                    </m:r>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r>
                      <a:rPr lang="en-US" altLang="zh-CN" sz="2000" b="0" i="1" dirty="0" smtClean="0">
                        <a:latin typeface="Cambria Math"/>
                      </a:rPr>
                      <m:t>≤</m:t>
                    </m:r>
                    <m:acc>
                      <m:accPr>
                        <m:chr m:val="̂"/>
                        <m:ctrlPr>
                          <a:rPr lang="en-US" altLang="zh-CN" sz="2000" b="0" i="1" dirty="0" smtClean="0">
                            <a:latin typeface="Cambria Math" panose="02040503050406030204" pitchFamily="18" charset="0"/>
                          </a:rPr>
                        </m:ctrlPr>
                      </m:accPr>
                      <m:e>
                        <m:r>
                          <a:rPr lang="en-US" altLang="zh-CN" sz="2000" b="0" i="1" dirty="0" smtClean="0">
                            <a:latin typeface="Cambria Math"/>
                          </a:rPr>
                          <m:t>𝑏</m:t>
                        </m:r>
                      </m:e>
                    </m:acc>
                    <m:r>
                      <a:rPr lang="en-US" altLang="zh-CN" sz="2000" b="0" i="1" dirty="0" smtClean="0">
                        <a:latin typeface="Cambria Math"/>
                      </a:rPr>
                      <m:t>,</m:t>
                    </m:r>
                    <m:r>
                      <a:rPr lang="en-US" altLang="zh-CN" sz="2000" b="0" i="1" dirty="0" smtClean="0">
                        <a:latin typeface="Cambria Math"/>
                      </a:rPr>
                      <m:t>𝜆</m:t>
                    </m:r>
                    <m:r>
                      <a:rPr lang="en-US" altLang="zh-CN" sz="2000" b="0" i="1" dirty="0" smtClean="0">
                        <a:latin typeface="Cambria Math"/>
                      </a:rPr>
                      <m:t>≥0</m:t>
                    </m:r>
                  </m:oMath>
                </a14:m>
                <a:r>
                  <a:rPr lang="en-US" altLang="zh-CN" sz="2000" b="0" dirty="0"/>
                  <a:t>,</a:t>
                </a:r>
                <a:r>
                  <a:rPr lang="zh-CN" altLang="en-US" sz="2000" b="0" dirty="0"/>
                  <a:t>且</a:t>
                </a:r>
                <a14:m>
                  <m:oMath xmlns:m="http://schemas.openxmlformats.org/officeDocument/2006/math">
                    <m:acc>
                      <m:accPr>
                        <m:chr m:val="̂"/>
                        <m:ctrlPr>
                          <a:rPr lang="en-US" altLang="zh-CN" sz="2000" b="0" i="1" dirty="0">
                            <a:latin typeface="Cambria Math" panose="02040503050406030204" pitchFamily="18" charset="0"/>
                          </a:rPr>
                        </m:ctrlPr>
                      </m:accPr>
                      <m:e>
                        <m:r>
                          <a:rPr lang="en-US" altLang="zh-CN" sz="2000" i="1" dirty="0">
                            <a:latin typeface="Cambria Math"/>
                          </a:rPr>
                          <m:t>𝒃</m:t>
                        </m:r>
                      </m:e>
                    </m:acc>
                    <m:r>
                      <a:rPr lang="en-US" altLang="zh-CN" sz="2000" b="0" i="0" dirty="0" smtClean="0">
                        <a:latin typeface="Cambria Math"/>
                      </a:rPr>
                      <m:t>&lt;0</m:t>
                    </m:r>
                  </m:oMath>
                </a14:m>
                <a:r>
                  <a:rPr lang="en-US" altLang="zh-CN" sz="2000" b="0" dirty="0"/>
                  <a:t>,</a:t>
                </a:r>
                <a:r>
                  <a:rPr lang="zh-CN" altLang="en-US" sz="2000" b="0" dirty="0"/>
                  <a:t>由此可得</a:t>
                </a:r>
                <a14:m>
                  <m:oMath xmlns:m="http://schemas.openxmlformats.org/officeDocument/2006/math">
                    <m:r>
                      <a:rPr lang="en-US" altLang="zh-CN" sz="2000" b="0" i="1" smtClean="0">
                        <a:latin typeface="Cambria Math"/>
                      </a:rPr>
                      <m:t>𝜆</m:t>
                    </m:r>
                  </m:oMath>
                </a14:m>
                <a:r>
                  <a:rPr lang="zh-CN" altLang="en-US" sz="2000" b="0" dirty="0"/>
                  <a:t>的上界</a:t>
                </a:r>
                <a:r>
                  <a:rPr lang="en-US" altLang="zh-CN" sz="2000" b="0" dirty="0"/>
                  <a:t>:</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a:rPr>
                          <m:t>𝜆</m:t>
                        </m:r>
                      </m:e>
                    </m:acc>
                    <m:r>
                      <a:rPr lang="en-US" altLang="zh-CN" sz="2000" b="0" i="1" smtClean="0">
                        <a:latin typeface="Cambria Math"/>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a:rPr>
                              <m:t>𝑚𝑖𝑛</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a:rPr>
                                              <m:t>𝑏</m:t>
                                            </m:r>
                                          </m:e>
                                        </m:acc>
                                      </m:e>
                                      <m:sub>
                                        <m:r>
                                          <a:rPr lang="en-US" altLang="zh-CN" sz="2000" b="0" i="1" smtClean="0">
                                            <a:latin typeface="Cambria Math"/>
                                          </a:rPr>
                                          <m:t>𝑖</m:t>
                                        </m:r>
                                      </m:sub>
                                    </m:sSub>
                                  </m:num>
                                  <m:den>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e>
                                      <m:sub>
                                        <m:r>
                                          <a:rPr lang="en-US" altLang="zh-CN" sz="2000" b="0" i="1" smtClean="0">
                                            <a:latin typeface="Cambria Math"/>
                                          </a:rPr>
                                          <m:t>𝑖</m:t>
                                        </m:r>
                                      </m:sub>
                                    </m:sSub>
                                  </m:den>
                                </m:f>
                                <m:r>
                                  <a:rPr lang="en-US" altLang="zh-CN" sz="2000" b="0" i="1" smtClean="0">
                                    <a:latin typeface="Cambria Math"/>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e>
                                  <m:sub>
                                    <m:r>
                                      <a:rPr lang="en-US" altLang="zh-CN" sz="2000" b="0" i="1" smtClean="0">
                                        <a:latin typeface="Cambria Math"/>
                                      </a:rPr>
                                      <m:t>𝑖</m:t>
                                    </m:r>
                                  </m:sub>
                                </m:sSub>
                                <m:r>
                                  <a:rPr lang="en-US" altLang="zh-CN" sz="2000" b="0" i="1" smtClean="0">
                                    <a:latin typeface="Cambria Math" panose="02040503050406030204" pitchFamily="18" charset="0"/>
                                  </a:rPr>
                                  <m:t>&gt;</m:t>
                                </m:r>
                                <m:r>
                                  <a:rPr lang="en-US" altLang="zh-CN" sz="2000" b="0" i="1" smtClean="0">
                                    <a:latin typeface="Cambria Math"/>
                                  </a:rPr>
                                  <m:t>0</m:t>
                                </m:r>
                              </m:e>
                            </m:d>
                            <m:r>
                              <a:rPr lang="en-US" altLang="zh-CN" sz="2000" b="0" i="1" smtClean="0">
                                <a:latin typeface="Cambria Math"/>
                              </a:rPr>
                              <m:t>,</m:t>
                            </m:r>
                            <m:r>
                              <a:rPr lang="zh-CN" altLang="en-US" sz="2000" b="0" i="1" smtClean="0">
                                <a:latin typeface="Cambria Math"/>
                              </a:rPr>
                              <m:t>若</m:t>
                            </m:r>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r>
                              <a:rPr lang="zh-CN" altLang="en-US" sz="2000" b="0" i="1">
                                <a:latin typeface="Cambria Math"/>
                              </a:rPr>
                              <m:t>不是</m:t>
                            </m:r>
                            <m:r>
                              <a:rPr lang="en-US" altLang="zh-CN" sz="2000" b="0" i="1" smtClean="0">
                                <a:latin typeface="Cambria Math" panose="02040503050406030204" pitchFamily="18" charset="0"/>
                              </a:rPr>
                              <m:t>≤</m:t>
                            </m:r>
                            <m:r>
                              <a:rPr lang="en-US" altLang="zh-CN" sz="2000" b="0" i="1" smtClean="0">
                                <a:latin typeface="Cambria Math"/>
                              </a:rPr>
                              <m:t>0</m:t>
                            </m:r>
                          </m:e>
                          <m:e>
                            <m:r>
                              <a:rPr lang="en-US" altLang="zh-CN" sz="2000" b="0" i="1" smtClean="0">
                                <a:latin typeface="Cambria Math"/>
                                <a:ea typeface="Cambria Math"/>
                              </a:rPr>
                              <m:t>∞,</m:t>
                            </m:r>
                            <m:r>
                              <a:rPr lang="zh-CN" altLang="en-US" sz="2000" b="0" i="1" smtClean="0">
                                <a:latin typeface="Cambria Math"/>
                                <a:ea typeface="Cambria Math"/>
                              </a:rPr>
                              <m:t>若</m:t>
                            </m:r>
                            <m:acc>
                              <m:accPr>
                                <m:chr m:val="̂"/>
                                <m:ctrlPr>
                                  <a:rPr lang="en-US" altLang="zh-CN" sz="2000" b="0" i="1" smtClean="0">
                                    <a:latin typeface="Cambria Math" panose="02040503050406030204" pitchFamily="18" charset="0"/>
                                    <a:ea typeface="Cambria Math"/>
                                  </a:rPr>
                                </m:ctrlPr>
                              </m:accPr>
                              <m:e>
                                <m:r>
                                  <a:rPr lang="en-US" altLang="zh-CN" sz="2000" b="0" i="1" smtClean="0">
                                    <a:latin typeface="Cambria Math"/>
                                    <a:ea typeface="Cambria Math"/>
                                  </a:rPr>
                                  <m:t>𝑑</m:t>
                                </m:r>
                              </m:e>
                            </m:acc>
                            <m:r>
                              <a:rPr lang="en-US" altLang="zh-CN" sz="2000" b="0" i="1" smtClean="0">
                                <a:latin typeface="Cambria Math" panose="02040503050406030204" pitchFamily="18" charset="0"/>
                                <a:ea typeface="Cambria Math"/>
                              </a:rPr>
                              <m:t>≤</m:t>
                            </m:r>
                            <m:r>
                              <a:rPr lang="en-US" altLang="zh-CN" sz="2000" b="0" i="1" smtClean="0">
                                <a:latin typeface="Cambria Math"/>
                                <a:ea typeface="Cambria Math"/>
                              </a:rPr>
                              <m:t>0</m:t>
                            </m:r>
                          </m:e>
                        </m:eqArr>
                      </m:e>
                    </m:d>
                  </m:oMath>
                </a14:m>
                <a:r>
                  <a:rPr lang="en-US" altLang="zh-CN" sz="2000" b="0" dirty="0">
                    <a:solidFill>
                      <a:srgbClr val="CC00CC"/>
                    </a:solidFill>
                  </a:rPr>
                  <a:t>(7-9)</a:t>
                </a:r>
                <a:r>
                  <a:rPr lang="zh-CN" altLang="en-US" sz="2000" b="0" dirty="0">
                    <a:solidFill>
                      <a:srgbClr val="CC00CC"/>
                    </a:solidFill>
                  </a:rPr>
                  <a:t>，因此</a:t>
                </a:r>
                <a:r>
                  <a:rPr lang="en-US" altLang="zh-CN" sz="2000" dirty="0">
                    <a:solidFill>
                      <a:srgbClr val="CC00CC"/>
                    </a:solidFill>
                  </a:rPr>
                  <a:t>(7-7)</a:t>
                </a:r>
                <a:r>
                  <a:rPr lang="zh-CN" altLang="en-US" sz="2000" dirty="0">
                    <a:solidFill>
                      <a:srgbClr val="CC00CC"/>
                    </a:solidFill>
                  </a:rPr>
                  <a:t>化简为</a:t>
                </a:r>
                <a14:m>
                  <m:oMath xmlns:m="http://schemas.openxmlformats.org/officeDocument/2006/math">
                    <m:r>
                      <a:rPr lang="en-US" altLang="zh-CN" sz="2000" i="1">
                        <a:solidFill>
                          <a:srgbClr val="FF0000"/>
                        </a:solidFill>
                        <a:latin typeface="Cambria Math"/>
                      </a:rPr>
                      <m:t>𝒎𝒊</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𝒏</m:t>
                        </m:r>
                      </m:e>
                      <m:sub>
                        <m:r>
                          <a:rPr lang="en-US" altLang="zh-CN" sz="2000" i="1">
                            <a:solidFill>
                              <a:srgbClr val="FF0000"/>
                            </a:solidFill>
                            <a:latin typeface="Cambria Math"/>
                          </a:rPr>
                          <m:t> </m:t>
                        </m:r>
                      </m:sub>
                    </m:sSub>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𝒌</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i="1">
                                <a:solidFill>
                                  <a:srgbClr val="FF0000"/>
                                </a:solidFill>
                                <a:latin typeface="Cambria Math"/>
                              </a:rPr>
                              <m:t>𝒌</m:t>
                            </m:r>
                          </m:sub>
                        </m:sSub>
                      </m:e>
                    </m:d>
                    <m:r>
                      <a:rPr lang="en-US" altLang="zh-CN" sz="2000" b="1" i="1" smtClean="0">
                        <a:solidFill>
                          <a:srgbClr val="FF0000"/>
                        </a:solidFill>
                        <a:latin typeface="Cambria Math"/>
                      </a:rPr>
                      <m:t>,</m:t>
                    </m:r>
                    <m:r>
                      <a:rPr lang="en-US" altLang="zh-CN" sz="2000" b="1" i="1" smtClean="0">
                        <a:solidFill>
                          <a:srgbClr val="FF0000"/>
                        </a:solidFill>
                        <a:latin typeface="Cambria Math"/>
                      </a:rPr>
                      <m:t>𝒔</m:t>
                    </m:r>
                    <m:r>
                      <a:rPr lang="en-US" altLang="zh-CN" sz="2000" b="1" i="1" smtClean="0">
                        <a:solidFill>
                          <a:srgbClr val="FF0000"/>
                        </a:solidFill>
                        <a:latin typeface="Cambria Math"/>
                      </a:rPr>
                      <m:t>.</m:t>
                    </m:r>
                    <m:r>
                      <a:rPr lang="en-US" altLang="zh-CN" sz="2000" b="1" i="1" smtClean="0">
                        <a:solidFill>
                          <a:srgbClr val="FF0000"/>
                        </a:solidFill>
                        <a:latin typeface="Cambria Math"/>
                      </a:rPr>
                      <m:t>𝒕</m:t>
                    </m:r>
                    <m:r>
                      <a:rPr lang="en-US" altLang="zh-CN" sz="2000" b="1" i="1" smtClean="0">
                        <a:solidFill>
                          <a:srgbClr val="FF0000"/>
                        </a:solidFill>
                        <a:latin typeface="Cambria Math"/>
                      </a:rPr>
                      <m:t>. </m:t>
                    </m:r>
                    <m:r>
                      <a:rPr lang="en-US" altLang="zh-CN" sz="2000" b="1" i="1" smtClean="0">
                        <a:solidFill>
                          <a:srgbClr val="FF0000"/>
                        </a:solidFill>
                        <a:latin typeface="Cambria Math"/>
                      </a:rPr>
                      <m:t>𝟎</m:t>
                    </m:r>
                    <m:r>
                      <a:rPr lang="en-US" altLang="zh-CN" sz="2000" b="1" i="1" smtClean="0">
                        <a:solidFill>
                          <a:srgbClr val="FF0000"/>
                        </a:solidFill>
                        <a:latin typeface="Cambria Math"/>
                      </a:rPr>
                      <m:t>≤</m:t>
                    </m:r>
                    <m:r>
                      <a:rPr lang="en-US" altLang="zh-CN" sz="2000" b="1" i="1" smtClean="0">
                        <a:solidFill>
                          <a:srgbClr val="FF0000"/>
                        </a:solidFill>
                        <a:latin typeface="Cambria Math"/>
                      </a:rPr>
                      <m:t>𝝀</m:t>
                    </m:r>
                    <m:r>
                      <a:rPr lang="en-US" altLang="zh-CN" sz="2000" b="1" i="1" smtClean="0">
                        <a:solidFill>
                          <a:srgbClr val="FF0000"/>
                        </a:solidFill>
                        <a:latin typeface="Cambria Math"/>
                      </a:rPr>
                      <m:t>≤</m:t>
                    </m:r>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a:rPr>
                          <m:t>𝝀</m:t>
                        </m:r>
                      </m:e>
                    </m:acc>
                  </m:oMath>
                </a14:m>
                <a:r>
                  <a:rPr lang="en-US" altLang="zh-CN" sz="2000" dirty="0">
                    <a:solidFill>
                      <a:srgbClr val="FF0000"/>
                    </a:solidFill>
                  </a:rPr>
                  <a:t>,</a:t>
                </a:r>
                <a:endParaRPr lang="zh-CN" altLang="en-US" sz="2000" b="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b="-1399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因此，可行方向法求解等式约束的非线性规划问题的步骤如下</a:t>
                </a:r>
                <a:endParaRPr lang="en-US" altLang="zh-CN" sz="2400" dirty="0"/>
              </a:p>
              <a:p>
                <a:r>
                  <a:rPr lang="en-US" altLang="zh-CN" sz="2400" dirty="0">
                    <a:solidFill>
                      <a:srgbClr val="CC00CC"/>
                    </a:solidFill>
                  </a:rPr>
                  <a:t>1.</a:t>
                </a:r>
                <a:r>
                  <a:rPr lang="zh-CN" altLang="en-US" sz="2400" dirty="0"/>
                  <a:t>给定初始可行点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𝑿</m:t>
                    </m:r>
                  </m:oMath>
                </a14:m>
                <a:r>
                  <a:rPr lang="en-US" altLang="zh-CN" sz="2400" dirty="0"/>
                  <a:t>,</a:t>
                </a:r>
                <a:r>
                  <a:rPr lang="zh-CN" altLang="en-US" sz="2400" dirty="0"/>
                  <a:t>允许误差</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𝟏</m:t>
                        </m:r>
                      </m:sub>
                    </m:sSub>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𝟐</m:t>
                        </m:r>
                      </m:sub>
                    </m:sSub>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𝟎</m:t>
                    </m:r>
                  </m:oMath>
                </a14:m>
                <a:r>
                  <a:rPr lang="en-US" altLang="zh-CN" sz="2400" dirty="0"/>
                  <a:t>;</a:t>
                </a:r>
              </a:p>
              <a:p>
                <a:r>
                  <a:rPr lang="en-US" altLang="zh-CN" sz="2400" dirty="0">
                    <a:solidFill>
                      <a:srgbClr val="CC00CC"/>
                    </a:solidFill>
                  </a:rPr>
                  <a:t>2.</a:t>
                </a:r>
                <a:r>
                  <a:rPr lang="zh-CN" altLang="en-US" sz="2400" dirty="0"/>
                  <a:t>在点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oMath>
                </a14:m>
                <a:r>
                  <a:rPr lang="zh-CN" altLang="en-US" sz="2400" dirty="0"/>
                  <a:t>处，把</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𝒃</m:t>
                    </m:r>
                  </m:oMath>
                </a14:m>
                <a:r>
                  <a:rPr lang="zh-CN" altLang="en-US" sz="2400" dirty="0"/>
                  <a:t>分解为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𝑨</m:t>
                        </m:r>
                      </m:e>
                      <m:sub>
                        <m:r>
                          <a:rPr lang="en-US" altLang="zh-CN" sz="2400" b="1" i="1" smtClean="0">
                            <a:latin typeface="Cambria Math"/>
                          </a:rPr>
                          <m:t>𝟏</m:t>
                        </m:r>
                      </m:sub>
                    </m:sSub>
                    <m:r>
                      <a:rPr lang="en-US" altLang="zh-CN" sz="2400" b="1" i="1" smtClean="0">
                        <a:latin typeface="Cambria Math"/>
                      </a:rPr>
                      <m:t> </m:t>
                    </m:r>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𝑻</m:t>
                    </m:r>
                  </m:oMath>
                </a14:m>
                <a:r>
                  <a:rPr lang="en-US" altLang="zh-CN" sz="2400" dirty="0"/>
                  <a:t>,</a:t>
                </a:r>
                <a14:m>
                  <m:oMath xmlns:m="http://schemas.openxmlformats.org/officeDocument/2006/math">
                    <m:r>
                      <a:rPr lang="en-US" altLang="zh-CN" sz="2400" b="1" i="1" dirty="0" smtClean="0">
                        <a:latin typeface="Cambria Math"/>
                      </a:rPr>
                      <m:t>𝒃</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begChr m:val="["/>
                            <m:endChr m:val="]"/>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𝟏</m:t>
                                </m:r>
                              </m:sub>
                            </m:sSub>
                            <m:r>
                              <a:rPr lang="en-US" altLang="zh-CN" sz="2400" b="1" i="1" dirty="0" smtClean="0">
                                <a:latin typeface="Cambria Math"/>
                              </a:rPr>
                              <m:t> </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𝟐</m:t>
                                </m:r>
                              </m:sub>
                            </m:sSub>
                          </m:e>
                        </m:d>
                      </m:e>
                      <m:sup>
                        <m:r>
                          <a:rPr lang="en-US" altLang="zh-CN" sz="2400" b="1" i="1" dirty="0" smtClean="0">
                            <a:latin typeface="Cambria Math"/>
                          </a:rPr>
                          <m:t>𝑻</m:t>
                        </m:r>
                      </m:sup>
                    </m:sSup>
                  </m:oMath>
                </a14:m>
                <a:r>
                  <a:rPr lang="en-US" altLang="zh-CN" sz="2400" dirty="0"/>
                  <a:t>,</a:t>
                </a:r>
                <a:r>
                  <a:rPr lang="zh-CN" altLang="en-US" sz="2400" dirty="0"/>
                  <a:t>使得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oMath>
                </a14:m>
                <a:r>
                  <a:rPr lang="zh-CN" altLang="en-US" sz="2400" dirty="0"/>
                  <a:t>为起作用约束即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𝟐</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&lt;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𝟐</m:t>
                        </m:r>
                      </m:sub>
                    </m:sSub>
                  </m:oMath>
                </a14:m>
                <a:r>
                  <a:rPr lang="en-US" altLang="zh-CN" sz="2400" dirty="0"/>
                  <a:t>;</a:t>
                </a:r>
              </a:p>
              <a:p>
                <a:r>
                  <a:rPr lang="en-US" altLang="zh-CN" sz="2400" dirty="0">
                    <a:solidFill>
                      <a:srgbClr val="CC00CC"/>
                    </a:solidFill>
                  </a:rPr>
                  <a:t>3.</a:t>
                </a:r>
                <a:r>
                  <a:rPr lang="zh-CN" altLang="en-US" sz="2400" dirty="0"/>
                  <a:t>判断</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oMath>
                </a14:m>
                <a:r>
                  <a:rPr lang="zh-CN" altLang="en-US" sz="2400" dirty="0"/>
                  <a:t>是否是问题</a:t>
                </a:r>
                <a:r>
                  <a:rPr lang="en-US" altLang="zh-CN" sz="2400" dirty="0"/>
                  <a:t>(7-3) </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𝑨𝒙</m:t>
                    </m:r>
                    <m:r>
                      <a:rPr lang="en-US" altLang="zh-CN" sz="2400" i="1">
                        <a:latin typeface="Cambria Math"/>
                      </a:rPr>
                      <m:t>≤</m:t>
                    </m:r>
                    <m:r>
                      <a:rPr lang="en-US" altLang="zh-CN" sz="2400" i="1">
                        <a:latin typeface="Cambria Math"/>
                      </a:rPr>
                      <m:t>𝒃</m:t>
                    </m:r>
                    <m:r>
                      <a:rPr lang="en-US" altLang="zh-CN" sz="2400" i="1">
                        <a:latin typeface="Cambria Math"/>
                      </a:rPr>
                      <m:t>;</m:t>
                    </m:r>
                    <m:r>
                      <a:rPr lang="en-US" altLang="zh-CN" sz="2400" i="1">
                        <a:latin typeface="Cambria Math"/>
                      </a:rPr>
                      <m:t>𝑬𝒙</m:t>
                    </m:r>
                    <m:r>
                      <a:rPr lang="en-US" altLang="zh-CN" sz="2400" i="1">
                        <a:latin typeface="Cambria Math"/>
                      </a:rPr>
                      <m:t>=</m:t>
                    </m:r>
                    <m:r>
                      <a:rPr lang="en-US" altLang="zh-CN" sz="2400" i="1">
                        <a:latin typeface="Cambria Math"/>
                      </a:rPr>
                      <m:t>𝒆</m:t>
                    </m:r>
                  </m:oMath>
                </a14:m>
                <a:r>
                  <a:rPr lang="zh-CN" altLang="en-US" sz="2400" dirty="0"/>
                  <a:t>的可行域的内点</a:t>
                </a:r>
                <a:endParaRPr lang="en-US" altLang="zh-CN" sz="2400" dirty="0"/>
              </a:p>
              <a:p>
                <a:pPr lvl="1"/>
                <a:r>
                  <a:rPr lang="en-US" altLang="zh-CN" sz="2400" dirty="0">
                    <a:solidFill>
                      <a:srgbClr val="CC00CC"/>
                    </a:solidFill>
                    <a:ea typeface="+mn-ea"/>
                    <a:cs typeface="+mn-cs"/>
                  </a:rPr>
                  <a:t>3.1</a:t>
                </a:r>
                <a:r>
                  <a:rPr lang="en-US" altLang="zh-CN" sz="2000" dirty="0"/>
                  <a:t> </a:t>
                </a:r>
                <a:r>
                  <a:rPr lang="zh-CN" altLang="en-US" sz="2000" dirty="0"/>
                  <a:t>若</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zh-CN" altLang="en-US" sz="2000" dirty="0"/>
                  <a:t>是可行域的内点</a:t>
                </a:r>
                <a:r>
                  <a:rPr lang="en-US" altLang="zh-CN" sz="2000" dirty="0"/>
                  <a:t>(</a:t>
                </a:r>
                <a:r>
                  <a:rPr lang="zh-CN" altLang="en-US" sz="2000" dirty="0"/>
                  <a:t>表明此时问题</a:t>
                </a:r>
                <a:r>
                  <a:rPr lang="en-US" altLang="zh-CN" sz="2000" dirty="0"/>
                  <a:t>(7-3)</a:t>
                </a:r>
                <a:r>
                  <a:rPr lang="zh-CN" altLang="en-US" sz="2000" dirty="0"/>
                  <a:t>没有起作用约束，即</a:t>
                </a:r>
                <a14:m>
                  <m:oMath xmlns:m="http://schemas.openxmlformats.org/officeDocument/2006/math">
                    <m:r>
                      <a:rPr lang="en-US" altLang="zh-CN" sz="2000" b="1" i="1" smtClean="0">
                        <a:latin typeface="Cambria Math"/>
                      </a:rPr>
                      <m:t>𝑬</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而且</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e>
                    </m:d>
                    <m:r>
                      <a:rPr lang="en-US" altLang="zh-CN" sz="2000" b="1" i="1" smtClean="0">
                        <a:latin typeface="Cambria Math"/>
                      </a:rPr>
                      <m:t>&lt;</m:t>
                    </m:r>
                    <m:sSub>
                      <m:sSubPr>
                        <m:ctrlPr>
                          <a:rPr lang="en-US" altLang="zh-CN" sz="2000" b="1" i="1" smtClean="0">
                            <a:latin typeface="Cambria Math" panose="02040503050406030204" pitchFamily="18" charset="0"/>
                          </a:rPr>
                        </m:ctrlPr>
                      </m:sSubPr>
                      <m:e>
                        <m:r>
                          <a:rPr lang="en-US" altLang="zh-CN" sz="2000" b="1" i="1" smtClean="0">
                            <a:latin typeface="Cambria Math"/>
                          </a:rPr>
                          <m:t>𝝐</m:t>
                        </m:r>
                      </m:e>
                      <m:sub>
                        <m:r>
                          <a:rPr lang="en-US" altLang="zh-CN" sz="2000" b="1" i="1" smtClean="0">
                            <a:latin typeface="Cambria Math"/>
                          </a:rPr>
                          <m:t>𝟏</m:t>
                        </m:r>
                      </m:sub>
                    </m:sSub>
                  </m:oMath>
                </a14:m>
                <a:r>
                  <a:rPr lang="en-US" altLang="zh-CN" sz="2000" dirty="0"/>
                  <a:t>,</a:t>
                </a:r>
                <a:r>
                  <a:rPr lang="zh-CN" altLang="en-US" sz="2000" dirty="0"/>
                  <a:t>则停止迭代，得到近似极小点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en-US" altLang="zh-CN" sz="2000" dirty="0"/>
                  <a:t>;</a:t>
                </a:r>
              </a:p>
              <a:p>
                <a:pPr lvl="1"/>
                <a:r>
                  <a:rPr lang="en-US" altLang="zh-CN" sz="2400" dirty="0">
                    <a:solidFill>
                      <a:srgbClr val="CC00CC"/>
                    </a:solidFill>
                    <a:ea typeface="+mn-ea"/>
                    <a:cs typeface="+mn-cs"/>
                  </a:rPr>
                  <a:t>3.2</a:t>
                </a:r>
                <a:r>
                  <a:rPr lang="zh-CN" altLang="en-US" sz="2000" dirty="0"/>
                  <a:t>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是可行域的内点</a:t>
                </a:r>
                <a:r>
                  <a:rPr lang="en-US" altLang="zh-CN" sz="2000" dirty="0"/>
                  <a:t>,</a:t>
                </a:r>
                <a:r>
                  <a:rPr lang="zh-CN" altLang="en-US" sz="2000" dirty="0"/>
                  <a:t>且</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e>
                    </m:d>
                    <m:r>
                      <a:rPr lang="en-US" altLang="zh-CN" sz="2000" b="1" i="1"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oMath>
                </a14:m>
                <a:r>
                  <a:rPr lang="en-US" altLang="zh-CN" sz="2000" dirty="0"/>
                  <a:t>,</a:t>
                </a:r>
                <a:r>
                  <a:rPr lang="zh-CN" altLang="en-US" sz="2000" dirty="0"/>
                  <a:t>则取搜索方向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oMath>
                </a14:m>
                <a:r>
                  <a:rPr lang="en-US" altLang="zh-CN" sz="2000" dirty="0"/>
                  <a:t>,</a:t>
                </a:r>
                <a:r>
                  <a:rPr lang="en-US" altLang="zh-CN" sz="2000" dirty="0" err="1">
                    <a:solidFill>
                      <a:srgbClr val="CC00CC"/>
                    </a:solidFill>
                    <a:ea typeface="+mn-ea"/>
                    <a:cs typeface="+mn-cs"/>
                  </a:rPr>
                  <a:t>Goto</a:t>
                </a:r>
                <a:r>
                  <a:rPr lang="en-US" altLang="zh-CN" sz="2000" dirty="0">
                    <a:solidFill>
                      <a:srgbClr val="CC00CC"/>
                    </a:solidFill>
                    <a:ea typeface="+mn-ea"/>
                    <a:cs typeface="+mn-cs"/>
                  </a:rPr>
                  <a:t> 6</a:t>
                </a:r>
                <a:r>
                  <a:rPr lang="en-US" altLang="zh-CN" sz="2000" dirty="0"/>
                  <a:t>,</a:t>
                </a:r>
                <a:r>
                  <a:rPr lang="zh-CN" altLang="en-US" sz="2000" dirty="0"/>
                  <a:t>即用目标函数得负梯度方向作为搜索方向再求步长，此时类似无约束问题</a:t>
                </a:r>
                <a:endParaRPr lang="en-US" altLang="zh-CN" sz="2000" dirty="0"/>
              </a:p>
              <a:p>
                <a:pPr lvl="1"/>
                <a:r>
                  <a:rPr lang="en-US" altLang="zh-CN" sz="2400" dirty="0">
                    <a:solidFill>
                      <a:srgbClr val="CC00CC"/>
                    </a:solidFill>
                    <a:ea typeface="+mn-ea"/>
                    <a:cs typeface="+mn-cs"/>
                  </a:rPr>
                  <a:t>3.3</a:t>
                </a:r>
                <a:r>
                  <a:rPr lang="zh-CN" altLang="en-US" sz="2000" dirty="0"/>
                  <a:t>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是可行域的内点</a:t>
                </a:r>
                <a:r>
                  <a:rPr lang="en-US" altLang="zh-CN" sz="2000" dirty="0"/>
                  <a:t>,</a:t>
                </a:r>
                <a:r>
                  <a:rPr lang="zh-CN" altLang="en-US" sz="2000" dirty="0"/>
                  <a:t>即在可行域的边界上，则要寻找可行下降方向</a:t>
                </a:r>
                <a:r>
                  <a:rPr lang="en-US" altLang="zh-CN" sz="2000" dirty="0"/>
                  <a:t>,</a:t>
                </a:r>
                <a:r>
                  <a:rPr lang="en-US" altLang="zh-CN" sz="2000" dirty="0">
                    <a:solidFill>
                      <a:srgbClr val="CC00CC"/>
                    </a:solidFill>
                    <a:ea typeface="+mn-ea"/>
                    <a:cs typeface="+mn-cs"/>
                  </a:rPr>
                  <a:t>Goto4</a:t>
                </a:r>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46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采用</a:t>
                </a:r>
                <a14:m>
                  <m:oMath xmlns:m="http://schemas.openxmlformats.org/officeDocument/2006/math">
                    <m:r>
                      <a:rPr lang="en-US" altLang="zh-CN" b="1" i="1" smtClean="0">
                        <a:latin typeface="Cambria Math" panose="02040503050406030204" pitchFamily="18" charset="0"/>
                      </a:rPr>
                      <m:t>𝑹𝒐𝒐𝒕</m:t>
                    </m:r>
                    <m:r>
                      <a:rPr lang="en-US" altLang="zh-CN" b="1" i="1" smtClean="0">
                        <a:latin typeface="Cambria Math" panose="02040503050406030204" pitchFamily="18" charset="0"/>
                      </a:rPr>
                      <m:t>−</m:t>
                    </m:r>
                    <m:r>
                      <a:rPr lang="en-US" altLang="zh-CN" b="1" i="1" smtClean="0">
                        <a:latin typeface="Cambria Math" panose="02040503050406030204" pitchFamily="18" charset="0"/>
                      </a:rPr>
                      <m:t>𝑴𝒆𝒂𝒏</m:t>
                    </m:r>
                    <m:r>
                      <a:rPr lang="en-US" altLang="zh-CN" b="1" i="1" smtClean="0">
                        <a:latin typeface="Cambria Math" panose="02040503050406030204" pitchFamily="18" charset="0"/>
                      </a:rPr>
                      <m:t>−</m:t>
                    </m:r>
                    <m:r>
                      <a:rPr lang="en-US" altLang="zh-CN" b="1" i="1" smtClean="0">
                        <a:latin typeface="Cambria Math" panose="02040503050406030204" pitchFamily="18" charset="0"/>
                      </a:rPr>
                      <m:t>𝑺𝒒𝒖𝒓𝒆</m:t>
                    </m:r>
                    <m:r>
                      <a:rPr lang="en-US" altLang="zh-CN" b="1" i="1" smtClean="0">
                        <a:latin typeface="Cambria Math" panose="02040503050406030204" pitchFamily="18" charset="0"/>
                      </a:rPr>
                      <m:t>(</m:t>
                    </m:r>
                    <m:r>
                      <a:rPr lang="en-US" altLang="zh-CN" b="1" i="1" smtClean="0">
                        <a:latin typeface="Cambria Math" panose="02040503050406030204" pitchFamily="18" charset="0"/>
                      </a:rPr>
                      <m:t>𝑹𝑴𝑺</m:t>
                    </m:r>
                    <m:r>
                      <a:rPr lang="en-US" altLang="zh-CN" b="1" i="1" smtClean="0">
                        <a:latin typeface="Cambria Math" panose="02040503050406030204" pitchFamily="18" charset="0"/>
                      </a:rPr>
                      <m:t>)</m:t>
                    </m:r>
                  </m:oMath>
                </a14:m>
                <a:r>
                  <a:rPr lang="zh-CN" altLang="en-US" dirty="0"/>
                  <a:t>误差评价：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𝑹𝑴𝑺</m:t>
                        </m:r>
                      </m:sub>
                    </m:sSub>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𝑵</m:t>
                        </m:r>
                      </m:e>
                    </m:rad>
                  </m:oMath>
                </a14:m>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452248" y="2313037"/>
            <a:ext cx="5290428" cy="3739528"/>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solidFill>
                      <a:srgbClr val="CC00CC"/>
                    </a:solidFill>
                  </a:rPr>
                  <a:t>4.</a:t>
                </a:r>
                <a:r>
                  <a:rPr lang="zh-CN" altLang="en-US" sz="2400" dirty="0"/>
                  <a:t>求解线性规划问题</a:t>
                </a:r>
                <a:r>
                  <a:rPr lang="en-US" altLang="zh-CN" sz="2400" dirty="0"/>
                  <a:t>(7-4)</a:t>
                </a:r>
                <a:r>
                  <a:rPr lang="en-US" altLang="zh-CN" sz="1800" dirty="0"/>
                  <a:t> </a:t>
                </a:r>
                <a14:m>
                  <m:oMath xmlns:m="http://schemas.openxmlformats.org/officeDocument/2006/math">
                    <m:r>
                      <a:rPr lang="en-US" altLang="zh-CN" sz="1800" i="1">
                        <a:latin typeface="Cambria Math"/>
                      </a:rPr>
                      <m:t>𝑴𝒊𝒏</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a:latin typeface="Cambria Math"/>
                      </a:rPr>
                      <m:t>𝛁</m:t>
                    </m:r>
                    <m:r>
                      <a:rPr lang="en-US" altLang="zh-CN" sz="1800" i="1">
                        <a:latin typeface="Cambria Math"/>
                      </a:rPr>
                      <m:t>𝒇</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oMath>
                </a14:m>
                <a:r>
                  <a:rPr lang="en-US" altLang="zh-CN" sz="2400" dirty="0"/>
                  <a:t>, </a:t>
                </a:r>
                <a:r>
                  <a:rPr lang="en-US" altLang="zh-CN" sz="2400" dirty="0" err="1"/>
                  <a:t>s.t</a:t>
                </a:r>
                <a:r>
                  <a:rPr lang="en-US" altLang="zh-CN" sz="1600" dirty="0" err="1"/>
                  <a:t>.</a:t>
                </a:r>
                <a:r>
                  <a:rPr lang="en-US" altLang="zh-CN" sz="1600" dirty="0"/>
                  <a:t> </a:t>
                </a: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a:rPr>
                                  <m:t>𝑨</m:t>
                                </m:r>
                              </m:e>
                              <m:sub>
                                <m:r>
                                  <a:rPr lang="en-US" altLang="zh-CN" sz="2400" i="1">
                                    <a:latin typeface="Cambria Math"/>
                                  </a:rPr>
                                  <m:t>𝟏</m:t>
                                </m:r>
                              </m:sub>
                            </m:sSub>
                            <m:r>
                              <a:rPr lang="en-US" altLang="zh-CN" sz="2400" i="1">
                                <a:latin typeface="Cambria Math"/>
                              </a:rPr>
                              <m:t>𝒅</m:t>
                            </m:r>
                            <m:r>
                              <a:rPr lang="en-US" altLang="zh-CN" sz="2400" i="1">
                                <a:latin typeface="Cambria Math"/>
                              </a:rPr>
                              <m:t>≤</m:t>
                            </m:r>
                            <m:r>
                              <a:rPr lang="en-US" altLang="zh-CN" sz="2400" i="1">
                                <a:latin typeface="Cambria Math"/>
                              </a:rPr>
                              <m:t>𝟎</m:t>
                            </m:r>
                          </m:e>
                          <m:e>
                            <m:r>
                              <a:rPr lang="en-US" altLang="zh-CN" sz="2400" i="1">
                                <a:latin typeface="Cambria Math"/>
                              </a:rPr>
                              <m:t>𝑬𝒅</m:t>
                            </m:r>
                            <m:r>
                              <a:rPr lang="en-US" altLang="zh-CN" sz="2400" i="1">
                                <a:latin typeface="Cambria Math"/>
                              </a:rPr>
                              <m:t>=</m:t>
                            </m:r>
                            <m:r>
                              <a:rPr lang="en-US" altLang="zh-CN" sz="2400" i="1">
                                <a:latin typeface="Cambria Math"/>
                              </a:rPr>
                              <m:t>𝟎</m:t>
                            </m:r>
                          </m:e>
                          <m:e>
                            <m:r>
                              <a:rPr lang="en-US" altLang="zh-CN" sz="2400" i="1">
                                <a:latin typeface="Cambria Math"/>
                              </a:rPr>
                              <m:t>−</m:t>
                            </m:r>
                            <m:r>
                              <a:rPr lang="en-US" altLang="zh-CN" sz="2400" i="1">
                                <a:latin typeface="Cambria Math"/>
                              </a:rPr>
                              <m:t>𝟏</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𝒋</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𝒏</m:t>
                            </m:r>
                          </m:e>
                        </m:eqArr>
                      </m:e>
                    </m:d>
                  </m:oMath>
                </a14:m>
                <a:r>
                  <a:rPr lang="en-US" altLang="zh-CN" sz="2400" dirty="0"/>
                  <a:t>,</a:t>
                </a:r>
                <a:r>
                  <a:rPr lang="zh-CN" altLang="en-US" sz="2400" dirty="0"/>
                  <a:t>设求得的解为</a:t>
                </a:r>
                <a14:m>
                  <m:oMath xmlns:m="http://schemas.openxmlformats.org/officeDocument/2006/math">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𝒛</m:t>
                        </m:r>
                      </m:e>
                      <m:sub>
                        <m:r>
                          <a:rPr lang="en-US" altLang="zh-CN" sz="2400" b="1" i="1" smtClean="0">
                            <a:latin typeface="Cambria Math"/>
                          </a:rPr>
                          <m:t>𝒌</m:t>
                        </m:r>
                      </m:sub>
                    </m:sSub>
                    <m:r>
                      <a:rPr lang="en-US" altLang="zh-CN" sz="2400" b="1" i="1" smtClean="0">
                        <a:latin typeface="Cambria Math"/>
                      </a:rPr>
                      <m:t>)</m:t>
                    </m:r>
                  </m:oMath>
                </a14:m>
                <a:r>
                  <a:rPr lang="en-US" altLang="zh-CN" sz="2400" dirty="0"/>
                  <a:t>;</a:t>
                </a:r>
              </a:p>
              <a:p>
                <a:r>
                  <a:rPr lang="en-US" altLang="zh-CN" sz="2400" dirty="0">
                    <a:solidFill>
                      <a:srgbClr val="CC00CC"/>
                    </a:solidFill>
                  </a:rPr>
                  <a:t>5.</a:t>
                </a:r>
                <a:r>
                  <a:rPr lang="zh-CN" altLang="en-US" sz="2400" dirty="0"/>
                  <a:t>判断精度，若</a:t>
                </a:r>
                <a:r>
                  <a:rPr lang="en-US" altLang="zh-CN" sz="2400"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i="1">
                            <a:latin typeface="Cambria Math"/>
                          </a:rPr>
                          <m:t>𝒛</m:t>
                        </m:r>
                      </m:e>
                      <m:sub>
                        <m:r>
                          <a:rPr lang="en-US" altLang="zh-CN" sz="2400" b="1" i="1" smtClean="0">
                            <a:latin typeface="Cambria Math"/>
                          </a:rPr>
                          <m:t>𝒌</m:t>
                        </m:r>
                      </m:sub>
                    </m:sSub>
                    <m:r>
                      <a:rPr lang="en-US" altLang="zh-CN" sz="2400" b="1" i="1" smtClean="0">
                        <a:latin typeface="Cambria Math"/>
                      </a:rPr>
                      <m:t>|</m:t>
                    </m:r>
                    <m:r>
                      <a:rPr lang="en-US" altLang="zh-CN" sz="2400" i="1">
                        <a:latin typeface="Cambria Math"/>
                      </a:rPr>
                      <m:t>=</m:t>
                    </m:r>
                    <m:d>
                      <m:dPr>
                        <m:begChr m:val="|"/>
                        <m:endChr m:val="|"/>
                        <m:ctrlPr>
                          <a:rPr lang="en-US" altLang="zh-CN" sz="2400" b="1" i="1" smtClean="0">
                            <a:latin typeface="Cambria Math" panose="02040503050406030204" pitchFamily="18" charset="0"/>
                          </a:rPr>
                        </m:ctrlPr>
                      </m:dPr>
                      <m:e>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i="1">
                                            <a:latin typeface="Cambria Math"/>
                                          </a:rPr>
                                          <m:t>𝒙</m:t>
                                        </m:r>
                                      </m:e>
                                      <m:sub>
                                        <m:r>
                                          <a:rPr lang="en-US" altLang="zh-CN" sz="2400" b="1" i="1" smtClean="0">
                                            <a:latin typeface="Cambria Math"/>
                                          </a:rPr>
                                          <m:t>𝒌</m:t>
                                        </m:r>
                                      </m:sub>
                                    </m:sSub>
                                  </m:e>
                                </m:acc>
                              </m:e>
                            </m:d>
                          </m:e>
                          <m:sup>
                            <m:r>
                              <a:rPr lang="en-US" altLang="zh-CN" sz="2400" i="1">
                                <a:latin typeface="Cambria Math"/>
                              </a:rPr>
                              <m:t>𝑻</m:t>
                            </m:r>
                          </m:sup>
                        </m:sSup>
                        <m:sSub>
                          <m:sSubPr>
                            <m:ctrlPr>
                              <a:rPr lang="en-US" altLang="zh-CN" sz="2400" b="1" i="1" smtClean="0">
                                <a:latin typeface="Cambria Math" panose="02040503050406030204" pitchFamily="18" charset="0"/>
                              </a:rPr>
                            </m:ctrlPr>
                          </m:sSubPr>
                          <m:e>
                            <m:r>
                              <a:rPr lang="en-US" altLang="zh-CN" sz="2400" i="1">
                                <a:latin typeface="Cambria Math"/>
                              </a:rPr>
                              <m:t>𝒅</m:t>
                            </m:r>
                          </m:e>
                          <m:sub>
                            <m:r>
                              <a:rPr lang="en-US" altLang="zh-CN" sz="2400" b="1" i="1" smtClean="0">
                                <a:latin typeface="Cambria Math"/>
                              </a:rPr>
                              <m:t>𝒌</m:t>
                            </m:r>
                          </m:sub>
                        </m:sSub>
                      </m:e>
                    </m:d>
                    <m:r>
                      <a:rPr lang="en-US" altLang="zh-CN" sz="2400" b="1" i="1" smtClean="0">
                        <a:latin typeface="Cambria Math"/>
                      </a:rPr>
                      <m:t>&lt;</m:t>
                    </m:r>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𝟐</m:t>
                        </m:r>
                      </m:sub>
                    </m:sSub>
                  </m:oMath>
                </a14:m>
                <a:r>
                  <a:rPr lang="en-US" altLang="zh-CN" sz="2400" dirty="0"/>
                  <a:t>,</a:t>
                </a:r>
                <a:r>
                  <a:rPr lang="zh-CN" altLang="en-US" sz="2400" dirty="0"/>
                  <a:t>则停止迭代，输出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en-US" altLang="zh-CN" sz="2400" dirty="0"/>
                  <a:t>;</a:t>
                </a:r>
                <a:r>
                  <a:rPr lang="zh-CN" altLang="en-US" sz="2400" dirty="0"/>
                  <a:t>否则，以</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oMath>
                </a14:m>
                <a:r>
                  <a:rPr lang="zh-CN" altLang="en-US" sz="2400" dirty="0"/>
                  <a:t>为搜索方向，</a:t>
                </a:r>
                <a:r>
                  <a:rPr lang="en-US" altLang="zh-CN" sz="2400" dirty="0" err="1">
                    <a:solidFill>
                      <a:srgbClr val="CC00CC"/>
                    </a:solidFill>
                  </a:rPr>
                  <a:t>Goto</a:t>
                </a:r>
                <a:r>
                  <a:rPr lang="en-US" altLang="zh-CN" sz="2400" dirty="0">
                    <a:solidFill>
                      <a:srgbClr val="CC00CC"/>
                    </a:solidFill>
                  </a:rPr>
                  <a:t> 6</a:t>
                </a:r>
                <a:r>
                  <a:rPr lang="en-US" altLang="zh-CN" sz="2400" dirty="0"/>
                  <a:t>;</a:t>
                </a:r>
              </a:p>
              <a:p>
                <a:r>
                  <a:rPr lang="en-US" altLang="zh-CN" sz="2400" dirty="0">
                    <a:solidFill>
                      <a:srgbClr val="CC00CC"/>
                    </a:solidFill>
                  </a:rPr>
                  <a:t>6.</a:t>
                </a:r>
                <a:r>
                  <a:rPr lang="en-US" altLang="zh-CN" sz="2400" dirty="0"/>
                  <a:t> </a:t>
                </a:r>
                <a:r>
                  <a:rPr lang="zh-CN" altLang="en-US" sz="2400" dirty="0"/>
                  <a:t>作一维搜索，先根据</a:t>
                </a:r>
                <a:r>
                  <a:rPr lang="en-US" altLang="zh-CN" sz="2400" dirty="0"/>
                  <a:t>(7-9)</a:t>
                </a:r>
                <a:r>
                  <a:rPr lang="zh-CN" altLang="en-US" sz="2400" dirty="0"/>
                  <a:t> </a:t>
                </a:r>
                <a14:m>
                  <m:oMath xmlns:m="http://schemas.openxmlformats.org/officeDocument/2006/math">
                    <m:acc>
                      <m:accPr>
                        <m:chr m:val="̂"/>
                        <m:ctrlPr>
                          <a:rPr lang="en-US" altLang="zh-CN" sz="2400" b="0" i="1">
                            <a:latin typeface="Cambria Math" panose="02040503050406030204" pitchFamily="18" charset="0"/>
                          </a:rPr>
                        </m:ctrlPr>
                      </m:accPr>
                      <m:e>
                        <m:r>
                          <a:rPr lang="en-US" altLang="zh-CN" sz="2400" b="0" i="1">
                            <a:latin typeface="Cambria Math"/>
                          </a:rPr>
                          <m:t>𝑑</m:t>
                        </m:r>
                      </m:e>
                    </m:acc>
                    <m:r>
                      <a:rPr lang="en-US" altLang="zh-CN" sz="2400" b="0" i="1" dirty="0">
                        <a:latin typeface="Cambria Math"/>
                      </a:rPr>
                      <m:t>=</m:t>
                    </m:r>
                    <m:sSub>
                      <m:sSubPr>
                        <m:ctrlPr>
                          <a:rPr lang="en-US" altLang="zh-CN" sz="2400" b="0" i="1" dirty="0">
                            <a:latin typeface="Cambria Math" panose="02040503050406030204" pitchFamily="18" charset="0"/>
                          </a:rPr>
                        </m:ctrlPr>
                      </m:sSubPr>
                      <m:e>
                        <m:r>
                          <a:rPr lang="en-US" altLang="zh-CN" sz="2400" b="0" i="1" dirty="0">
                            <a:latin typeface="Cambria Math"/>
                          </a:rPr>
                          <m:t>𝐴</m:t>
                        </m:r>
                      </m:e>
                      <m:sub>
                        <m:r>
                          <a:rPr lang="en-US" altLang="zh-CN" sz="2400" b="0" i="1" dirty="0">
                            <a:latin typeface="Cambria Math"/>
                          </a:rPr>
                          <m:t>2</m:t>
                        </m:r>
                      </m:sub>
                    </m:sSub>
                    <m:sSub>
                      <m:sSubPr>
                        <m:ctrlPr>
                          <a:rPr lang="en-US" altLang="zh-CN" sz="2400" b="0" i="1" dirty="0">
                            <a:latin typeface="Cambria Math" panose="02040503050406030204" pitchFamily="18" charset="0"/>
                          </a:rPr>
                        </m:ctrlPr>
                      </m:sSubPr>
                      <m:e>
                        <m:r>
                          <a:rPr lang="en-US" altLang="zh-CN" sz="2400" b="0" i="1" dirty="0">
                            <a:latin typeface="Cambria Math"/>
                          </a:rPr>
                          <m:t>𝑑</m:t>
                        </m:r>
                      </m:e>
                      <m:sub>
                        <m:r>
                          <a:rPr lang="en-US" altLang="zh-CN" sz="2400" b="0" i="1" dirty="0">
                            <a:latin typeface="Cambria Math"/>
                          </a:rPr>
                          <m:t>𝑘</m:t>
                        </m:r>
                      </m:sub>
                    </m:sSub>
                  </m:oMath>
                </a14:m>
                <a:r>
                  <a:rPr lang="en-US" altLang="zh-CN" sz="2400" b="0" dirty="0"/>
                  <a:t>,</a:t>
                </a:r>
                <a14:m>
                  <m:oMath xmlns:m="http://schemas.openxmlformats.org/officeDocument/2006/math">
                    <m:acc>
                      <m:accPr>
                        <m:chr m:val="̂"/>
                        <m:ctrlPr>
                          <a:rPr lang="en-US" altLang="zh-CN" sz="2400" b="0" i="1" dirty="0">
                            <a:latin typeface="Cambria Math" panose="02040503050406030204" pitchFamily="18" charset="0"/>
                          </a:rPr>
                        </m:ctrlPr>
                      </m:accPr>
                      <m:e>
                        <m:r>
                          <a:rPr lang="en-US" altLang="zh-CN" sz="2400" i="1" dirty="0">
                            <a:latin typeface="Cambria Math"/>
                          </a:rPr>
                          <m:t>𝒃</m:t>
                        </m:r>
                      </m:e>
                    </m:acc>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𝒃</m:t>
                        </m:r>
                      </m:e>
                      <m:sub>
                        <m:r>
                          <a:rPr lang="en-US" altLang="zh-CN" sz="2400" i="1" dirty="0">
                            <a:latin typeface="Cambria Math"/>
                          </a:rPr>
                          <m:t>𝟐</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𝑨</m:t>
                        </m:r>
                      </m:e>
                      <m:sub>
                        <m:r>
                          <a:rPr lang="en-US" altLang="zh-CN" sz="2400" i="1" dirty="0">
                            <a:latin typeface="Cambria Math"/>
                          </a:rPr>
                          <m:t>𝟐</m:t>
                        </m:r>
                      </m:sub>
                    </m:sSub>
                    <m:sSub>
                      <m:sSubPr>
                        <m:ctrlPr>
                          <a:rPr lang="en-US" altLang="zh-CN" sz="2400" i="1" dirty="0">
                            <a:latin typeface="Cambria Math" panose="02040503050406030204" pitchFamily="18" charset="0"/>
                          </a:rPr>
                        </m:ctrlPr>
                      </m:sSubPr>
                      <m:e>
                        <m:r>
                          <a:rPr lang="en-US" altLang="zh-CN" sz="2400" i="1" dirty="0">
                            <a:latin typeface="Cambria Math"/>
                          </a:rPr>
                          <m:t>𝒙</m:t>
                        </m:r>
                      </m:e>
                      <m:sub>
                        <m:r>
                          <a:rPr lang="en-US" altLang="zh-CN" sz="2400" i="1" dirty="0">
                            <a:latin typeface="Cambria Math"/>
                          </a:rPr>
                          <m:t>𝒌</m:t>
                        </m:r>
                      </m:sub>
                    </m:sSub>
                  </m:oMath>
                </a14:m>
                <a:r>
                  <a:rPr lang="en-US" altLang="zh-CN" sz="2400" b="0" dirty="0"/>
                  <a:t>, </a:t>
                </a:r>
                <a:r>
                  <a:rPr lang="en-US" altLang="zh-CN" sz="1800" b="0" dirty="0"/>
                  <a:t>:</a:t>
                </a:r>
                <a14:m>
                  <m:oMath xmlns:m="http://schemas.openxmlformats.org/officeDocument/2006/math">
                    <m:acc>
                      <m:accPr>
                        <m:chr m:val="̅"/>
                        <m:ctrlPr>
                          <a:rPr lang="en-US" altLang="zh-CN" sz="2400" b="0" i="1">
                            <a:latin typeface="Cambria Math" panose="02040503050406030204" pitchFamily="18" charset="0"/>
                          </a:rPr>
                        </m:ctrlPr>
                      </m:accPr>
                      <m:e>
                        <m:r>
                          <a:rPr lang="en-US" altLang="zh-CN" sz="2400" b="0" i="1">
                            <a:latin typeface="Cambria Math"/>
                          </a:rPr>
                          <m:t>𝜆</m:t>
                        </m:r>
                      </m:e>
                    </m:acc>
                    <m:r>
                      <a:rPr lang="en-US" altLang="zh-CN" sz="2400" b="0" i="1">
                        <a:latin typeface="Cambria Math"/>
                      </a:rPr>
                      <m:t>=</m:t>
                    </m:r>
                    <m:d>
                      <m:dPr>
                        <m:begChr m:val="{"/>
                        <m:endChr m:val=""/>
                        <m:ctrlPr>
                          <a:rPr lang="en-US" altLang="zh-CN" sz="2400" b="0" i="1">
                            <a:latin typeface="Cambria Math" panose="02040503050406030204" pitchFamily="18" charset="0"/>
                          </a:rPr>
                        </m:ctrlPr>
                      </m:dPr>
                      <m:e>
                        <m:eqArr>
                          <m:eqArrPr>
                            <m:ctrlPr>
                              <a:rPr lang="en-US" altLang="zh-CN" sz="2400" b="0" i="1">
                                <a:latin typeface="Cambria Math" panose="02040503050406030204" pitchFamily="18" charset="0"/>
                              </a:rPr>
                            </m:ctrlPr>
                          </m:eqArrPr>
                          <m:e>
                            <m:r>
                              <a:rPr lang="en-US" altLang="zh-CN" sz="2400" b="0" i="1">
                                <a:latin typeface="Cambria Math"/>
                              </a:rPr>
                              <m:t>𝑚𝑖𝑛</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𝑏</m:t>
                                            </m:r>
                                          </m:e>
                                        </m:acc>
                                      </m:e>
                                      <m:sub>
                                        <m:r>
                                          <a:rPr lang="en-US" altLang="zh-CN" sz="2400" b="0" i="1">
                                            <a:latin typeface="Cambria Math"/>
                                          </a:rPr>
                                          <m:t>𝑖</m:t>
                                        </m:r>
                                      </m:sub>
                                    </m:sSub>
                                  </m:num>
                                  <m:den>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den>
                                </m:f>
                                <m:r>
                                  <a:rPr lang="en-US" altLang="zh-CN" sz="2400" b="0" i="1">
                                    <a:latin typeface="Cambria Math"/>
                                  </a:rPr>
                                  <m:t>|</m:t>
                                </m:r>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r>
                                  <a:rPr lang="en-US" altLang="zh-CN" sz="2400" b="0" i="1" smtClean="0">
                                    <a:latin typeface="Cambria Math" panose="02040503050406030204" pitchFamily="18" charset="0"/>
                                  </a:rPr>
                                  <m:t>&gt;</m:t>
                                </m:r>
                                <m:r>
                                  <a:rPr lang="en-US" altLang="zh-CN" sz="2400" b="0" i="1">
                                    <a:latin typeface="Cambria Math"/>
                                  </a:rPr>
                                  <m:t>0</m:t>
                                </m:r>
                              </m:e>
                            </m:d>
                            <m:r>
                              <a:rPr lang="en-US" altLang="zh-CN" sz="2400" b="0" i="1">
                                <a:latin typeface="Cambria Math"/>
                              </a:rPr>
                              <m:t>,</m:t>
                            </m:r>
                            <m:r>
                              <a:rPr lang="zh-CN" altLang="en-US" sz="2400" b="0" i="1">
                                <a:latin typeface="Cambria Math"/>
                              </a:rPr>
                              <m:t>若</m:t>
                            </m:r>
                            <m:acc>
                              <m:accPr>
                                <m:chr m:val="̂"/>
                                <m:ctrlPr>
                                  <a:rPr lang="en-US" altLang="zh-CN" sz="2400" b="0" i="1">
                                    <a:latin typeface="Cambria Math" panose="02040503050406030204" pitchFamily="18" charset="0"/>
                                  </a:rPr>
                                </m:ctrlPr>
                              </m:accPr>
                              <m:e>
                                <m:r>
                                  <a:rPr lang="en-US" altLang="zh-CN" sz="2400" b="0" i="1">
                                    <a:latin typeface="Cambria Math"/>
                                  </a:rPr>
                                  <m:t>𝑑</m:t>
                                </m:r>
                              </m:e>
                            </m:acc>
                            <m:r>
                              <a:rPr lang="zh-CN" altLang="en-US" sz="2400" b="0" i="1">
                                <a:latin typeface="Cambria Math"/>
                              </a:rPr>
                              <m:t>不是</m:t>
                            </m:r>
                            <m:r>
                              <a:rPr lang="en-US" altLang="zh-CN" sz="2400" b="0" i="1" smtClean="0">
                                <a:latin typeface="Cambria Math" panose="02040503050406030204" pitchFamily="18" charset="0"/>
                              </a:rPr>
                              <m:t>≤</m:t>
                            </m:r>
                            <m:r>
                              <a:rPr lang="en-US" altLang="zh-CN" sz="2400" b="0" i="1">
                                <a:latin typeface="Cambria Math"/>
                              </a:rPr>
                              <m:t>0</m:t>
                            </m:r>
                          </m:e>
                          <m:e>
                            <m:r>
                              <a:rPr lang="en-US" altLang="zh-CN" sz="2400" b="0" i="1">
                                <a:latin typeface="Cambria Math"/>
                                <a:ea typeface="Cambria Math"/>
                              </a:rPr>
                              <m:t>∞,</m:t>
                            </m:r>
                            <m:r>
                              <a:rPr lang="zh-CN" altLang="en-US" sz="2400" b="0" i="1">
                                <a:latin typeface="Cambria Math"/>
                                <a:ea typeface="Cambria Math"/>
                              </a:rPr>
                              <m:t>若</m:t>
                            </m:r>
                            <m:acc>
                              <m:accPr>
                                <m:chr m:val="̂"/>
                                <m:ctrlPr>
                                  <a:rPr lang="en-US" altLang="zh-CN" sz="2400" b="0" i="1">
                                    <a:latin typeface="Cambria Math" panose="02040503050406030204" pitchFamily="18" charset="0"/>
                                    <a:ea typeface="Cambria Math"/>
                                  </a:rPr>
                                </m:ctrlPr>
                              </m:accPr>
                              <m:e>
                                <m:r>
                                  <a:rPr lang="en-US" altLang="zh-CN" sz="2400" b="0" i="1">
                                    <a:latin typeface="Cambria Math"/>
                                    <a:ea typeface="Cambria Math"/>
                                  </a:rPr>
                                  <m:t>𝑑</m:t>
                                </m:r>
                              </m:e>
                            </m:acc>
                            <m:r>
                              <a:rPr lang="en-US" altLang="zh-CN" sz="2400" b="0" i="1" smtClean="0">
                                <a:latin typeface="Cambria Math" panose="02040503050406030204" pitchFamily="18" charset="0"/>
                                <a:ea typeface="Cambria Math"/>
                              </a:rPr>
                              <m:t>≤</m:t>
                            </m:r>
                            <m:r>
                              <a:rPr lang="en-US" altLang="zh-CN" sz="2400" b="0" i="1">
                                <a:latin typeface="Cambria Math"/>
                                <a:ea typeface="Cambria Math"/>
                              </a:rPr>
                              <m:t>0</m:t>
                            </m:r>
                          </m:e>
                        </m:eqArr>
                      </m:e>
                    </m:d>
                  </m:oMath>
                </a14:m>
                <a:r>
                  <a:rPr lang="en-US" altLang="zh-CN" sz="1800" b="0" dirty="0">
                    <a:solidFill>
                      <a:srgbClr val="CC00CC"/>
                    </a:solidFill>
                  </a:rPr>
                  <a:t>(7-9)</a:t>
                </a:r>
                <a:r>
                  <a:rPr lang="zh-CN" altLang="en-US" sz="2400" dirty="0"/>
                  <a:t>计算得到</a:t>
                </a:r>
                <a14:m>
                  <m:oMath xmlns:m="http://schemas.openxmlformats.org/officeDocument/2006/math">
                    <m:r>
                      <a:rPr lang="en-US" altLang="zh-CN" sz="2400" b="1" i="1" smtClean="0">
                        <a:latin typeface="Cambria Math"/>
                      </a:rPr>
                      <m:t>𝝀</m:t>
                    </m:r>
                  </m:oMath>
                </a14:m>
                <a:r>
                  <a:rPr lang="zh-CN" altLang="en-US" sz="2400" dirty="0"/>
                  <a:t>上限</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𝝀</m:t>
                        </m:r>
                      </m:e>
                    </m:acc>
                  </m:oMath>
                </a14:m>
                <a:r>
                  <a:rPr lang="en-US" altLang="zh-CN" sz="2400" dirty="0"/>
                  <a:t>,</a:t>
                </a:r>
                <a:r>
                  <a:rPr lang="zh-CN" altLang="en-US" sz="2400" dirty="0"/>
                  <a:t>然后作如下的一维搜索</a:t>
                </a:r>
                <a14:m>
                  <m:oMath xmlns:m="http://schemas.openxmlformats.org/officeDocument/2006/math">
                    <m:r>
                      <a:rPr lang="en-US" altLang="zh-CN" sz="2400" i="1">
                        <a:solidFill>
                          <a:srgbClr val="FF0000"/>
                        </a:solidFill>
                        <a:latin typeface="Cambria Math"/>
                      </a:rPr>
                      <m:t>𝒎𝒊</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𝒏</m:t>
                        </m:r>
                      </m:e>
                      <m:sub>
                        <m:r>
                          <a:rPr lang="en-US" altLang="zh-CN" sz="2400" i="1">
                            <a:solidFill>
                              <a:srgbClr val="FF0000"/>
                            </a:solidFill>
                            <a:latin typeface="Cambria Math"/>
                          </a:rPr>
                          <m:t> </m:t>
                        </m:r>
                      </m:sub>
                    </m:sSub>
                    <m:r>
                      <a:rPr lang="en-US" altLang="zh-CN" sz="2400" i="1">
                        <a:solidFill>
                          <a:srgbClr val="FF0000"/>
                        </a:solidFill>
                        <a:latin typeface="Cambria Math"/>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𝒌</m:t>
                            </m:r>
                          </m:sub>
                        </m:sSub>
                        <m:r>
                          <a:rPr lang="en-US" altLang="zh-CN" sz="2400" i="1">
                            <a:solidFill>
                              <a:srgbClr val="FF0000"/>
                            </a:solidFill>
                            <a:latin typeface="Cambria Math"/>
                          </a:rPr>
                          <m:t>+</m:t>
                        </m:r>
                        <m:r>
                          <a:rPr lang="en-US" altLang="zh-CN" sz="2400" i="1">
                            <a:solidFill>
                              <a:srgbClr val="FF0000"/>
                            </a:solidFill>
                            <a:latin typeface="Cambria Math"/>
                          </a:rPr>
                          <m:t>𝝀</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𝒅</m:t>
                            </m:r>
                          </m:e>
                          <m:sub>
                            <m:r>
                              <a:rPr lang="en-US" altLang="zh-CN" sz="2400" i="1">
                                <a:solidFill>
                                  <a:srgbClr val="FF0000"/>
                                </a:solidFill>
                                <a:latin typeface="Cambria Math"/>
                              </a:rPr>
                              <m:t>𝒌</m:t>
                            </m:r>
                          </m:sub>
                        </m:sSub>
                      </m:e>
                    </m:d>
                    <m:r>
                      <a:rPr lang="en-US" altLang="zh-CN" sz="2400" i="1">
                        <a:solidFill>
                          <a:srgbClr val="FF0000"/>
                        </a:solidFill>
                        <a:latin typeface="Cambria Math"/>
                      </a:rPr>
                      <m:t>,</m:t>
                    </m:r>
                    <m:r>
                      <a:rPr lang="en-US" altLang="zh-CN" sz="2400" i="1">
                        <a:solidFill>
                          <a:srgbClr val="FF0000"/>
                        </a:solidFill>
                        <a:latin typeface="Cambria Math"/>
                      </a:rPr>
                      <m:t>𝒔</m:t>
                    </m:r>
                    <m:r>
                      <a:rPr lang="en-US" altLang="zh-CN" sz="2400" i="1">
                        <a:solidFill>
                          <a:srgbClr val="FF0000"/>
                        </a:solidFill>
                        <a:latin typeface="Cambria Math"/>
                      </a:rPr>
                      <m:t>.</m:t>
                    </m:r>
                    <m:r>
                      <a:rPr lang="en-US" altLang="zh-CN" sz="2400" i="1">
                        <a:solidFill>
                          <a:srgbClr val="FF0000"/>
                        </a:solidFill>
                        <a:latin typeface="Cambria Math"/>
                      </a:rPr>
                      <m:t>𝒕</m:t>
                    </m:r>
                    <m:r>
                      <a:rPr lang="en-US" altLang="zh-CN" sz="2400" i="1">
                        <a:solidFill>
                          <a:srgbClr val="FF0000"/>
                        </a:solidFill>
                        <a:latin typeface="Cambria Math"/>
                      </a:rPr>
                      <m:t>. </m:t>
                    </m:r>
                    <m:r>
                      <a:rPr lang="en-US" altLang="zh-CN" sz="2400" i="1">
                        <a:solidFill>
                          <a:srgbClr val="FF0000"/>
                        </a:solidFill>
                        <a:latin typeface="Cambria Math"/>
                      </a:rPr>
                      <m:t>𝟎</m:t>
                    </m:r>
                    <m:r>
                      <a:rPr lang="en-US" altLang="zh-CN" sz="2400" i="1">
                        <a:solidFill>
                          <a:srgbClr val="FF0000"/>
                        </a:solidFill>
                        <a:latin typeface="Cambria Math"/>
                      </a:rPr>
                      <m:t>≤</m:t>
                    </m:r>
                    <m:r>
                      <a:rPr lang="en-US" altLang="zh-CN" sz="2400" i="1">
                        <a:solidFill>
                          <a:srgbClr val="FF0000"/>
                        </a:solidFill>
                        <a:latin typeface="Cambria Math"/>
                      </a:rPr>
                      <m:t>𝝀</m:t>
                    </m:r>
                    <m:r>
                      <a:rPr lang="en-US" altLang="zh-CN" sz="2400" i="1">
                        <a:solidFill>
                          <a:srgbClr val="FF0000"/>
                        </a:solidFill>
                        <a:latin typeface="Cambria Math"/>
                      </a:rPr>
                      <m:t>≤</m:t>
                    </m:r>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a:rPr>
                          <m:t>𝝀</m:t>
                        </m:r>
                      </m:e>
                    </m:acc>
                  </m:oMath>
                </a14:m>
                <a:r>
                  <a:rPr lang="en-US" altLang="zh-CN" sz="2400" dirty="0">
                    <a:solidFill>
                      <a:srgbClr val="FF0000"/>
                    </a:solidFill>
                  </a:rPr>
                  <a:t>,</a:t>
                </a:r>
                <a:r>
                  <a:rPr lang="zh-CN" altLang="en-US" sz="2400" dirty="0">
                    <a:solidFill>
                      <a:srgbClr val="0000FF"/>
                    </a:solidFill>
                  </a:rPr>
                  <a:t>求得最优解</a:t>
                </a:r>
                <a14:m>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a:rPr>
                          <m:t>𝝀</m:t>
                        </m:r>
                      </m:e>
                      <m:sub>
                        <m:r>
                          <a:rPr lang="en-US" altLang="zh-CN" sz="2400" b="1" i="1" smtClean="0">
                            <a:solidFill>
                              <a:srgbClr val="0000FF"/>
                            </a:solidFill>
                            <a:latin typeface="Cambria Math"/>
                          </a:rPr>
                          <m:t>𝒌</m:t>
                        </m:r>
                      </m:sub>
                    </m:sSub>
                  </m:oMath>
                </a14:m>
                <a:r>
                  <a:rPr lang="en-US" altLang="zh-CN" sz="2400" b="0" dirty="0">
                    <a:solidFill>
                      <a:srgbClr val="CC00CC"/>
                    </a:solidFill>
                  </a:rPr>
                  <a:t>,</a:t>
                </a:r>
                <a:r>
                  <a:rPr lang="zh-CN" altLang="en-US" sz="2400" b="0" dirty="0">
                    <a:solidFill>
                      <a:srgbClr val="CC00CC"/>
                    </a:solidFill>
                  </a:rPr>
                  <a:t>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r>
                          <a:rPr lang="en-US" altLang="zh-CN" sz="2400" i="1">
                            <a:latin typeface="Cambria Math"/>
                          </a:rPr>
                          <m:t>+</m:t>
                        </m:r>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𝒌</m:t>
                        </m:r>
                      </m:sub>
                    </m:sSub>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𝒌</m:t>
                        </m:r>
                      </m:sub>
                    </m:sSub>
                    <m:r>
                      <a:rPr lang="en-US" altLang="zh-CN" sz="2400" b="0" i="0" smtClean="0">
                        <a:latin typeface="Cambria Math"/>
                      </a:rPr>
                      <m:t>;</m:t>
                    </m:r>
                  </m:oMath>
                </a14:m>
                <a:endParaRPr lang="en-US" altLang="zh-CN" sz="2400" b="0" dirty="0"/>
              </a:p>
              <a:p>
                <a:r>
                  <a:rPr lang="en-US" altLang="zh-CN" sz="2400" dirty="0">
                    <a:solidFill>
                      <a:srgbClr val="CC00CC"/>
                    </a:solidFill>
                  </a:rPr>
                  <a:t>7.</a:t>
                </a:r>
                <a:r>
                  <a:rPr lang="zh-CN" altLang="en-US" sz="2400" b="0" dirty="0"/>
                  <a:t>置</a:t>
                </a:r>
                <a:r>
                  <a:rPr lang="en-US" altLang="zh-CN" sz="2400" b="0" dirty="0"/>
                  <a:t>k:=k+1,</a:t>
                </a:r>
                <a:r>
                  <a:rPr lang="en-US" altLang="zh-CN" sz="2400" dirty="0">
                    <a:solidFill>
                      <a:srgbClr val="CC00CC"/>
                    </a:solidFill>
                  </a:rPr>
                  <a:t>Goto 2</a:t>
                </a:r>
                <a:r>
                  <a:rPr lang="en-US" altLang="zh-CN" sz="2400" b="0" dirty="0"/>
                  <a:t>.</a:t>
                </a:r>
                <a:endParaRPr lang="zh-CN" altLang="en-US" sz="2400" b="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198"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50109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 </a:t>
            </a:r>
            <a:r>
              <a:rPr lang="zh-CN" altLang="en-US" sz="2400" dirty="0">
                <a:latin typeface="隶书" panose="02010509060101010101" pitchFamily="1" charset="-122"/>
              </a:rPr>
              <a:t>线性约束</a:t>
            </a:r>
            <a:r>
              <a:rPr lang="en-US" altLang="zh-CN" sz="2400" dirty="0">
                <a:latin typeface="隶书" panose="02010509060101010101" pitchFamily="1" charset="-122"/>
              </a:rPr>
              <a:t>-</a:t>
            </a:r>
            <a:r>
              <a:rPr lang="zh-CN" altLang="en-US" sz="2400" dirty="0">
                <a:latin typeface="隶书" panose="02010509060101010101" pitchFamily="1" charset="-122"/>
              </a:rPr>
              <a:t>计算例子</a:t>
            </a:r>
            <a:endParaRPr lang="zh-CN" altLang="en-US" sz="24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sz="1600" dirty="0"/>
                  <a:t>用可行方向法求解</a:t>
                </a:r>
                <a14:m>
                  <m:oMath xmlns:m="http://schemas.openxmlformats.org/officeDocument/2006/math">
                    <m:r>
                      <a:rPr lang="en-US" altLang="zh-CN" sz="1600" b="1" i="1" smtClean="0">
                        <a:latin typeface="Cambria Math"/>
                      </a:rPr>
                      <m:t>𝒎𝒊𝒏</m:t>
                    </m:r>
                    <m:r>
                      <a:rPr lang="en-US" altLang="zh-CN" sz="1600" b="1" i="1" smtClean="0">
                        <a:latin typeface="Cambria Math"/>
                      </a:rPr>
                      <m:t> </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𝟔</m:t>
                            </m:r>
                          </m:e>
                        </m:d>
                      </m:e>
                      <m:sup>
                        <m:r>
                          <a:rPr lang="en-US" altLang="zh-CN" sz="1600" b="1" i="1" smtClean="0">
                            <a:latin typeface="Cambria Math"/>
                          </a:rPr>
                          <m:t>𝟐</m:t>
                        </m:r>
                      </m:sup>
                    </m:sSup>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𝟐</m:t>
                            </m:r>
                          </m:e>
                        </m:d>
                      </m:e>
                      <m:sup>
                        <m:r>
                          <a:rPr lang="en-US" altLang="zh-CN" sz="1600" b="1" i="1" smtClean="0">
                            <a:latin typeface="Cambria Math"/>
                          </a:rPr>
                          <m:t>𝟐</m:t>
                        </m:r>
                      </m:sup>
                    </m:sSup>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𝒕</m:t>
                    </m:r>
                    <m:r>
                      <a:rPr lang="en-US" altLang="zh-CN" sz="1600" b="1" i="1" smtClean="0">
                        <a:latin typeface="Cambria Math"/>
                      </a:rPr>
                      <m:t>.</m:t>
                    </m:r>
                    <m:d>
                      <m:dPr>
                        <m:begChr m:val="{"/>
                        <m:endChr m:val=""/>
                        <m:ctrlPr>
                          <a:rPr lang="en-US" altLang="zh-CN" sz="1600" b="1" i="1" smtClean="0">
                            <a:latin typeface="Cambria Math" panose="02040503050406030204" pitchFamily="18" charset="0"/>
                          </a:rPr>
                        </m:ctrlPr>
                      </m:dPr>
                      <m:e>
                        <m:eqArr>
                          <m:eqArrPr>
                            <m:ctrlPr>
                              <a:rPr lang="en-US" altLang="zh-CN" sz="1600" b="1" i="1" smtClean="0">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𝟒</m:t>
                            </m:r>
                          </m:e>
                          <m:e>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𝟏𝟐</m:t>
                            </m:r>
                          </m:e>
                          <m:e>
                            <m:eqArr>
                              <m:eqArrPr>
                                <m:ctrlPr>
                                  <a:rPr lang="en-US" altLang="zh-CN" sz="1600" b="1" i="1" smtClean="0">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𝟎</m:t>
                                </m:r>
                              </m:e>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𝟎</m:t>
                                </m:r>
                              </m:e>
                            </m:eqArr>
                          </m:e>
                        </m:eqArr>
                      </m:e>
                    </m:d>
                  </m:oMath>
                </a14:m>
                <a:r>
                  <a:rPr lang="en-US" altLang="zh-CN" sz="1600" dirty="0"/>
                  <a:t>,</a:t>
                </a:r>
                <a:r>
                  <a:rPr lang="zh-CN" altLang="en-US" sz="1600" dirty="0"/>
                  <a:t>取</a:t>
                </a:r>
                <a14:m>
                  <m:oMath xmlns:m="http://schemas.openxmlformats.org/officeDocument/2006/math">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𝟎</m:t>
                        </m:r>
                      </m:sub>
                    </m:sSub>
                    <m:r>
                      <a:rPr lang="en-US" altLang="zh-CN" sz="1600" b="1" i="1" dirty="0" smtClean="0">
                        <a:latin typeface="Cambria Math"/>
                      </a:rPr>
                      <m:t>=</m:t>
                    </m:r>
                    <m:sSup>
                      <m:sSupPr>
                        <m:ctrlPr>
                          <a:rPr lang="en-US" altLang="zh-CN" sz="1600" b="1" i="1" dirty="0" smtClean="0">
                            <a:latin typeface="Cambria Math" panose="02040503050406030204" pitchFamily="18" charset="0"/>
                          </a:rPr>
                        </m:ctrlPr>
                      </m:sSupPr>
                      <m:e>
                        <m:d>
                          <m:dPr>
                            <m:ctrlPr>
                              <a:rPr lang="en-US" altLang="zh-CN" sz="1600" b="1" i="1" dirty="0" smtClean="0">
                                <a:latin typeface="Cambria Math" panose="02040503050406030204" pitchFamily="18" charset="0"/>
                              </a:rPr>
                            </m:ctrlPr>
                          </m:dPr>
                          <m:e>
                            <m:r>
                              <a:rPr lang="en-US" altLang="zh-CN" sz="1600" b="1" i="1" dirty="0" smtClean="0">
                                <a:latin typeface="Cambria Math"/>
                              </a:rPr>
                              <m:t>𝟐</m:t>
                            </m:r>
                            <m:r>
                              <a:rPr lang="en-US" altLang="zh-CN" sz="1600" b="1" i="1" dirty="0" smtClean="0">
                                <a:latin typeface="Cambria Math"/>
                              </a:rPr>
                              <m:t>,</m:t>
                            </m:r>
                            <m:r>
                              <a:rPr lang="en-US" altLang="zh-CN" sz="1600" b="1" i="1" dirty="0" smtClean="0">
                                <a:latin typeface="Cambria Math"/>
                              </a:rPr>
                              <m:t>𝟑</m:t>
                            </m:r>
                          </m:e>
                        </m:d>
                      </m:e>
                      <m:sup>
                        <m:r>
                          <a:rPr lang="en-US" altLang="zh-CN" sz="1600" b="1" i="1" dirty="0" smtClean="0">
                            <a:latin typeface="Cambria Math"/>
                          </a:rPr>
                          <m:t>𝑻</m:t>
                        </m:r>
                      </m:sup>
                    </m:sSup>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𝝐</m:t>
                        </m:r>
                      </m:e>
                      <m:sub>
                        <m:r>
                          <a:rPr lang="en-US" altLang="zh-CN" sz="1600" b="1" i="1" dirty="0" smtClean="0">
                            <a:latin typeface="Cambria Math"/>
                          </a:rPr>
                          <m:t>𝟏</m:t>
                        </m:r>
                      </m:sub>
                    </m:sSub>
                    <m:r>
                      <a:rPr lang="en-US" altLang="zh-CN" sz="1600" b="1" i="1" dirty="0" smtClean="0">
                        <a:latin typeface="Cambria Math"/>
                      </a:rPr>
                      <m:t>=</m:t>
                    </m:r>
                    <m:r>
                      <a:rPr lang="en-US" altLang="zh-CN" sz="1600" b="1" i="1" dirty="0" smtClean="0">
                        <a:latin typeface="Cambria Math"/>
                      </a:rPr>
                      <m:t>𝟎</m:t>
                    </m:r>
                    <m:r>
                      <a:rPr lang="en-US" altLang="zh-CN" sz="1600" b="1" i="1" dirty="0" smtClean="0">
                        <a:latin typeface="Cambria Math"/>
                      </a:rPr>
                      <m:t>.</m:t>
                    </m:r>
                    <m:r>
                      <a:rPr lang="en-US" altLang="zh-CN" sz="1600" b="1" i="1" dirty="0" smtClean="0">
                        <a:latin typeface="Cambria Math"/>
                      </a:rPr>
                      <m:t>𝟎𝟎𝟏</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𝝐</m:t>
                        </m:r>
                      </m:e>
                      <m:sub>
                        <m:r>
                          <a:rPr lang="en-US" altLang="zh-CN" sz="1600" b="1" i="1" dirty="0" smtClean="0">
                            <a:latin typeface="Cambria Math"/>
                          </a:rPr>
                          <m:t>𝟐</m:t>
                        </m:r>
                      </m:sub>
                    </m:sSub>
                    <m:r>
                      <a:rPr lang="en-US" altLang="zh-CN" sz="1600" b="1" i="1" dirty="0" smtClean="0">
                        <a:latin typeface="Cambria Math"/>
                      </a:rPr>
                      <m:t>=</m:t>
                    </m:r>
                    <m:r>
                      <a:rPr lang="en-US" altLang="zh-CN" sz="1600" b="1" i="1" dirty="0" smtClean="0">
                        <a:latin typeface="Cambria Math"/>
                      </a:rPr>
                      <m:t>𝟎</m:t>
                    </m:r>
                    <m:r>
                      <a:rPr lang="en-US" altLang="zh-CN" sz="1600" b="1" i="1" dirty="0" smtClean="0">
                        <a:latin typeface="Cambria Math"/>
                      </a:rPr>
                      <m:t>.</m:t>
                    </m:r>
                    <m:r>
                      <a:rPr lang="en-US" altLang="zh-CN" sz="1600" b="1" i="1" dirty="0" smtClean="0">
                        <a:latin typeface="Cambria Math"/>
                      </a:rPr>
                      <m:t>𝟎𝟎𝟏</m:t>
                    </m:r>
                  </m:oMath>
                </a14:m>
                <a:endParaRPr lang="en-US" altLang="zh-CN" sz="1600" dirty="0"/>
              </a:p>
              <a:p>
                <a:r>
                  <a:rPr lang="zh-CN" altLang="en-US" sz="1600" dirty="0"/>
                  <a:t>解</a:t>
                </a:r>
                <a:r>
                  <a:rPr lang="en-US" altLang="zh-CN" sz="1600" dirty="0"/>
                  <a:t>:</a:t>
                </a:r>
                <a:r>
                  <a:rPr lang="zh-CN" altLang="en-US" sz="1600" dirty="0"/>
                  <a:t>将</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oMath>
                </a14:m>
                <a:r>
                  <a:rPr lang="zh-CN" altLang="en-US" sz="1600" dirty="0"/>
                  <a:t>代入约束条件，得</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𝟏</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𝟒</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𝟐</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𝟏𝟐</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𝟑</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𝟐</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𝟒</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𝟑</m:t>
                    </m:r>
                  </m:oMath>
                </a14:m>
                <a:r>
                  <a:rPr lang="en-US" altLang="zh-CN" sz="1600" dirty="0"/>
                  <a:t>,</a:t>
                </a:r>
                <a:r>
                  <a:rPr lang="zh-CN" altLang="en-US" sz="1600" dirty="0"/>
                  <a:t>可见第</a:t>
                </a:r>
                <a:r>
                  <a:rPr lang="en-US" altLang="zh-CN" sz="1600" dirty="0"/>
                  <a:t>1,2</a:t>
                </a:r>
                <a:r>
                  <a:rPr lang="zh-CN" altLang="en-US" sz="1600" dirty="0"/>
                  <a:t>约束为起作用约束，故</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𝑨</m:t>
                        </m:r>
                      </m:e>
                      <m:sub>
                        <m:r>
                          <a:rPr lang="en-US" altLang="zh-CN" sz="1600" b="1" i="1" smtClean="0">
                            <a:latin typeface="Cambria Math"/>
                          </a:rPr>
                          <m:t>𝟏</m:t>
                        </m:r>
                      </m:sub>
                    </m:sSub>
                    <m:r>
                      <a:rPr lang="en-US" altLang="zh-CN" sz="1600" b="1" i="1" smtClean="0">
                        <a:latin typeface="Cambria Math"/>
                      </a:rPr>
                      <m:t>=</m:t>
                    </m:r>
                    <m:d>
                      <m:dPr>
                        <m:ctrlPr>
                          <a:rPr lang="en-US" altLang="zh-CN" sz="1600" b="1" i="1" smtClean="0">
                            <a:latin typeface="Cambria Math" panose="02040503050406030204" pitchFamily="18" charset="0"/>
                          </a:rPr>
                        </m:ctrlPr>
                      </m:dPr>
                      <m:e>
                        <m:m>
                          <m:mPr>
                            <m:mcs>
                              <m:mc>
                                <m:mcPr>
                                  <m:count m:val="2"/>
                                  <m:mcJc m:val="center"/>
                                </m:mcPr>
                              </m:mc>
                            </m:mcs>
                            <m:ctrlPr>
                              <a:rPr lang="en-US" altLang="zh-CN" sz="1600" b="1" i="1" smtClean="0">
                                <a:latin typeface="Cambria Math" panose="02040503050406030204" pitchFamily="18" charset="0"/>
                              </a:rPr>
                            </m:ctrlPr>
                          </m:mPr>
                          <m:mr>
                            <m:e>
                              <m:r>
                                <m:rPr>
                                  <m:brk m:alnAt="7"/>
                                </m:rPr>
                                <a:rPr lang="en-US" altLang="zh-CN" sz="1600" b="1" i="1" smtClean="0">
                                  <a:latin typeface="Cambria Math"/>
                                </a:rPr>
                                <m:t>−</m:t>
                              </m:r>
                              <m:r>
                                <a:rPr lang="en-US" altLang="zh-CN" sz="1600" b="1" i="1" smtClean="0">
                                  <a:latin typeface="Cambria Math"/>
                                </a:rPr>
                                <m:t>𝟏</m:t>
                              </m:r>
                            </m:e>
                            <m:e>
                              <m:r>
                                <a:rPr lang="en-US" altLang="zh-CN" sz="1600" b="1" i="1" smtClean="0">
                                  <a:latin typeface="Cambria Math"/>
                                </a:rPr>
                                <m:t>𝟐</m:t>
                              </m:r>
                            </m:e>
                          </m:mr>
                          <m:mr>
                            <m:e>
                              <m:r>
                                <a:rPr lang="en-US" altLang="zh-CN" sz="1600" b="1" i="1" smtClean="0">
                                  <a:latin typeface="Cambria Math"/>
                                </a:rPr>
                                <m:t>𝟑</m:t>
                              </m:r>
                            </m:e>
                            <m:e>
                              <m:r>
                                <a:rPr lang="en-US" altLang="zh-CN" sz="1600" b="1" i="1" smtClean="0">
                                  <a:latin typeface="Cambria Math"/>
                                </a:rPr>
                                <m:t>𝟐</m:t>
                              </m:r>
                            </m:e>
                          </m:mr>
                        </m:m>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𝒃</m:t>
                        </m:r>
                      </m:e>
                      <m:sub>
                        <m:r>
                          <a:rPr lang="en-US" altLang="zh-CN" sz="1600" b="1" i="1" smtClean="0">
                            <a:latin typeface="Cambria Math"/>
                          </a:rPr>
                          <m:t>𝟏</m:t>
                        </m:r>
                      </m:sub>
                    </m:sSub>
                    <m:r>
                      <a:rPr lang="en-US" altLang="zh-CN" sz="1600" b="1" i="1" smtClean="0">
                        <a:latin typeface="Cambria Math"/>
                      </a:rPr>
                      <m:t>=</m:t>
                    </m:r>
                    <m:d>
                      <m:dPr>
                        <m:ctrlPr>
                          <a:rPr lang="en-US" altLang="zh-CN" sz="1600" b="1" i="1" smtClean="0">
                            <a:latin typeface="Cambria Math" panose="02040503050406030204" pitchFamily="18" charset="0"/>
                          </a:rPr>
                        </m:ctrlPr>
                      </m:dPr>
                      <m:e>
                        <m:f>
                          <m:fPr>
                            <m:type m:val="noBar"/>
                            <m:ctrlPr>
                              <a:rPr lang="en-US" altLang="zh-CN" sz="1600" b="1" i="1" smtClean="0">
                                <a:latin typeface="Cambria Math" panose="02040503050406030204" pitchFamily="18" charset="0"/>
                              </a:rPr>
                            </m:ctrlPr>
                          </m:fPr>
                          <m:num>
                            <m:r>
                              <a:rPr lang="en-US" altLang="zh-CN" sz="1600" b="1" i="1" smtClean="0">
                                <a:latin typeface="Cambria Math"/>
                              </a:rPr>
                              <m:t>𝟒</m:t>
                            </m:r>
                          </m:num>
                          <m:den>
                            <m:r>
                              <a:rPr lang="en-US" altLang="zh-CN" sz="1600" b="1" i="1" smtClean="0">
                                <a:latin typeface="Cambria Math"/>
                              </a:rPr>
                              <m:t>𝟏𝟐</m:t>
                            </m:r>
                          </m:den>
                        </m:f>
                      </m:e>
                    </m:d>
                  </m:oMath>
                </a14:m>
                <a:r>
                  <a:rPr lang="en-US" altLang="zh-CN" sz="1600" dirty="0"/>
                  <a:t>,</a:t>
                </a:r>
                <a:r>
                  <a:rPr lang="zh-CN" altLang="en-US" sz="1600" dirty="0"/>
                  <a:t>令</a:t>
                </a:r>
                <a14:m>
                  <m:oMath xmlns:m="http://schemas.openxmlformats.org/officeDocument/2006/math">
                    <m:r>
                      <a:rPr lang="en-US" altLang="zh-CN" sz="1600" b="1" i="1" dirty="0" smtClean="0">
                        <a:latin typeface="Cambria Math"/>
                      </a:rPr>
                      <m:t>𝒅</m:t>
                    </m:r>
                    <m:r>
                      <a:rPr lang="en-US" altLang="zh-CN" sz="1600" b="1" i="1" dirty="0" smtClean="0">
                        <a:latin typeface="Cambria Math"/>
                      </a:rPr>
                      <m:t>=</m:t>
                    </m:r>
                    <m:d>
                      <m:dPr>
                        <m:ctrlPr>
                          <a:rPr lang="en-US" altLang="zh-CN" sz="1600" b="1" i="1" dirty="0" smtClean="0">
                            <a:latin typeface="Cambria Math" panose="02040503050406030204" pitchFamily="18" charset="0"/>
                          </a:rPr>
                        </m:ctrlPr>
                      </m:dPr>
                      <m:e>
                        <m:f>
                          <m:fPr>
                            <m:type m:val="noBar"/>
                            <m:ctrlPr>
                              <a:rPr lang="en-US" altLang="zh-CN" sz="1600" b="1" i="1" dirty="0" smtClean="0">
                                <a:latin typeface="Cambria Math" panose="02040503050406030204" pitchFamily="18" charset="0"/>
                              </a:rPr>
                            </m:ctrlPr>
                          </m:fPr>
                          <m:num>
                            <m:sSub>
                              <m:sSubPr>
                                <m:ctrlPr>
                                  <a:rPr lang="en-US" altLang="zh-CN" sz="1600" b="1" i="1" dirty="0" smtClean="0">
                                    <a:latin typeface="Cambria Math" panose="02040503050406030204" pitchFamily="18" charset="0"/>
                                  </a:rPr>
                                </m:ctrlPr>
                              </m:sSubPr>
                              <m:e>
                                <m:r>
                                  <a:rPr lang="en-US" altLang="zh-CN" sz="1600" b="1" i="1" dirty="0" smtClean="0">
                                    <a:latin typeface="Cambria Math"/>
                                  </a:rPr>
                                  <m:t>𝒅</m:t>
                                </m:r>
                              </m:e>
                              <m:sub>
                                <m:r>
                                  <a:rPr lang="en-US" altLang="zh-CN" sz="1600" b="1" i="1" dirty="0" smtClean="0">
                                    <a:latin typeface="Cambria Math"/>
                                  </a:rPr>
                                  <m:t>𝟏</m:t>
                                </m:r>
                              </m:sub>
                            </m:sSub>
                          </m:num>
                          <m:den>
                            <m:sSub>
                              <m:sSubPr>
                                <m:ctrlPr>
                                  <a:rPr lang="en-US" altLang="zh-CN" sz="1600" b="1" i="1" dirty="0" smtClean="0">
                                    <a:latin typeface="Cambria Math" panose="02040503050406030204" pitchFamily="18" charset="0"/>
                                  </a:rPr>
                                </m:ctrlPr>
                              </m:sSubPr>
                              <m:e>
                                <m:r>
                                  <a:rPr lang="en-US" altLang="zh-CN" sz="1600" b="1" i="1" dirty="0" smtClean="0">
                                    <a:latin typeface="Cambria Math"/>
                                  </a:rPr>
                                  <m:t>𝒅</m:t>
                                </m:r>
                              </m:e>
                              <m:sub>
                                <m:r>
                                  <a:rPr lang="en-US" altLang="zh-CN" sz="1600" b="1" i="1" dirty="0" smtClean="0">
                                    <a:latin typeface="Cambria Math"/>
                                  </a:rPr>
                                  <m:t>𝟐</m:t>
                                </m:r>
                              </m:sub>
                            </m:sSub>
                          </m:den>
                        </m:f>
                      </m:e>
                    </m:d>
                  </m:oMath>
                </a14:m>
                <a:r>
                  <a:rPr lang="en-US" altLang="zh-CN" sz="1600" dirty="0"/>
                  <a:t>,</a:t>
                </a:r>
                <a:r>
                  <a:rPr lang="zh-CN" altLang="en-US" sz="1600" dirty="0"/>
                  <a:t>求解线性规划问题</a:t>
                </a:r>
                <a14:m>
                  <m:oMath xmlns:m="http://schemas.openxmlformats.org/officeDocument/2006/math">
                    <m:r>
                      <a:rPr lang="en-US" altLang="zh-CN" sz="1600" b="1" i="1" smtClean="0">
                        <a:latin typeface="Cambria Math"/>
                      </a:rPr>
                      <m:t>𝒎𝒊𝒏</m:t>
                    </m:r>
                    <m:r>
                      <a:rPr lang="en-US" altLang="zh-CN" sz="1600" b="1" i="1" smtClean="0">
                        <a:latin typeface="Cambria Math"/>
                      </a:rPr>
                      <m:t> </m:t>
                    </m:r>
                    <m:r>
                      <a:rPr lang="en-US" altLang="zh-CN" sz="1600" b="1" i="1" smtClean="0">
                        <a:latin typeface="Cambria Math"/>
                      </a:rPr>
                      <m:t>𝒛</m:t>
                    </m:r>
                    <m:r>
                      <a:rPr lang="en-US" altLang="zh-CN" sz="1600" b="1" i="1" smtClean="0">
                        <a:latin typeface="Cambria Math"/>
                      </a:rPr>
                      <m:t>=</m:t>
                    </m:r>
                    <m:r>
                      <a:rPr lang="en-US" altLang="zh-CN" sz="1600" b="1" i="0" smtClean="0">
                        <a:latin typeface="Cambria Math"/>
                      </a:rPr>
                      <m:t>𝛁</m:t>
                    </m:r>
                    <m:r>
                      <a:rPr lang="en-US" altLang="zh-CN" sz="1600" b="1" i="1" smtClean="0">
                        <a:latin typeface="Cambria Math"/>
                      </a:rPr>
                      <m:t>𝒇</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e>
                      <m:sup>
                        <m:r>
                          <a:rPr lang="en-US" altLang="zh-CN" sz="1600" b="1" i="1" smtClean="0">
                            <a:latin typeface="Cambria Math"/>
                          </a:rPr>
                          <m:t>𝑻</m:t>
                        </m:r>
                      </m:sup>
                    </m:sSup>
                    <m:r>
                      <a:rPr lang="en-US" altLang="zh-CN" sz="1600" b="1" i="1" smtClean="0">
                        <a:latin typeface="Cambria Math"/>
                      </a:rPr>
                      <m:t>𝒅</m:t>
                    </m:r>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𝒕</m:t>
                    </m:r>
                    <m:r>
                      <a:rPr lang="en-US" altLang="zh-CN" sz="1600" b="1" i="1" smtClean="0">
                        <a:latin typeface="Cambria Math"/>
                      </a:rPr>
                      <m:t>. </m:t>
                    </m:r>
                    <m:d>
                      <m:dPr>
                        <m:begChr m:val="{"/>
                        <m:endChr m:val=""/>
                        <m:ctrlPr>
                          <a:rPr lang="en-US" altLang="zh-CN" sz="1600" b="1" i="1" smtClean="0">
                            <a:latin typeface="Cambria Math" panose="02040503050406030204" pitchFamily="18" charset="0"/>
                          </a:rPr>
                        </m:ctrlPr>
                      </m:dPr>
                      <m:e>
                        <m:eqArr>
                          <m:eqArrPr>
                            <m:ctrlPr>
                              <a:rPr lang="en-US" altLang="zh-CN" sz="1600" b="1" i="1" smtClean="0">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𝑨</m:t>
                                </m:r>
                              </m:e>
                              <m:sub>
                                <m:r>
                                  <a:rPr lang="en-US" altLang="zh-CN" sz="1600" b="1" i="1" smtClean="0">
                                    <a:latin typeface="Cambria Math"/>
                                  </a:rPr>
                                  <m:t>𝟏</m:t>
                                </m:r>
                              </m:sub>
                            </m:sSub>
                            <m:r>
                              <a:rPr lang="en-US" altLang="zh-CN" sz="1600" b="1" i="1" smtClean="0">
                                <a:latin typeface="Cambria Math"/>
                              </a:rPr>
                              <m:t>𝒅</m:t>
                            </m:r>
                            <m:r>
                              <a:rPr lang="en-US" altLang="zh-CN" sz="1600" b="1" i="1" smtClean="0">
                                <a:latin typeface="Cambria Math"/>
                              </a:rPr>
                              <m:t>≤</m:t>
                            </m:r>
                            <m:r>
                              <a:rPr lang="en-US" altLang="zh-CN" sz="1600" b="1" i="1" smtClean="0">
                                <a:latin typeface="Cambria Math"/>
                              </a:rPr>
                              <m:t>𝟎</m:t>
                            </m:r>
                          </m:e>
                          <m:e>
                            <m:r>
                              <a:rPr lang="en-US" altLang="zh-CN" sz="1600" b="1" i="1" smtClean="0">
                                <a:latin typeface="Cambria Math"/>
                              </a:rPr>
                              <m:t>𝑬𝒅</m:t>
                            </m:r>
                            <m:r>
                              <a:rPr lang="en-US" altLang="zh-CN" sz="1600" b="1" i="1" smtClean="0">
                                <a:latin typeface="Cambria Math"/>
                              </a:rPr>
                              <m:t>=</m:t>
                            </m:r>
                            <m:r>
                              <a:rPr lang="en-US" altLang="zh-CN" sz="1600" b="1" i="1" smtClean="0">
                                <a:latin typeface="Cambria Math"/>
                              </a:rPr>
                              <m:t>𝟎</m:t>
                            </m:r>
                          </m:e>
                          <m:e>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𝒊</m:t>
                                </m:r>
                              </m:sub>
                            </m:sSub>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𝒊</m:t>
                            </m:r>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𝟐</m:t>
                            </m:r>
                          </m:e>
                        </m:eqArr>
                      </m:e>
                    </m:d>
                  </m:oMath>
                </a14:m>
                <a:r>
                  <a:rPr lang="en-US" altLang="zh-CN" sz="1600" dirty="0"/>
                  <a:t>,</a:t>
                </a:r>
                <a:r>
                  <a:rPr lang="zh-CN" altLang="en-US" sz="1600" dirty="0"/>
                  <a:t>这里</a:t>
                </a:r>
                <a14:m>
                  <m:oMath xmlns:m="http://schemas.openxmlformats.org/officeDocument/2006/math">
                    <m:r>
                      <a:rPr lang="en-US" altLang="zh-CN" sz="1600" b="1" i="1" smtClean="0">
                        <a:latin typeface="Cambria Math"/>
                      </a:rPr>
                      <m:t>𝑬</m:t>
                    </m:r>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𝟏𝟐</m:t>
                            </m:r>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𝟒</m:t>
                            </m:r>
                          </m:e>
                        </m:d>
                      </m:e>
                      <m:sup>
                        <m:r>
                          <a:rPr lang="en-US" altLang="zh-CN" sz="1600" b="1" i="1" smtClean="0">
                            <a:latin typeface="Cambria Math"/>
                          </a:rPr>
                          <m:t>𝑻</m:t>
                        </m:r>
                      </m:sup>
                    </m:sSup>
                  </m:oMath>
                </a14:m>
                <a:r>
                  <a:rPr lang="en-US" altLang="zh-CN" sz="1600" dirty="0"/>
                  <a:t>,</a:t>
                </a:r>
                <a:r>
                  <a:rPr lang="zh-CN" altLang="en-US" sz="1600" dirty="0"/>
                  <a:t>故</a:t>
                </a:r>
                <a14:m>
                  <m:oMath xmlns:m="http://schemas.openxmlformats.org/officeDocument/2006/math">
                    <m:r>
                      <a:rPr lang="en-US" altLang="zh-CN" sz="1600">
                        <a:latin typeface="Cambria Math"/>
                      </a:rPr>
                      <m:t>𝛁</m:t>
                    </m:r>
                    <m:r>
                      <a:rPr lang="en-US" altLang="zh-CN" sz="1600" i="1">
                        <a:latin typeface="Cambria Math"/>
                      </a:rPr>
                      <m:t>𝒇</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𝟎</m:t>
                                </m:r>
                              </m:sub>
                            </m:sSub>
                          </m:e>
                        </m:d>
                      </m:e>
                      <m:sup>
                        <m:r>
                          <a:rPr lang="en-US" altLang="zh-CN" sz="1600" i="1">
                            <a:latin typeface="Cambria Math"/>
                          </a:rPr>
                          <m:t>𝑻</m:t>
                        </m:r>
                      </m:sup>
                    </m:sSup>
                    <m:r>
                      <a:rPr lang="en-US" altLang="zh-CN" sz="1600" b="1" i="1" smtClean="0">
                        <a:latin typeface="Cambria Math"/>
                      </a:rPr>
                      <m:t>=(−</m:t>
                    </m:r>
                    <m:r>
                      <a:rPr lang="en-US" altLang="zh-CN" sz="1600" b="1" i="1" smtClean="0">
                        <a:latin typeface="Cambria Math"/>
                      </a:rPr>
                      <m:t>𝟖</m:t>
                    </m:r>
                    <m:r>
                      <a:rPr lang="en-US" altLang="zh-CN" sz="1600" b="1" i="1" smtClean="0">
                        <a:latin typeface="Cambria Math"/>
                      </a:rPr>
                      <m:t>  </m:t>
                    </m:r>
                    <m:r>
                      <a:rPr lang="en-US" altLang="zh-CN" sz="1600" b="1" i="1" smtClean="0">
                        <a:latin typeface="Cambria Math"/>
                      </a:rPr>
                      <m:t>𝟐</m:t>
                    </m:r>
                  </m:oMath>
                </a14:m>
                <a:r>
                  <a:rPr lang="en-US" altLang="zh-CN" sz="1600" dirty="0"/>
                  <a:t>),</a:t>
                </a:r>
                <a:r>
                  <a:rPr lang="zh-CN" altLang="en-US" sz="1600" dirty="0"/>
                  <a:t>线性规划问题成为：</a:t>
                </a:r>
                <a:r>
                  <a:rPr lang="en-US" altLang="zh-CN" sz="1600" dirty="0"/>
                  <a:t> </a:t>
                </a:r>
                <a14:m>
                  <m:oMath xmlns:m="http://schemas.openxmlformats.org/officeDocument/2006/math">
                    <m:r>
                      <a:rPr lang="en-US" altLang="zh-CN" sz="1600" i="1">
                        <a:latin typeface="Cambria Math"/>
                      </a:rPr>
                      <m:t>𝒎𝒊𝒏</m:t>
                    </m:r>
                    <m:r>
                      <a:rPr lang="en-US" altLang="zh-CN" sz="1600" i="1">
                        <a:latin typeface="Cambria Math"/>
                      </a:rPr>
                      <m:t> </m:t>
                    </m:r>
                    <m:r>
                      <a:rPr lang="en-US" altLang="zh-CN" sz="1600" i="1">
                        <a:latin typeface="Cambria Math"/>
                      </a:rPr>
                      <m:t>𝒛</m:t>
                    </m:r>
                    <m:r>
                      <a:rPr lang="en-US" altLang="zh-CN" sz="1600" i="1">
                        <a:latin typeface="Cambria Math"/>
                      </a:rPr>
                      <m:t>=</m:t>
                    </m:r>
                    <m:r>
                      <a:rPr lang="en-US" altLang="zh-CN" sz="1600" b="1" i="1" smtClean="0">
                        <a:latin typeface="Cambria Math"/>
                      </a:rPr>
                      <m:t>−</m:t>
                    </m:r>
                    <m:r>
                      <a:rPr lang="en-US" altLang="zh-CN" sz="1600" b="1" i="1" smtClean="0">
                        <a:latin typeface="Cambria Math"/>
                      </a:rPr>
                      <m:t>𝟖</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i="1">
                        <a:latin typeface="Cambria Math"/>
                      </a:rPr>
                      <m:t>;</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𝟎</m:t>
                            </m:r>
                          </m:e>
                          <m:e>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𝟎</m:t>
                            </m:r>
                          </m:e>
                          <m:e>
                            <m:r>
                              <a:rPr lang="en-US" altLang="zh-CN" sz="1600" i="1">
                                <a:latin typeface="Cambria Math"/>
                              </a:rPr>
                              <m:t>−</m:t>
                            </m:r>
                            <m:r>
                              <a:rPr lang="en-US" altLang="zh-CN" sz="1600" i="1">
                                <a:latin typeface="Cambria Math"/>
                              </a:rPr>
                              <m:t>𝟏</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𝒅</m:t>
                                </m:r>
                              </m:e>
                              <m:sub>
                                <m:r>
                                  <a:rPr lang="en-US" altLang="zh-CN" sz="1600" i="1">
                                    <a:latin typeface="Cambria Math"/>
                                  </a:rPr>
                                  <m:t>𝒊</m:t>
                                </m:r>
                              </m:sub>
                            </m:sSub>
                            <m:r>
                              <a:rPr lang="en-US" altLang="zh-CN" sz="1600" i="1">
                                <a:latin typeface="Cambria Math"/>
                              </a:rPr>
                              <m:t>≤</m:t>
                            </m:r>
                            <m:r>
                              <a:rPr lang="en-US" altLang="zh-CN" sz="1600" i="1">
                                <a:latin typeface="Cambria Math"/>
                              </a:rPr>
                              <m:t>𝟏</m:t>
                            </m:r>
                            <m:r>
                              <a:rPr lang="en-US" altLang="zh-CN" sz="1600" i="1">
                                <a:latin typeface="Cambria Math"/>
                              </a:rPr>
                              <m:t>,</m:t>
                            </m:r>
                            <m:r>
                              <a:rPr lang="en-US" altLang="zh-CN" sz="1600" i="1">
                                <a:latin typeface="Cambria Math"/>
                              </a:rPr>
                              <m:t>𝒊</m:t>
                            </m:r>
                            <m:r>
                              <a:rPr lang="en-US" altLang="zh-CN" sz="1600" i="1">
                                <a:latin typeface="Cambria Math"/>
                              </a:rPr>
                              <m:t>=</m:t>
                            </m:r>
                            <m:r>
                              <a:rPr lang="en-US" altLang="zh-CN" sz="1600" i="1">
                                <a:latin typeface="Cambria Math"/>
                              </a:rPr>
                              <m:t>𝟏</m:t>
                            </m:r>
                            <m:r>
                              <a:rPr lang="en-US" altLang="zh-CN" sz="1600" i="1">
                                <a:latin typeface="Cambria Math"/>
                              </a:rPr>
                              <m:t>,</m:t>
                            </m:r>
                            <m:r>
                              <a:rPr lang="en-US" altLang="zh-CN" sz="1600" i="1">
                                <a:latin typeface="Cambria Math"/>
                              </a:rPr>
                              <m:t>𝟐</m:t>
                            </m:r>
                          </m:e>
                        </m:eqArr>
                      </m:e>
                    </m:d>
                  </m:oMath>
                </a14:m>
                <a:r>
                  <a:rPr lang="en-US" altLang="zh-CN" sz="1600" dirty="0"/>
                  <a:t>,</a:t>
                </a:r>
              </a:p>
              <a:p>
                <a:r>
                  <a:rPr lang="zh-CN" altLang="en-US" sz="1600" dirty="0"/>
                  <a:t>将其化为如下的标准形式</a:t>
                </a:r>
                <a:r>
                  <a:rPr lang="en-US" altLang="zh-CN" sz="1600" dirty="0"/>
                  <a:t>,</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b="1" i="1" smtClean="0">
                        <a:latin typeface="Cambria Math"/>
                      </a:rPr>
                      <m:t>+</m:t>
                    </m:r>
                  </m:oMath>
                </a14:m>
                <a:r>
                  <a:rPr lang="en-US" altLang="zh-CN" sz="1600" dirty="0"/>
                  <a:t>1, </a:t>
                </a:r>
              </a:p>
              <a:p>
                <a14:m>
                  <m:oMath xmlns:m="http://schemas.openxmlformats.org/officeDocument/2006/math">
                    <m:r>
                      <a:rPr lang="en-US" altLang="zh-CN" sz="1600" i="1">
                        <a:latin typeface="Cambria Math"/>
                      </a:rPr>
                      <m:t>𝒎</m:t>
                    </m:r>
                    <m:r>
                      <a:rPr lang="en-US" altLang="zh-CN" sz="1600" b="1" i="1" smtClean="0">
                        <a:latin typeface="Cambria Math"/>
                      </a:rPr>
                      <m:t>𝒂𝒙</m:t>
                    </m:r>
                    <m:r>
                      <a:rPr lang="en-US" altLang="zh-CN" sz="1600" i="1">
                        <a:latin typeface="Cambria Math"/>
                      </a:rPr>
                      <m:t> </m:t>
                    </m:r>
                    <m:r>
                      <a:rPr lang="en-US" altLang="zh-CN" sz="1600" i="1">
                        <a:latin typeface="Cambria Math"/>
                      </a:rPr>
                      <m:t>𝒛</m:t>
                    </m:r>
                    <m:r>
                      <a:rPr lang="en-US" altLang="zh-CN" sz="1600" i="1">
                        <a:latin typeface="Cambria Math"/>
                      </a:rPr>
                      <m:t>=</m:t>
                    </m:r>
                    <m:r>
                      <a:rPr lang="en-US" altLang="zh-CN" sz="1600" b="1" i="1" smtClean="0">
                        <a:latin typeface="Cambria Math"/>
                      </a:rPr>
                      <m:t>𝟖</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𝟔</m:t>
                    </m:r>
                    <m:r>
                      <a:rPr lang="en-US" altLang="zh-CN" sz="1600" i="1">
                        <a:latin typeface="Cambria Math"/>
                      </a:rPr>
                      <m:t>;</m:t>
                    </m:r>
                  </m:oMath>
                </a14:m>
                <a:endParaRPr lang="en-US" altLang="zh-CN" sz="1600" i="1" dirty="0">
                  <a:latin typeface="Cambria Math"/>
                </a:endParaRPr>
              </a:p>
              <a:p>
                <a14:m>
                  <m:oMath xmlns:m="http://schemas.openxmlformats.org/officeDocument/2006/math">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d>
                      <m:dPr>
                        <m:begChr m:val="{"/>
                        <m:endChr m:val=""/>
                        <m:ctrlPr>
                          <a:rPr lang="en-US" altLang="zh-CN" sz="1600" i="1">
                            <a:latin typeface="Cambria Math" panose="02040503050406030204" pitchFamily="18" charset="0"/>
                          </a:rPr>
                        </m:ctrlPr>
                      </m:dPr>
                      <m:e>
                        <m:eqArr>
                          <m:eqArrPr>
                            <m:ctrlPr>
                              <a:rPr lang="en-US" altLang="zh-CN" sz="1600" b="1" i="1">
                                <a:latin typeface="Cambria Math" panose="02040503050406030204" pitchFamily="18" charset="0"/>
                              </a:rPr>
                            </m:ctrlPr>
                          </m:eqArrPr>
                          <m:e>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𝟑</m:t>
                                </m:r>
                              </m:sub>
                            </m:sSub>
                            <m:r>
                              <a:rPr lang="en-US" altLang="zh-CN" sz="1600" b="1" i="1" smtClean="0">
                                <a:latin typeface="Cambria Math"/>
                              </a:rPr>
                              <m:t>=</m:t>
                            </m:r>
                            <m:r>
                              <a:rPr lang="en-US" altLang="zh-CN" sz="1600" b="1" i="1" smtClean="0">
                                <a:latin typeface="Cambria Math"/>
                              </a:rPr>
                              <m:t>𝟏</m:t>
                            </m:r>
                          </m:e>
                          <m:e>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r>
                              <a:rPr lang="en-US" altLang="zh-CN" sz="1600" b="1" i="1" smtClean="0">
                                <a:latin typeface="Cambria Math"/>
                              </a:rPr>
                              <m:t>𝟓</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𝟓</m:t>
                                </m:r>
                              </m:sub>
                            </m:sSub>
                            <m:r>
                              <a:rPr lang="en-US" altLang="zh-CN" sz="1600" b="1" i="1" smtClean="0">
                                <a:latin typeface="Cambria Math"/>
                              </a:rPr>
                              <m:t>=</m:t>
                            </m:r>
                            <m:r>
                              <a:rPr lang="en-US" altLang="zh-CN" sz="1600" b="1" i="1" smtClean="0">
                                <a:latin typeface="Cambria Math"/>
                              </a:rPr>
                              <m:t>𝟐</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r>
                              <a:rPr lang="en-US" altLang="zh-CN" sz="1600" b="1" i="1" smtClean="0">
                                <a:latin typeface="Cambria Math"/>
                              </a:rPr>
                              <m:t>𝟐</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𝒊</m:t>
                                </m:r>
                              </m:sub>
                            </m:sSub>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r>
                              <a:rPr lang="en-US" altLang="zh-CN" sz="1600" b="1" i="1" smtClean="0">
                                <a:latin typeface="Cambria Math"/>
                              </a:rPr>
                              <m:t>𝒊</m:t>
                            </m:r>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𝟔</m:t>
                            </m:r>
                          </m:e>
                        </m:eqArr>
                      </m:e>
                    </m:d>
                  </m:oMath>
                </a14:m>
                <a:r>
                  <a:rPr lang="en-US" altLang="zh-CN" sz="1600" dirty="0"/>
                  <a:t>,</a:t>
                </a:r>
                <a:endParaRPr lang="zh-CN" altLang="en-US" sz="1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5" b="-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 </a:t>
            </a:r>
            <a:r>
              <a:rPr lang="zh-CN" altLang="en-US" sz="2400" dirty="0">
                <a:latin typeface="隶书" panose="02010509060101010101" pitchFamily="1" charset="-122"/>
              </a:rPr>
              <a:t>线性约束</a:t>
            </a:r>
            <a:r>
              <a:rPr lang="en-US" altLang="zh-CN" sz="2400" dirty="0">
                <a:latin typeface="隶书" panose="02010509060101010101" pitchFamily="1" charset="-122"/>
              </a:rPr>
              <a:t>-</a:t>
            </a:r>
            <a:r>
              <a:rPr lang="zh-CN" altLang="en-US" sz="2400" dirty="0">
                <a:latin typeface="隶书" panose="02010509060101010101" pitchFamily="1" charset="-122"/>
              </a:rPr>
              <a:t>计算例子</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从而用单纯形法解得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𝟏</m:t>
                    </m:r>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𝟐</m:t>
                        </m:r>
                      </m:num>
                      <m:den>
                        <m:r>
                          <a:rPr lang="en-US" altLang="zh-CN" sz="2400" i="1">
                            <a:latin typeface="Cambria Math"/>
                          </a:rPr>
                          <m:t>𝟑</m:t>
                        </m:r>
                      </m:den>
                    </m:f>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𝟐</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𝟏</m:t>
                    </m:r>
                  </m:oMath>
                </a14:m>
                <a:r>
                  <a:rPr lang="en-US" altLang="zh-CN" sz="2400" dirty="0"/>
                  <a:t>,</a:t>
                </a:r>
                <a:r>
                  <a:rPr lang="zh-CN" altLang="en-US" sz="2400" dirty="0"/>
                  <a:t>即得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𝟎</m:t>
                        </m:r>
                      </m:sub>
                    </m:sSub>
                    <m:r>
                      <a:rPr lang="en-US" altLang="zh-CN" sz="2400" i="1">
                        <a:latin typeface="Cambria Math"/>
                      </a:rPr>
                      <m:t>+</m:t>
                    </m:r>
                    <m:r>
                      <a:rPr lang="en-US" altLang="zh-CN" sz="2400" i="1">
                        <a:latin typeface="Cambria Math"/>
                      </a:rPr>
                      <m:t>𝝀</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𝟎</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𝟐</m:t>
                            </m:r>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𝟐</m:t>
                                </m:r>
                              </m:num>
                              <m:den>
                                <m:r>
                                  <a:rPr lang="en-US" altLang="zh-CN" sz="2400" i="1">
                                    <a:latin typeface="Cambria Math"/>
                                  </a:rPr>
                                  <m:t>𝟑</m:t>
                                </m:r>
                              </m:den>
                            </m:f>
                            <m:r>
                              <a:rPr lang="en-US" altLang="zh-CN" sz="2400" i="1">
                                <a:latin typeface="Cambria Math"/>
                              </a:rPr>
                              <m:t>𝝀</m:t>
                            </m:r>
                            <m:r>
                              <a:rPr lang="en-US" altLang="zh-CN" sz="2400" i="1">
                                <a:latin typeface="Cambria Math"/>
                              </a:rPr>
                              <m:t>  </m:t>
                            </m:r>
                            <m:r>
                              <a:rPr lang="en-US" altLang="zh-CN" sz="2400" i="1">
                                <a:latin typeface="Cambria Math"/>
                              </a:rPr>
                              <m:t>𝟑</m:t>
                            </m:r>
                            <m:r>
                              <a:rPr lang="en-US" altLang="zh-CN" sz="2400" i="1">
                                <a:latin typeface="Cambria Math"/>
                              </a:rPr>
                              <m:t>−</m:t>
                            </m:r>
                            <m:r>
                              <a:rPr lang="en-US" altLang="zh-CN" sz="2400" i="1">
                                <a:latin typeface="Cambria Math"/>
                              </a:rPr>
                              <m:t>𝝀</m:t>
                            </m:r>
                          </m:e>
                        </m:d>
                      </m:e>
                      <m:sup>
                        <m:r>
                          <a:rPr lang="en-US" altLang="zh-CN" sz="2400" i="1">
                            <a:latin typeface="Cambria Math"/>
                          </a:rPr>
                          <m:t>𝑻</m:t>
                        </m:r>
                      </m:sup>
                    </m:sSup>
                  </m:oMath>
                </a14:m>
                <a:r>
                  <a:rPr lang="en-US" altLang="zh-CN" sz="2400" dirty="0"/>
                  <a:t>,</a:t>
                </a:r>
              </a:p>
              <a:p>
                <a:r>
                  <a:rPr lang="zh-CN" altLang="en-US" sz="2400" dirty="0"/>
                  <a:t>作一维搜索，先由</a:t>
                </a:r>
                <a:r>
                  <a:rPr lang="en-US" altLang="zh-CN" sz="1800" b="0" dirty="0"/>
                  <a:t>:</a:t>
                </a:r>
                <a14:m>
                  <m:oMath xmlns:m="http://schemas.openxmlformats.org/officeDocument/2006/math">
                    <m:acc>
                      <m:accPr>
                        <m:chr m:val="̂"/>
                        <m:ctrlPr>
                          <a:rPr lang="en-US" altLang="zh-CN" sz="2400" b="0" i="1">
                            <a:latin typeface="Cambria Math" panose="02040503050406030204" pitchFamily="18" charset="0"/>
                          </a:rPr>
                        </m:ctrlPr>
                      </m:accPr>
                      <m:e>
                        <m:r>
                          <a:rPr lang="en-US" altLang="zh-CN" sz="2400" b="0" i="1">
                            <a:latin typeface="Cambria Math"/>
                          </a:rPr>
                          <m:t>𝑑</m:t>
                        </m:r>
                      </m:e>
                    </m:acc>
                    <m:r>
                      <a:rPr lang="en-US" altLang="zh-CN" sz="2400" b="0" i="1" dirty="0">
                        <a:latin typeface="Cambria Math"/>
                      </a:rPr>
                      <m:t>=</m:t>
                    </m:r>
                    <m:sSub>
                      <m:sSubPr>
                        <m:ctrlPr>
                          <a:rPr lang="en-US" altLang="zh-CN" sz="2400" b="0" i="1" dirty="0">
                            <a:latin typeface="Cambria Math" panose="02040503050406030204" pitchFamily="18" charset="0"/>
                          </a:rPr>
                        </m:ctrlPr>
                      </m:sSubPr>
                      <m:e>
                        <m:r>
                          <a:rPr lang="en-US" altLang="zh-CN" sz="2400" b="0" i="1" dirty="0">
                            <a:latin typeface="Cambria Math"/>
                          </a:rPr>
                          <m:t>𝐴</m:t>
                        </m:r>
                      </m:e>
                      <m:sub>
                        <m:r>
                          <a:rPr lang="en-US" altLang="zh-CN" sz="2400" b="0" i="1" dirty="0">
                            <a:latin typeface="Cambria Math"/>
                          </a:rPr>
                          <m:t>2</m:t>
                        </m:r>
                      </m:sub>
                    </m:sSub>
                    <m:sSub>
                      <m:sSubPr>
                        <m:ctrlPr>
                          <a:rPr lang="en-US" altLang="zh-CN" sz="2400" b="0" i="1" dirty="0">
                            <a:latin typeface="Cambria Math" panose="02040503050406030204" pitchFamily="18" charset="0"/>
                          </a:rPr>
                        </m:ctrlPr>
                      </m:sSubPr>
                      <m:e>
                        <m:r>
                          <a:rPr lang="en-US" altLang="zh-CN" sz="2400" b="0" i="1" dirty="0">
                            <a:latin typeface="Cambria Math"/>
                          </a:rPr>
                          <m:t>𝑑</m:t>
                        </m:r>
                      </m:e>
                      <m:sub>
                        <m:r>
                          <a:rPr lang="en-US" altLang="zh-CN" sz="2400" b="0" i="1" dirty="0">
                            <a:latin typeface="Cambria Math"/>
                          </a:rPr>
                          <m:t>𝑘</m:t>
                        </m:r>
                      </m:sub>
                    </m:sSub>
                    <m:r>
                      <m:rPr>
                        <m:nor/>
                      </m:rPr>
                      <a:rPr lang="en-US" altLang="zh-CN" sz="2400" b="0" dirty="0"/>
                      <m:t>,</m:t>
                    </m:r>
                    <m:acc>
                      <m:accPr>
                        <m:chr m:val="̂"/>
                        <m:ctrlPr>
                          <a:rPr lang="en-US" altLang="zh-CN" sz="2400" b="0" i="1" dirty="0">
                            <a:latin typeface="Cambria Math" panose="02040503050406030204" pitchFamily="18" charset="0"/>
                          </a:rPr>
                        </m:ctrlPr>
                      </m:accPr>
                      <m:e>
                        <m:r>
                          <a:rPr lang="en-US" altLang="zh-CN" sz="2400" i="1" dirty="0">
                            <a:latin typeface="Cambria Math"/>
                          </a:rPr>
                          <m:t>𝒃</m:t>
                        </m:r>
                      </m:e>
                    </m:acc>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𝒃</m:t>
                        </m:r>
                      </m:e>
                      <m:sub>
                        <m:r>
                          <a:rPr lang="en-US" altLang="zh-CN" sz="2400" i="1" dirty="0">
                            <a:latin typeface="Cambria Math"/>
                          </a:rPr>
                          <m:t>𝟐</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𝑨</m:t>
                        </m:r>
                      </m:e>
                      <m:sub>
                        <m:r>
                          <a:rPr lang="en-US" altLang="zh-CN" sz="2400" i="1" dirty="0">
                            <a:latin typeface="Cambria Math"/>
                          </a:rPr>
                          <m:t>𝟐</m:t>
                        </m:r>
                      </m:sub>
                    </m:sSub>
                    <m:sSub>
                      <m:sSubPr>
                        <m:ctrlPr>
                          <a:rPr lang="en-US" altLang="zh-CN" sz="2400" i="1" dirty="0">
                            <a:latin typeface="Cambria Math" panose="02040503050406030204" pitchFamily="18" charset="0"/>
                          </a:rPr>
                        </m:ctrlPr>
                      </m:sSubPr>
                      <m:e>
                        <m:r>
                          <a:rPr lang="en-US" altLang="zh-CN" sz="2400" i="1" dirty="0">
                            <a:latin typeface="Cambria Math"/>
                          </a:rPr>
                          <m:t>𝒙</m:t>
                        </m:r>
                      </m:e>
                      <m:sub>
                        <m:r>
                          <a:rPr lang="en-US" altLang="zh-CN" sz="2400" i="1" dirty="0">
                            <a:latin typeface="Cambria Math"/>
                          </a:rPr>
                          <m:t>𝒌</m:t>
                        </m:r>
                      </m:sub>
                    </m:sSub>
                    <m:r>
                      <a:rPr lang="en-US" altLang="zh-CN" sz="2400" b="0" i="1" dirty="0">
                        <a:latin typeface="Cambria Math"/>
                      </a:rPr>
                      <m:t>,</m:t>
                    </m:r>
                    <m:acc>
                      <m:accPr>
                        <m:chr m:val="̅"/>
                        <m:ctrlPr>
                          <a:rPr lang="en-US" altLang="zh-CN" sz="2400" b="0" i="1">
                            <a:latin typeface="Cambria Math" panose="02040503050406030204" pitchFamily="18" charset="0"/>
                          </a:rPr>
                        </m:ctrlPr>
                      </m:accPr>
                      <m:e>
                        <m:r>
                          <a:rPr lang="en-US" altLang="zh-CN" sz="2400" b="0" i="1">
                            <a:latin typeface="Cambria Math"/>
                          </a:rPr>
                          <m:t>𝜆</m:t>
                        </m:r>
                      </m:e>
                    </m:acc>
                    <m:r>
                      <a:rPr lang="en-US" altLang="zh-CN" sz="2400" b="0" i="1">
                        <a:latin typeface="Cambria Math"/>
                      </a:rPr>
                      <m:t>=</m:t>
                    </m:r>
                    <m:d>
                      <m:dPr>
                        <m:begChr m:val="{"/>
                        <m:endChr m:val=""/>
                        <m:ctrlPr>
                          <a:rPr lang="en-US" altLang="zh-CN" sz="2400" b="0" i="1">
                            <a:latin typeface="Cambria Math" panose="02040503050406030204" pitchFamily="18" charset="0"/>
                          </a:rPr>
                        </m:ctrlPr>
                      </m:dPr>
                      <m:e>
                        <m:eqArr>
                          <m:eqArrPr>
                            <m:ctrlPr>
                              <a:rPr lang="en-US" altLang="zh-CN" sz="2400" b="0" i="1">
                                <a:latin typeface="Cambria Math" panose="02040503050406030204" pitchFamily="18" charset="0"/>
                              </a:rPr>
                            </m:ctrlPr>
                          </m:eqArrPr>
                          <m:e>
                            <m:r>
                              <a:rPr lang="en-US" altLang="zh-CN" sz="2400" b="0" i="1">
                                <a:latin typeface="Cambria Math"/>
                              </a:rPr>
                              <m:t>𝑚𝑖𝑛</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𝑏</m:t>
                                            </m:r>
                                          </m:e>
                                        </m:acc>
                                      </m:e>
                                      <m:sub>
                                        <m:r>
                                          <a:rPr lang="en-US" altLang="zh-CN" sz="2400" b="0" i="1">
                                            <a:latin typeface="Cambria Math"/>
                                          </a:rPr>
                                          <m:t>𝑖</m:t>
                                        </m:r>
                                      </m:sub>
                                    </m:sSub>
                                  </m:num>
                                  <m:den>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den>
                                </m:f>
                                <m:r>
                                  <a:rPr lang="en-US" altLang="zh-CN" sz="2400" b="0" i="1">
                                    <a:latin typeface="Cambria Math"/>
                                  </a:rPr>
                                  <m:t>|</m:t>
                                </m:r>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r>
                                  <a:rPr lang="en-US" altLang="zh-CN" sz="2400" b="0" i="1">
                                    <a:latin typeface="Cambria Math" panose="02040503050406030204" pitchFamily="18" charset="0"/>
                                  </a:rPr>
                                  <m:t>&gt;</m:t>
                                </m:r>
                                <m:r>
                                  <a:rPr lang="en-US" altLang="zh-CN" sz="2400" b="0" i="1">
                                    <a:latin typeface="Cambria Math"/>
                                  </a:rPr>
                                  <m:t>0</m:t>
                                </m:r>
                              </m:e>
                            </m:d>
                            <m:r>
                              <a:rPr lang="en-US" altLang="zh-CN" sz="2400" b="0" i="1">
                                <a:latin typeface="Cambria Math"/>
                              </a:rPr>
                              <m:t>,</m:t>
                            </m:r>
                            <m:r>
                              <a:rPr lang="zh-CN" altLang="en-US" sz="2400" b="0" i="1">
                                <a:latin typeface="Cambria Math"/>
                              </a:rPr>
                              <m:t>若</m:t>
                            </m:r>
                            <m:acc>
                              <m:accPr>
                                <m:chr m:val="̂"/>
                                <m:ctrlPr>
                                  <a:rPr lang="en-US" altLang="zh-CN" sz="2400" b="0" i="1">
                                    <a:latin typeface="Cambria Math" panose="02040503050406030204" pitchFamily="18" charset="0"/>
                                  </a:rPr>
                                </m:ctrlPr>
                              </m:accPr>
                              <m:e>
                                <m:r>
                                  <a:rPr lang="en-US" altLang="zh-CN" sz="2400" b="0" i="1">
                                    <a:latin typeface="Cambria Math"/>
                                  </a:rPr>
                                  <m:t>𝑑</m:t>
                                </m:r>
                              </m:e>
                            </m:acc>
                            <m:r>
                              <a:rPr lang="zh-CN" altLang="en-US" sz="2400" b="0" i="1">
                                <a:latin typeface="Cambria Math"/>
                              </a:rPr>
                              <m:t>不是</m:t>
                            </m:r>
                            <m:r>
                              <a:rPr lang="en-US" altLang="zh-CN" sz="2400" b="0" i="1">
                                <a:latin typeface="Cambria Math" panose="02040503050406030204" pitchFamily="18" charset="0"/>
                              </a:rPr>
                              <m:t>≤</m:t>
                            </m:r>
                            <m:r>
                              <a:rPr lang="en-US" altLang="zh-CN" sz="2400" b="0" i="1">
                                <a:latin typeface="Cambria Math"/>
                              </a:rPr>
                              <m:t>0</m:t>
                            </m:r>
                          </m:e>
                          <m:e>
                            <m:r>
                              <a:rPr lang="en-US" altLang="zh-CN" sz="2400" b="0" i="1">
                                <a:latin typeface="Cambria Math"/>
                                <a:ea typeface="Cambria Math"/>
                              </a:rPr>
                              <m:t>∞,</m:t>
                            </m:r>
                            <m:r>
                              <a:rPr lang="zh-CN" altLang="en-US" sz="2400" b="0" i="1">
                                <a:latin typeface="Cambria Math"/>
                                <a:ea typeface="Cambria Math"/>
                              </a:rPr>
                              <m:t>若</m:t>
                            </m:r>
                            <m:acc>
                              <m:accPr>
                                <m:chr m:val="̂"/>
                                <m:ctrlPr>
                                  <a:rPr lang="en-US" altLang="zh-CN" sz="2400" b="0" i="1">
                                    <a:latin typeface="Cambria Math" panose="02040503050406030204" pitchFamily="18" charset="0"/>
                                    <a:ea typeface="Cambria Math"/>
                                  </a:rPr>
                                </m:ctrlPr>
                              </m:accPr>
                              <m:e>
                                <m:r>
                                  <a:rPr lang="en-US" altLang="zh-CN" sz="2400" b="0" i="1">
                                    <a:latin typeface="Cambria Math"/>
                                    <a:ea typeface="Cambria Math"/>
                                  </a:rPr>
                                  <m:t>𝑑</m:t>
                                </m:r>
                              </m:e>
                            </m:acc>
                            <m:r>
                              <a:rPr lang="en-US" altLang="zh-CN" sz="2400" b="0" i="1">
                                <a:latin typeface="Cambria Math" panose="02040503050406030204" pitchFamily="18" charset="0"/>
                                <a:ea typeface="Cambria Math"/>
                              </a:rPr>
                              <m:t>≤</m:t>
                            </m:r>
                            <m:r>
                              <a:rPr lang="en-US" altLang="zh-CN" sz="2400" b="0" i="1">
                                <a:latin typeface="Cambria Math"/>
                                <a:ea typeface="Cambria Math"/>
                              </a:rPr>
                              <m:t>0</m:t>
                            </m:r>
                          </m:e>
                        </m:eqArr>
                      </m:e>
                    </m:d>
                  </m:oMath>
                </a14:m>
                <a:endParaRPr lang="en-US" altLang="zh-CN" sz="2400" dirty="0"/>
              </a:p>
              <a:p>
                <a:r>
                  <a:rPr lang="zh-CN" altLang="en-US" sz="2400" dirty="0"/>
                  <a:t>求得</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𝝀</m:t>
                        </m:r>
                      </m:e>
                    </m:acc>
                    <m:r>
                      <a:rPr lang="en-US" altLang="zh-CN" sz="2400" i="1" dirty="0">
                        <a:latin typeface="Cambria Math"/>
                      </a:rPr>
                      <m:t>=</m:t>
                    </m:r>
                    <m:r>
                      <a:rPr lang="en-US" altLang="zh-CN" sz="2400" i="1" dirty="0">
                        <a:latin typeface="Cambria Math"/>
                      </a:rPr>
                      <m:t>𝒎𝒊𝒏</m:t>
                    </m:r>
                    <m:d>
                      <m:dPr>
                        <m:begChr m:val="{"/>
                        <m:endChr m:val="}"/>
                        <m:ctrlPr>
                          <a:rPr lang="en-US" altLang="zh-CN" sz="2400" i="1" dirty="0">
                            <a:latin typeface="Cambria Math" panose="02040503050406030204" pitchFamily="18" charset="0"/>
                          </a:rPr>
                        </m:ctrlPr>
                      </m:dPr>
                      <m:e>
                        <m:r>
                          <a:rPr lang="en-US" altLang="zh-CN" sz="2400" i="1" dirty="0">
                            <a:latin typeface="Cambria Math"/>
                          </a:rPr>
                          <m:t>−</m:t>
                        </m:r>
                        <m:f>
                          <m:fPr>
                            <m:ctrlPr>
                              <a:rPr lang="en-US" altLang="zh-CN" sz="2400" i="1" dirty="0">
                                <a:latin typeface="Cambria Math" panose="02040503050406030204" pitchFamily="18" charset="0"/>
                              </a:rPr>
                            </m:ctrlPr>
                          </m:fPr>
                          <m:num>
                            <m:r>
                              <a:rPr lang="en-US" altLang="zh-CN" sz="2400" i="1" dirty="0">
                                <a:latin typeface="Cambria Math"/>
                              </a:rPr>
                              <m:t>𝟑</m:t>
                            </m:r>
                          </m:num>
                          <m:den>
                            <m:r>
                              <a:rPr lang="en-US" altLang="zh-CN" sz="2400" i="1" dirty="0">
                                <a:latin typeface="Cambria Math"/>
                              </a:rPr>
                              <m:t>−</m:t>
                            </m:r>
                            <m:r>
                              <a:rPr lang="en-US" altLang="zh-CN" sz="2400" i="1" dirty="0">
                                <a:latin typeface="Cambria Math"/>
                              </a:rPr>
                              <m:t>𝟏</m:t>
                            </m:r>
                          </m:den>
                        </m:f>
                      </m:e>
                    </m:d>
                    <m:r>
                      <a:rPr lang="en-US" altLang="zh-CN" sz="2400" i="1" dirty="0">
                        <a:latin typeface="Cambria Math"/>
                      </a:rPr>
                      <m:t>=</m:t>
                    </m:r>
                    <m:r>
                      <a:rPr lang="en-US" altLang="zh-CN" sz="2400" i="1" dirty="0">
                        <a:latin typeface="Cambria Math"/>
                      </a:rPr>
                      <m:t>𝟑</m:t>
                    </m:r>
                  </m:oMath>
                </a14:m>
                <a:endParaRPr lang="en-US" altLang="zh-CN" sz="2400" dirty="0"/>
              </a:p>
              <a:p>
                <a:r>
                  <a:rPr lang="zh-CN" altLang="en-US" sz="2400" dirty="0"/>
                  <a:t>解规划问题</a:t>
                </a:r>
                <a14:m>
                  <m:oMath xmlns:m="http://schemas.openxmlformats.org/officeDocument/2006/math">
                    <m:r>
                      <a:rPr lang="en-US" altLang="zh-CN" sz="2400" i="1">
                        <a:solidFill>
                          <a:srgbClr val="FF0000"/>
                        </a:solidFill>
                        <a:latin typeface="Cambria Math"/>
                      </a:rPr>
                      <m:t>𝒎𝒊</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𝒏</m:t>
                        </m:r>
                      </m:e>
                      <m:sub>
                        <m:r>
                          <a:rPr lang="en-US" altLang="zh-CN" sz="2400" i="1">
                            <a:solidFill>
                              <a:srgbClr val="FF0000"/>
                            </a:solidFill>
                            <a:latin typeface="Cambria Math"/>
                          </a:rPr>
                          <m:t> </m:t>
                        </m:r>
                      </m:sub>
                    </m:sSub>
                    <m:r>
                      <a:rPr lang="en-US" altLang="zh-CN" sz="2400" i="1">
                        <a:solidFill>
                          <a:srgbClr val="FF0000"/>
                        </a:solidFill>
                        <a:latin typeface="Cambria Math"/>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𝟏</m:t>
                            </m:r>
                          </m:sub>
                        </m:sSub>
                      </m:e>
                    </m:d>
                    <m:r>
                      <a:rPr lang="en-US" altLang="zh-CN" sz="2400" i="1">
                        <a:solidFill>
                          <a:srgbClr val="FF0000"/>
                        </a:solidFill>
                        <a:latin typeface="Cambria Math"/>
                      </a:rPr>
                      <m:t>,</m:t>
                    </m:r>
                    <m:r>
                      <a:rPr lang="en-US" altLang="zh-CN" sz="2400" i="1">
                        <a:solidFill>
                          <a:srgbClr val="FF0000"/>
                        </a:solidFill>
                        <a:latin typeface="Cambria Math"/>
                      </a:rPr>
                      <m:t>𝒔</m:t>
                    </m:r>
                    <m:r>
                      <a:rPr lang="en-US" altLang="zh-CN" sz="2400" i="1">
                        <a:solidFill>
                          <a:srgbClr val="FF0000"/>
                        </a:solidFill>
                        <a:latin typeface="Cambria Math"/>
                      </a:rPr>
                      <m:t>.</m:t>
                    </m:r>
                    <m:r>
                      <a:rPr lang="en-US" altLang="zh-CN" sz="2400" i="1">
                        <a:solidFill>
                          <a:srgbClr val="FF0000"/>
                        </a:solidFill>
                        <a:latin typeface="Cambria Math"/>
                      </a:rPr>
                      <m:t>𝒕</m:t>
                    </m:r>
                    <m:r>
                      <a:rPr lang="en-US" altLang="zh-CN" sz="2400" i="1">
                        <a:solidFill>
                          <a:srgbClr val="FF0000"/>
                        </a:solidFill>
                        <a:latin typeface="Cambria Math"/>
                      </a:rPr>
                      <m:t>. </m:t>
                    </m:r>
                    <m:r>
                      <a:rPr lang="en-US" altLang="zh-CN" sz="2400" i="1">
                        <a:solidFill>
                          <a:srgbClr val="FF0000"/>
                        </a:solidFill>
                        <a:latin typeface="Cambria Math"/>
                      </a:rPr>
                      <m:t>𝟎</m:t>
                    </m:r>
                    <m:r>
                      <a:rPr lang="en-US" altLang="zh-CN" sz="2400" i="1">
                        <a:solidFill>
                          <a:srgbClr val="FF0000"/>
                        </a:solidFill>
                        <a:latin typeface="Cambria Math"/>
                      </a:rPr>
                      <m:t>≤</m:t>
                    </m:r>
                    <m:r>
                      <a:rPr lang="en-US" altLang="zh-CN" sz="2400" i="1">
                        <a:solidFill>
                          <a:srgbClr val="FF0000"/>
                        </a:solidFill>
                        <a:latin typeface="Cambria Math"/>
                      </a:rPr>
                      <m:t>𝝀</m:t>
                    </m:r>
                    <m:r>
                      <a:rPr lang="en-US" altLang="zh-CN" sz="2400" i="1">
                        <a:solidFill>
                          <a:srgbClr val="FF0000"/>
                        </a:solidFill>
                        <a:latin typeface="Cambria Math"/>
                      </a:rPr>
                      <m:t>≤</m:t>
                    </m:r>
                    <m:r>
                      <a:rPr lang="en-US" altLang="zh-CN" sz="2400" i="1">
                        <a:solidFill>
                          <a:srgbClr val="FF0000"/>
                        </a:solidFill>
                        <a:latin typeface="Cambria Math"/>
                      </a:rPr>
                      <m:t>𝟑</m:t>
                    </m:r>
                  </m:oMath>
                </a14:m>
                <a:r>
                  <a:rPr lang="en-US" altLang="zh-CN" sz="2400" dirty="0">
                    <a:solidFill>
                      <a:srgbClr val="FF0000"/>
                    </a:solidFill>
                  </a:rPr>
                  <a:t>,</a:t>
                </a:r>
                <a:r>
                  <a:rPr lang="zh-CN" altLang="en-US" sz="2400" dirty="0"/>
                  <a:t>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𝟏</m:t>
                        </m:r>
                      </m:sub>
                    </m:sSub>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𝟑𝟑</m:t>
                        </m:r>
                      </m:num>
                      <m:den>
                        <m:r>
                          <a:rPr lang="en-US" altLang="zh-CN" sz="2400" i="1">
                            <a:latin typeface="Cambria Math"/>
                          </a:rPr>
                          <m:t>𝟏𝟑</m:t>
                        </m:r>
                      </m:den>
                    </m:f>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𝟏𝟎𝟎</m:t>
                        </m:r>
                      </m:num>
                      <m:den>
                        <m:r>
                          <a:rPr lang="en-US" altLang="zh-CN" sz="2400" i="1">
                            <a:latin typeface="Cambria Math"/>
                          </a:rPr>
                          <m:t>𝟏𝟑</m:t>
                        </m:r>
                      </m:den>
                    </m:f>
                  </m:oMath>
                </a14:m>
                <a:r>
                  <a:rPr lang="en-US" altLang="zh-CN" sz="2400" dirty="0"/>
                  <a:t>,</a:t>
                </a:r>
                <a:r>
                  <a:rPr lang="zh-CN" altLang="en-US" sz="2400" dirty="0"/>
                  <a:t>此时得到新的迭代点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a:rPr>
                                  <m:t>𝟒𝟖</m:t>
                                </m:r>
                              </m:num>
                              <m:den>
                                <m:r>
                                  <a:rPr lang="en-US" altLang="zh-CN" sz="2400" i="1">
                                    <a:latin typeface="Cambria Math"/>
                                  </a:rPr>
                                  <m:t>𝟏𝟑</m:t>
                                </m:r>
                              </m:den>
                            </m:f>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𝟔</m:t>
                                </m:r>
                              </m:num>
                              <m:den>
                                <m:r>
                                  <a:rPr lang="en-US" altLang="zh-CN" sz="2400" i="1">
                                    <a:latin typeface="Cambria Math"/>
                                  </a:rPr>
                                  <m:t>𝟏𝟑</m:t>
                                </m:r>
                              </m:den>
                            </m:f>
                          </m:e>
                        </m:d>
                      </m:e>
                      <m:sup>
                        <m:r>
                          <a:rPr lang="en-US" altLang="zh-CN" sz="2400" i="1">
                            <a:latin typeface="Cambria Math"/>
                          </a:rPr>
                          <m:t>𝑻</m:t>
                        </m:r>
                      </m:sup>
                    </m:sSup>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𝟏𝟎𝟎</m:t>
                        </m:r>
                      </m:num>
                      <m:den>
                        <m:r>
                          <a:rPr lang="en-US" altLang="zh-CN" sz="2400" i="1">
                            <a:latin typeface="Cambria Math"/>
                          </a:rPr>
                          <m:t>𝟏𝟑</m:t>
                        </m:r>
                      </m:den>
                    </m:f>
                  </m:oMath>
                </a14:m>
                <a:r>
                  <a:rPr lang="en-US" altLang="zh-CN" sz="2400" dirty="0"/>
                  <a:t>, </a:t>
                </a:r>
                <a14:m>
                  <m:oMath xmlns:m="http://schemas.openxmlformats.org/officeDocument/2006/math">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e>
                      <m:sup>
                        <m:r>
                          <a:rPr lang="en-US" altLang="zh-CN" sz="2400" i="1">
                            <a:latin typeface="Cambria Math"/>
                          </a:rPr>
                          <m:t>𝑻</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𝟔𝟎</m:t>
                                </m:r>
                              </m:num>
                              <m:den>
                                <m:r>
                                  <a:rPr lang="en-US" altLang="zh-CN" sz="2400" i="1">
                                    <a:latin typeface="Cambria Math"/>
                                  </a:rPr>
                                  <m:t>𝟏𝟑</m:t>
                                </m:r>
                              </m:den>
                            </m:f>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𝟒𝟎</m:t>
                                </m:r>
                              </m:num>
                              <m:den>
                                <m:r>
                                  <a:rPr lang="en-US" altLang="zh-CN" sz="2400" i="1">
                                    <a:latin typeface="Cambria Math"/>
                                  </a:rPr>
                                  <m:t>𝟏𝟑</m:t>
                                </m:r>
                              </m:den>
                            </m:f>
                          </m:e>
                        </m:d>
                      </m:e>
                      <m:sup>
                        <m:r>
                          <a:rPr lang="en-US" altLang="zh-CN" sz="2400" i="1">
                            <a:latin typeface="Cambria Math"/>
                          </a:rPr>
                          <m:t>𝑻</m:t>
                        </m:r>
                      </m:sup>
                    </m:sSup>
                    <m:sSub>
                      <m:sSubPr>
                        <m:ctrlPr>
                          <a:rPr lang="en-US" altLang="zh-CN" sz="2400" i="1">
                            <a:latin typeface="Cambria Math" panose="02040503050406030204" pitchFamily="18" charset="0"/>
                          </a:rPr>
                        </m:ctrlPr>
                      </m:sSubPr>
                      <m:e>
                        <m:r>
                          <a:rPr lang="en-US" altLang="zh-CN" sz="2400" i="1">
                            <a:latin typeface="Cambria Math"/>
                          </a:rPr>
                          <m:t>,</m:t>
                        </m:r>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e>
                            </m:d>
                          </m:e>
                        </m:d>
                        <m:r>
                          <a:rPr lang="en-US" altLang="zh-CN" sz="2400" i="1">
                            <a:latin typeface="Cambria Math"/>
                          </a:rPr>
                          <m:t>&gt;</m:t>
                        </m:r>
                        <m:r>
                          <a:rPr lang="en-US" altLang="zh-CN" sz="2400" i="1">
                            <a:latin typeface="Cambria Math"/>
                          </a:rPr>
                          <m:t>𝝐</m:t>
                        </m:r>
                      </m:e>
                      <m:sub>
                        <m:r>
                          <a:rPr lang="en-US" altLang="zh-CN" sz="2400" i="1">
                            <a:latin typeface="Cambria Math"/>
                          </a:rPr>
                          <m:t>1</m:t>
                        </m:r>
                      </m:sub>
                    </m:sSub>
                  </m:oMath>
                </a14:m>
                <a:r>
                  <a:rPr lang="en-US" altLang="zh-CN" sz="2400" dirty="0"/>
                  <a:t>,</a:t>
                </a:r>
                <a:r>
                  <a:rPr lang="zh-CN" altLang="en-US" sz="2400" dirty="0"/>
                  <a:t>继续寻找可行下降方向</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𝟏</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&lt;</m:t>
                    </m:r>
                    <m:r>
                      <a:rPr lang="en-US" altLang="zh-CN" sz="2400" i="1">
                        <a:latin typeface="Cambria Math"/>
                      </a:rPr>
                      <m:t>𝟒</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𝟐</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m:t>
                    </m:r>
                    <m:r>
                      <a:rPr lang="en-US" altLang="zh-CN" sz="2400" i="1">
                        <a:latin typeface="Cambria Math"/>
                      </a:rPr>
                      <m:t>𝟏𝟐</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𝟑</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&lt;</m:t>
                    </m:r>
                    <m:r>
                      <a:rPr lang="en-US" altLang="zh-CN" sz="2400" i="1">
                        <a:latin typeface="Cambria Math"/>
                      </a:rPr>
                      <m:t>𝟎</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𝟒</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&lt;</m:t>
                    </m:r>
                    <m:r>
                      <a:rPr lang="en-US" altLang="zh-CN" sz="2400" i="1">
                        <a:latin typeface="Cambria Math"/>
                      </a:rPr>
                      <m:t>𝟎</m:t>
                    </m:r>
                  </m:oMath>
                </a14:m>
                <a:endParaRPr lang="zh-CN" altLang="en-US"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r="-529" b="-401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因此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𝟑</m:t>
                        </m:r>
                        <m:r>
                          <a:rPr lang="en-US" altLang="zh-CN" sz="2400" b="1" i="1" smtClean="0">
                            <a:latin typeface="Cambria Math"/>
                          </a:rPr>
                          <m:t> </m:t>
                        </m:r>
                        <m:r>
                          <a:rPr lang="en-US" altLang="zh-CN" sz="2400" b="1" i="1" smtClean="0">
                            <a:latin typeface="Cambria Math"/>
                          </a:rPr>
                          <m:t>𝟐</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𝟏𝟐</m:t>
                    </m:r>
                  </m:oMath>
                </a14:m>
                <a:r>
                  <a:rPr lang="en-US" altLang="zh-CN" sz="2400" dirty="0"/>
                  <a:t>,</a:t>
                </a:r>
                <a:r>
                  <a:rPr lang="zh-CN" altLang="en-US" sz="2400" dirty="0"/>
                  <a:t>再次求解求解线性规划问题</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𝒛</m:t>
                    </m:r>
                    <m:r>
                      <a:rPr lang="en-US" altLang="zh-CN" sz="2400" i="1">
                        <a:latin typeface="Cambria Math"/>
                      </a:rPr>
                      <m:t>=</m:t>
                    </m:r>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b="1" i="1" smtClean="0">
                                    <a:latin typeface="Cambria Math"/>
                                  </a:rPr>
                                  <m:t>𝟏</m:t>
                                </m:r>
                              </m:sub>
                            </m:sSub>
                          </m:e>
                        </m:d>
                      </m:e>
                      <m:sup>
                        <m:r>
                          <a:rPr lang="en-US" altLang="zh-CN" sz="2400" i="1">
                            <a:latin typeface="Cambria Math"/>
                          </a:rPr>
                          <m:t>𝑻</m:t>
                        </m:r>
                      </m:sup>
                    </m:sSup>
                    <m:r>
                      <a:rPr lang="en-US" altLang="zh-CN" sz="2400" i="1">
                        <a:latin typeface="Cambria Math"/>
                      </a:rPr>
                      <m:t>𝒅</m:t>
                    </m:r>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a:rPr>
                                  <m:t>𝑨</m:t>
                                </m:r>
                              </m:e>
                              <m:sub>
                                <m:r>
                                  <a:rPr lang="en-US" altLang="zh-CN" sz="2400" i="1">
                                    <a:latin typeface="Cambria Math"/>
                                  </a:rPr>
                                  <m:t>𝟏</m:t>
                                </m:r>
                              </m:sub>
                            </m:sSub>
                            <m:r>
                              <a:rPr lang="en-US" altLang="zh-CN" sz="2400" i="1">
                                <a:latin typeface="Cambria Math"/>
                              </a:rPr>
                              <m:t>𝒅</m:t>
                            </m:r>
                            <m:r>
                              <a:rPr lang="en-US" altLang="zh-CN" sz="2400" i="1">
                                <a:latin typeface="Cambria Math"/>
                              </a:rPr>
                              <m:t>≤</m:t>
                            </m:r>
                            <m:r>
                              <a:rPr lang="en-US" altLang="zh-CN" sz="2400" i="1">
                                <a:latin typeface="Cambria Math"/>
                              </a:rPr>
                              <m:t>𝟎</m:t>
                            </m:r>
                          </m:e>
                          <m:e>
                            <m:r>
                              <a:rPr lang="en-US" altLang="zh-CN" sz="2400" i="1">
                                <a:latin typeface="Cambria Math"/>
                              </a:rPr>
                              <m:t>𝑬𝒅</m:t>
                            </m:r>
                            <m:r>
                              <a:rPr lang="en-US" altLang="zh-CN" sz="2400" i="1">
                                <a:latin typeface="Cambria Math"/>
                              </a:rPr>
                              <m:t>=</m:t>
                            </m:r>
                            <m:r>
                              <a:rPr lang="en-US" altLang="zh-CN" sz="2400" i="1">
                                <a:latin typeface="Cambria Math"/>
                              </a:rPr>
                              <m:t>𝟎</m:t>
                            </m:r>
                          </m:e>
                          <m:e>
                            <m:r>
                              <a:rPr lang="en-US" altLang="zh-CN" sz="2400" i="1">
                                <a:latin typeface="Cambria Math"/>
                              </a:rPr>
                              <m:t>−</m:t>
                            </m:r>
                            <m:r>
                              <a:rPr lang="en-US" altLang="zh-CN" sz="2400" i="1">
                                <a:latin typeface="Cambria Math"/>
                              </a:rPr>
                              <m:t>𝟏</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𝒊</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𝟐</m:t>
                            </m:r>
                          </m:e>
                        </m:eqArr>
                      </m:e>
                    </m:d>
                  </m:oMath>
                </a14:m>
                <a:r>
                  <a:rPr lang="en-US" altLang="zh-CN" sz="2400" dirty="0"/>
                  <a:t>,</a:t>
                </a:r>
                <a:r>
                  <a:rPr lang="zh-CN" altLang="en-US" sz="2400" dirty="0"/>
                  <a:t>同样引入变量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oMath>
                </a14:m>
                <a:r>
                  <a:rPr lang="en-US" altLang="zh-CN" sz="2400" dirty="0"/>
                  <a:t>,</a:t>
                </a:r>
                <a:r>
                  <a:rPr lang="zh-CN" altLang="en-US" sz="2400" dirty="0"/>
                  <a:t>形成标准的单纯形，用单纯形法解得得目标函数值为</a:t>
                </a:r>
                <a:r>
                  <a:rPr lang="en-US" altLang="zh-CN" sz="2400" dirty="0"/>
                  <a:t>0,</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𝟐</m:t>
                        </m:r>
                      </m:num>
                      <m:den>
                        <m:r>
                          <a:rPr lang="en-US" altLang="zh-CN" sz="2400" b="1" i="1" smtClean="0">
                            <a:latin typeface="Cambria Math"/>
                          </a:rPr>
                          <m:t>𝟑</m:t>
                        </m:r>
                      </m:den>
                    </m:f>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oMath>
                </a14:m>
                <a:r>
                  <a:rPr lang="zh-CN" altLang="en-US" sz="2400" dirty="0"/>
                  <a:t>，从而得最优点为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en-US" altLang="zh-CN" sz="2400" dirty="0"/>
                  <a:t>=</a:t>
                </a:r>
                <a14:m>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a:rPr>
                                  <m:t>𝟒𝟖</m:t>
                                </m:r>
                              </m:num>
                              <m:den>
                                <m:r>
                                  <a:rPr lang="en-US" altLang="zh-CN" sz="2400" b="1" i="1" smtClean="0">
                                    <a:latin typeface="Cambria Math"/>
                                  </a:rPr>
                                  <m:t>𝟏𝟑</m:t>
                                </m:r>
                              </m:den>
                            </m:f>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𝟔</m:t>
                                </m:r>
                              </m:num>
                              <m:den>
                                <m:r>
                                  <a:rPr lang="en-US" altLang="zh-CN" sz="2400" b="1" i="1" smtClean="0">
                                    <a:latin typeface="Cambria Math"/>
                                  </a:rPr>
                                  <m:t>𝟏𝟑</m:t>
                                </m:r>
                              </m:den>
                            </m:f>
                          </m:e>
                        </m:d>
                      </m:e>
                      <m:sup>
                        <m:r>
                          <a:rPr lang="en-US" altLang="zh-CN" sz="2400" b="1" i="1" smtClean="0">
                            <a:latin typeface="Cambria Math"/>
                          </a:rPr>
                          <m:t>𝑻</m:t>
                        </m:r>
                      </m:sup>
                    </m:sSup>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𝟏𝟎𝟎</m:t>
                        </m:r>
                      </m:num>
                      <m:den>
                        <m:r>
                          <a:rPr lang="en-US" altLang="zh-CN" sz="2400" b="1" i="1" smtClean="0">
                            <a:latin typeface="Cambria Math"/>
                          </a:rPr>
                          <m:t>𝟏𝟑</m:t>
                        </m:r>
                      </m:den>
                    </m:f>
                  </m:oMath>
                </a14:m>
                <a:endParaRPr lang="en-US" altLang="zh-CN" sz="2400" dirty="0"/>
              </a:p>
              <a:p>
                <a:endParaRPr lang="en-US" altLang="zh-CN" sz="2400" dirty="0">
                  <a:solidFill>
                    <a:schemeClr val="tx1"/>
                  </a:solidFill>
                </a:endParaRPr>
              </a:p>
              <a:p>
                <a:endParaRPr lang="zh-CN" alt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solidFill>
                      <a:schemeClr val="tx1"/>
                    </a:solidFill>
                  </a:rPr>
                  <a:t>约束为非线性函数时</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𝟕</m:t>
                    </m:r>
                    <m:r>
                      <a:rPr lang="en-US" altLang="zh-CN" sz="1800" i="1">
                        <a:solidFill>
                          <a:srgbClr val="CC00CC"/>
                        </a:solidFill>
                        <a:latin typeface="Cambria Math"/>
                      </a:rPr>
                      <m:t>−</m:t>
                    </m:r>
                    <m:r>
                      <a:rPr lang="en-US" altLang="zh-CN" sz="1800" i="1">
                        <a:solidFill>
                          <a:srgbClr val="CC00CC"/>
                        </a:solidFill>
                        <a:latin typeface="Cambria Math"/>
                      </a:rPr>
                      <m:t>𝟓</m:t>
                    </m:r>
                    <m:r>
                      <a:rPr lang="en-US" altLang="zh-CN" sz="1800" i="1">
                        <a:solidFill>
                          <a:srgbClr val="CC00CC"/>
                        </a:solidFill>
                        <a:latin typeface="Cambria Math"/>
                      </a:rPr>
                      <m:t>)</m:t>
                    </m:r>
                    <m:r>
                      <a:rPr lang="en-US" altLang="zh-CN" sz="1800" i="1">
                        <a:latin typeface="Cambria Math"/>
                      </a:rPr>
                      <m:t>𝑴𝒊𝒏</m:t>
                    </m:r>
                    <m:r>
                      <a:rPr lang="en-US" altLang="zh-CN" sz="1800" i="1">
                        <a:latin typeface="Cambria Math"/>
                      </a:rPr>
                      <m:t> </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 </m:t>
                    </m:r>
                    <m:r>
                      <a:rPr lang="en-US" altLang="zh-CN" sz="1800" i="1">
                        <a:latin typeface="Cambria Math"/>
                      </a:rPr>
                      <m:t>𝒈</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𝟎</m:t>
                    </m:r>
                  </m:oMath>
                </a14:m>
                <a:r>
                  <a:rPr lang="zh-CN" altLang="en-US" sz="1800" dirty="0">
                    <a:solidFill>
                      <a:schemeClr val="tx1"/>
                    </a:solidFill>
                  </a:rPr>
                  <a:t>，通过求解线性规划</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𝟕</m:t>
                    </m:r>
                    <m:r>
                      <a:rPr lang="en-US" altLang="zh-CN" sz="1800" i="1">
                        <a:solidFill>
                          <a:srgbClr val="CC00CC"/>
                        </a:solidFill>
                        <a:latin typeface="Cambria Math"/>
                      </a:rPr>
                      <m:t>−</m:t>
                    </m:r>
                    <m:r>
                      <a:rPr lang="en-US" altLang="zh-CN" sz="1800" i="1">
                        <a:solidFill>
                          <a:srgbClr val="CC00CC"/>
                        </a:solidFill>
                        <a:latin typeface="Cambria Math"/>
                      </a:rPr>
                      <m:t>𝟔</m:t>
                    </m:r>
                    <m:r>
                      <a:rPr lang="en-US" altLang="zh-CN" sz="1800" i="1">
                        <a:solidFill>
                          <a:srgbClr val="CC00CC"/>
                        </a:solidFill>
                        <a:latin typeface="Cambria Math"/>
                      </a:rPr>
                      <m:t>)</m:t>
                    </m:r>
                    <m:r>
                      <a:rPr lang="en-US" altLang="zh-CN" sz="1800" i="1">
                        <a:latin typeface="Cambria Math"/>
                      </a:rPr>
                      <m:t>𝑴𝒊𝒏</m:t>
                    </m:r>
                    <m:r>
                      <a:rPr lang="en-US" altLang="zh-CN" sz="1800" i="1">
                        <a:latin typeface="Cambria Math"/>
                      </a:rPr>
                      <m:t> </m:t>
                    </m:r>
                    <m:r>
                      <a:rPr lang="en-US" altLang="zh-CN" sz="1800" i="1">
                        <a:latin typeface="Cambria Math"/>
                      </a:rPr>
                      <m:t>𝜼</m:t>
                    </m:r>
                    <m:r>
                      <a:rPr lang="en-US" altLang="zh-CN" sz="1800" i="1">
                        <a:latin typeface="Cambria Math"/>
                      </a:rPr>
                      <m:t>;</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m:t>
                    </m:r>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a:latin typeface="Cambria Math"/>
                              </a:rPr>
                              <m:t>𝛁</m:t>
                            </m:r>
                            <m:r>
                              <a:rPr lang="en-US" altLang="zh-CN" sz="1800" i="1">
                                <a:latin typeface="Cambria Math"/>
                              </a:rPr>
                              <m:t>𝒇</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r>
                              <a:rPr lang="en-US" altLang="zh-CN" sz="1800" i="1">
                                <a:latin typeface="Cambria Math"/>
                              </a:rPr>
                              <m:t>≤</m:t>
                            </m:r>
                            <m:r>
                              <a:rPr lang="en-US" altLang="zh-CN" sz="1800" i="1">
                                <a:latin typeface="Cambria Math"/>
                              </a:rPr>
                              <m:t>𝜼</m:t>
                            </m:r>
                            <m:r>
                              <a:rPr lang="en-US" altLang="zh-CN" sz="1800" i="1">
                                <a:latin typeface="Cambria Math"/>
                              </a:rPr>
                              <m:t>, </m:t>
                            </m:r>
                          </m:e>
                          <m:e>
                            <m:sSub>
                              <m:sSubPr>
                                <m:ctrlPr>
                                  <a:rPr lang="en-US" altLang="zh-CN" sz="1800" i="1">
                                    <a:latin typeface="Cambria Math" panose="02040503050406030204" pitchFamily="18" charset="0"/>
                                  </a:rPr>
                                </m:ctrlPr>
                              </m:sSubPr>
                              <m:e>
                                <m:r>
                                  <a:rPr lang="en-US" altLang="zh-CN" sz="1800">
                                    <a:latin typeface="Cambria Math"/>
                                  </a:rPr>
                                  <m:t>𝛁</m:t>
                                </m:r>
                                <m:r>
                                  <a:rPr lang="en-US" altLang="zh-CN" sz="1800" i="1">
                                    <a:latin typeface="Cambria Math"/>
                                  </a:rPr>
                                  <m:t>𝒈</m:t>
                                </m:r>
                              </m:e>
                              <m:sub>
                                <m:r>
                                  <a:rPr lang="en-US" altLang="zh-CN" sz="1800" i="1">
                                    <a:latin typeface="Cambria Math"/>
                                  </a:rPr>
                                  <m:t>𝒊</m:t>
                                </m:r>
                              </m:sub>
                            </m:sSub>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r>
                              <a:rPr lang="en-US" altLang="zh-CN" sz="1800" i="1">
                                <a:latin typeface="Cambria Math"/>
                              </a:rPr>
                              <m:t>≤</m:t>
                            </m:r>
                            <m:r>
                              <a:rPr lang="en-US" altLang="zh-CN" sz="1800" i="1">
                                <a:latin typeface="Cambria Math"/>
                              </a:rPr>
                              <m:t>𝜼</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𝑰</m:t>
                            </m:r>
                          </m:e>
                          <m:e>
                            <m:r>
                              <a:rPr lang="en-US" altLang="zh-CN" sz="1800" i="1">
                                <a:latin typeface="Cambria Math"/>
                              </a:rPr>
                              <m:t>−</m:t>
                            </m:r>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𝒋</m:t>
                                </m:r>
                              </m:sub>
                            </m:sSub>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𝒋</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𝒏</m:t>
                            </m:r>
                          </m:e>
                        </m:eqArr>
                      </m:e>
                    </m:d>
                  </m:oMath>
                </a14:m>
                <a:r>
                  <a:rPr lang="zh-CN" altLang="en-US" sz="1800" dirty="0">
                    <a:solidFill>
                      <a:schemeClr val="tx1"/>
                    </a:solidFill>
                  </a:rPr>
                  <a:t>得到</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𝒙</m:t>
                        </m:r>
                      </m:e>
                      <m:sub>
                        <m:r>
                          <a:rPr lang="en-US" altLang="zh-CN" sz="1800" b="1" i="1" smtClean="0">
                            <a:solidFill>
                              <a:schemeClr val="tx1"/>
                            </a:solidFill>
                            <a:latin typeface="Cambria Math"/>
                          </a:rPr>
                          <m:t>𝒌</m:t>
                        </m:r>
                      </m:sub>
                    </m:sSub>
                  </m:oMath>
                </a14:m>
                <a:r>
                  <a:rPr lang="zh-CN" altLang="en-US" sz="1800" dirty="0">
                    <a:solidFill>
                      <a:schemeClr val="tx1"/>
                    </a:solidFill>
                  </a:rPr>
                  <a:t>及可行下降方向</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𝒅</m:t>
                        </m:r>
                      </m:e>
                      <m:sub>
                        <m:r>
                          <a:rPr lang="en-US" altLang="zh-CN" sz="1800" b="1" i="1" smtClean="0">
                            <a:solidFill>
                              <a:schemeClr val="tx1"/>
                            </a:solidFill>
                            <a:latin typeface="Cambria Math"/>
                          </a:rPr>
                          <m:t>𝒌</m:t>
                        </m:r>
                      </m:sub>
                    </m:sSub>
                  </m:oMath>
                </a14:m>
                <a:r>
                  <a:rPr lang="en-US" altLang="zh-CN" sz="1800" dirty="0">
                    <a:solidFill>
                      <a:schemeClr val="tx1"/>
                    </a:solidFill>
                  </a:rPr>
                  <a:t>,</a:t>
                </a:r>
                <a:r>
                  <a:rPr lang="zh-CN" altLang="en-US" sz="1800" dirty="0">
                    <a:solidFill>
                      <a:schemeClr val="tx1"/>
                    </a:solidFill>
                  </a:rPr>
                  <a:t>现在沿该方向进行一维搜索求得</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𝝀</m:t>
                        </m:r>
                      </m:e>
                      <m:sub>
                        <m:r>
                          <a:rPr lang="en-US" altLang="zh-CN" sz="1800" b="1" i="1" smtClean="0">
                            <a:solidFill>
                              <a:schemeClr val="tx1"/>
                            </a:solidFill>
                            <a:latin typeface="Cambria Math"/>
                          </a:rPr>
                          <m:t>𝒌</m:t>
                        </m:r>
                      </m:sub>
                    </m:sSub>
                    <m:r>
                      <a:rPr lang="en-US" altLang="zh-CN" sz="1800" b="1" i="0" smtClean="0">
                        <a:solidFill>
                          <a:schemeClr val="tx1"/>
                        </a:solidFill>
                        <a:latin typeface="Cambria Math"/>
                      </a:rPr>
                      <m:t>,</m:t>
                    </m:r>
                  </m:oMath>
                </a14:m>
                <a:r>
                  <a:rPr lang="zh-CN" altLang="en-US" sz="1800" dirty="0">
                    <a:solidFill>
                      <a:schemeClr val="tx1"/>
                    </a:solidFill>
                  </a:rPr>
                  <a:t>即求解</a:t>
                </a:r>
                <a14:m>
                  <m:oMath xmlns:m="http://schemas.openxmlformats.org/officeDocument/2006/math">
                    <m:r>
                      <a:rPr lang="en-US" altLang="zh-CN" sz="1800" i="1">
                        <a:solidFill>
                          <a:srgbClr val="FF0000"/>
                        </a:solidFill>
                        <a:latin typeface="Cambria Math"/>
                      </a:rPr>
                      <m:t>𝒎𝒊</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𝒏</m:t>
                        </m:r>
                      </m:e>
                      <m:sub>
                        <m:r>
                          <a:rPr lang="en-US" altLang="zh-CN" sz="1800" i="1">
                            <a:solidFill>
                              <a:srgbClr val="FF0000"/>
                            </a:solidFill>
                            <a:latin typeface="Cambria Math"/>
                          </a:rPr>
                          <m:t> </m:t>
                        </m:r>
                      </m:sub>
                    </m:sSub>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𝒙</m:t>
                            </m:r>
                          </m:e>
                          <m:sub>
                            <m:r>
                              <a:rPr lang="en-US" altLang="zh-CN" sz="1800" i="1">
                                <a:solidFill>
                                  <a:srgbClr val="FF0000"/>
                                </a:solidFill>
                                <a:latin typeface="Cambria Math"/>
                              </a:rPr>
                              <m:t>𝒌</m:t>
                            </m:r>
                          </m:sub>
                        </m:sSub>
                        <m:r>
                          <a:rPr lang="en-US" altLang="zh-CN" sz="1800" i="1">
                            <a:solidFill>
                              <a:srgbClr val="FF0000"/>
                            </a:solidFill>
                            <a:latin typeface="Cambria Math"/>
                          </a:rPr>
                          <m:t>+</m:t>
                        </m:r>
                        <m:r>
                          <a:rPr lang="en-US" altLang="zh-CN" sz="1800" i="1">
                            <a:solidFill>
                              <a:srgbClr val="FF0000"/>
                            </a:solidFill>
                            <a:latin typeface="Cambria Math"/>
                          </a:rPr>
                          <m:t>𝝀</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𝒅</m:t>
                            </m:r>
                          </m:e>
                          <m:sub>
                            <m:r>
                              <a:rPr lang="en-US" altLang="zh-CN" sz="1800" i="1">
                                <a:solidFill>
                                  <a:srgbClr val="FF0000"/>
                                </a:solidFill>
                                <a:latin typeface="Cambria Math"/>
                              </a:rPr>
                              <m:t>𝒌</m:t>
                            </m:r>
                          </m:sub>
                        </m:sSub>
                      </m:e>
                    </m:d>
                    <m:r>
                      <a:rPr lang="en-US" altLang="zh-CN" sz="1800" i="1">
                        <a:solidFill>
                          <a:srgbClr val="FF0000"/>
                        </a:solidFill>
                        <a:latin typeface="Cambria Math"/>
                      </a:rPr>
                      <m:t>,</m:t>
                    </m:r>
                    <m:r>
                      <a:rPr lang="en-US" altLang="zh-CN" sz="1800" i="1">
                        <a:solidFill>
                          <a:srgbClr val="FF0000"/>
                        </a:solidFill>
                        <a:latin typeface="Cambria Math"/>
                      </a:rPr>
                      <m:t>𝒔</m:t>
                    </m:r>
                    <m:r>
                      <a:rPr lang="en-US" altLang="zh-CN" sz="1800" i="1">
                        <a:solidFill>
                          <a:srgbClr val="FF0000"/>
                        </a:solidFill>
                        <a:latin typeface="Cambria Math"/>
                      </a:rPr>
                      <m:t>.</m:t>
                    </m:r>
                    <m:r>
                      <a:rPr lang="en-US" altLang="zh-CN" sz="1800" i="1">
                        <a:solidFill>
                          <a:srgbClr val="FF0000"/>
                        </a:solidFill>
                        <a:latin typeface="Cambria Math"/>
                      </a:rPr>
                      <m:t>𝒕</m:t>
                    </m:r>
                    <m:r>
                      <a:rPr lang="en-US" altLang="zh-CN" sz="1800" i="1">
                        <a:solidFill>
                          <a:srgbClr val="FF0000"/>
                        </a:solidFill>
                        <a:latin typeface="Cambria Math"/>
                      </a:rPr>
                      <m:t>. </m:t>
                    </m:r>
                    <m:r>
                      <a:rPr lang="en-US" altLang="zh-CN" sz="1800" i="1">
                        <a:solidFill>
                          <a:srgbClr val="FF0000"/>
                        </a:solidFill>
                        <a:latin typeface="Cambria Math"/>
                      </a:rPr>
                      <m:t>𝟎</m:t>
                    </m:r>
                    <m:r>
                      <a:rPr lang="en-US" altLang="zh-CN" sz="1800" i="1">
                        <a:solidFill>
                          <a:srgbClr val="FF0000"/>
                        </a:solidFill>
                        <a:latin typeface="Cambria Math"/>
                      </a:rPr>
                      <m:t>≤</m:t>
                    </m:r>
                    <m:r>
                      <a:rPr lang="en-US" altLang="zh-CN" sz="1800" i="1">
                        <a:solidFill>
                          <a:srgbClr val="FF0000"/>
                        </a:solidFill>
                        <a:latin typeface="Cambria Math"/>
                      </a:rPr>
                      <m:t>𝝀</m:t>
                    </m:r>
                    <m:r>
                      <a:rPr lang="en-US" altLang="zh-CN" sz="1800" i="1">
                        <a:solidFill>
                          <a:srgbClr val="FF0000"/>
                        </a:solidFill>
                        <a:latin typeface="Cambria Math"/>
                      </a:rPr>
                      <m:t>≤</m:t>
                    </m:r>
                    <m:acc>
                      <m:accPr>
                        <m:chr m:val="̅"/>
                        <m:ctrlPr>
                          <a:rPr lang="en-US" altLang="zh-CN" sz="1800" i="1">
                            <a:solidFill>
                              <a:srgbClr val="FF0000"/>
                            </a:solidFill>
                            <a:latin typeface="Cambria Math" panose="02040503050406030204" pitchFamily="18" charset="0"/>
                          </a:rPr>
                        </m:ctrlPr>
                      </m:accPr>
                      <m:e>
                        <m:r>
                          <a:rPr lang="en-US" altLang="zh-CN" sz="1800" i="1">
                            <a:solidFill>
                              <a:srgbClr val="FF0000"/>
                            </a:solidFill>
                            <a:latin typeface="Cambria Math"/>
                          </a:rPr>
                          <m:t>𝝀</m:t>
                        </m:r>
                      </m:e>
                    </m:acc>
                  </m:oMath>
                </a14:m>
                <a:r>
                  <a:rPr lang="en-US" altLang="zh-CN" sz="1800" dirty="0">
                    <a:solidFill>
                      <a:srgbClr val="FF0000"/>
                    </a:solidFill>
                  </a:rPr>
                  <a:t>,</a:t>
                </a:r>
                <a:r>
                  <a:rPr lang="zh-CN" altLang="en-US" sz="1800" dirty="0">
                    <a:solidFill>
                      <a:schemeClr val="tx1"/>
                    </a:solidFill>
                  </a:rPr>
                  <a:t>其中</a:t>
                </a:r>
                <a14:m>
                  <m:oMath xmlns:m="http://schemas.openxmlformats.org/officeDocument/2006/math">
                    <m:acc>
                      <m:accPr>
                        <m:chr m:val="̅"/>
                        <m:ctrlPr>
                          <a:rPr lang="en-US" altLang="zh-CN" sz="1800" b="1" i="1" smtClean="0">
                            <a:solidFill>
                              <a:schemeClr val="tx1"/>
                            </a:solidFill>
                            <a:latin typeface="Cambria Math" panose="02040503050406030204" pitchFamily="18" charset="0"/>
                          </a:rPr>
                        </m:ctrlPr>
                      </m:accPr>
                      <m:e>
                        <m:r>
                          <a:rPr lang="en-US" altLang="zh-CN" sz="1800" b="1" i="1" smtClean="0">
                            <a:solidFill>
                              <a:schemeClr val="tx1"/>
                            </a:solidFill>
                            <a:latin typeface="Cambria Math"/>
                          </a:rPr>
                          <m:t>𝝀</m:t>
                        </m:r>
                      </m:e>
                    </m:acc>
                    <m:r>
                      <a:rPr lang="en-US" altLang="zh-CN" sz="1800" b="1" i="1" dirty="0" smtClean="0">
                        <a:solidFill>
                          <a:schemeClr val="tx1"/>
                        </a:solidFill>
                        <a:latin typeface="Cambria Math"/>
                      </a:rPr>
                      <m:t>=</m:t>
                    </m:r>
                    <m:r>
                      <a:rPr lang="en-US" altLang="zh-CN" sz="1800" b="1" i="1" dirty="0" smtClean="0">
                        <a:solidFill>
                          <a:schemeClr val="tx1"/>
                        </a:solidFill>
                        <a:latin typeface="Cambria Math"/>
                      </a:rPr>
                      <m:t>𝒔𝒖𝒑</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𝝀</m:t>
                    </m:r>
                    <m:r>
                      <a:rPr lang="en-US" altLang="zh-CN" sz="1800" b="1" i="1" dirty="0" smtClean="0">
                        <a:solidFill>
                          <a:schemeClr val="tx1"/>
                        </a:solidFill>
                        <a:latin typeface="Cambria Math"/>
                      </a:rPr>
                      <m:t>|</m:t>
                    </m:r>
                    <m:sSub>
                      <m:sSubPr>
                        <m:ctrlPr>
                          <a:rPr lang="en-US" altLang="zh-CN" sz="1800" b="1" i="1" dirty="0" smtClean="0">
                            <a:solidFill>
                              <a:schemeClr val="tx1"/>
                            </a:solidFill>
                            <a:latin typeface="Cambria Math" panose="02040503050406030204" pitchFamily="18" charset="0"/>
                          </a:rPr>
                        </m:ctrlPr>
                      </m:sSubPr>
                      <m:e>
                        <m:r>
                          <a:rPr lang="en-US" altLang="zh-CN" sz="1800" b="1" i="1" dirty="0" smtClean="0">
                            <a:solidFill>
                              <a:schemeClr val="tx1"/>
                            </a:solidFill>
                            <a:latin typeface="Cambria Math"/>
                          </a:rPr>
                          <m:t>𝒈</m:t>
                        </m:r>
                      </m:e>
                      <m:sub>
                        <m:r>
                          <a:rPr lang="en-US" altLang="zh-CN" sz="1800" b="1" i="1" dirty="0" smtClean="0">
                            <a:solidFill>
                              <a:schemeClr val="tx1"/>
                            </a:solidFill>
                            <a:latin typeface="Cambria Math"/>
                          </a:rPr>
                          <m:t>𝒊</m:t>
                        </m:r>
                      </m:sub>
                    </m:sSub>
                    <m:d>
                      <m:dPr>
                        <m:ctrlPr>
                          <a:rPr lang="en-US" altLang="zh-CN" sz="1800" b="1" i="1" dirty="0" smtClean="0">
                            <a:solidFill>
                              <a:schemeClr val="tx1"/>
                            </a:solidFill>
                            <a:latin typeface="Cambria Math" panose="02040503050406030204" pitchFamily="18" charset="0"/>
                          </a:rPr>
                        </m:ctrlPr>
                      </m:dPr>
                      <m:e>
                        <m:sSub>
                          <m:sSubPr>
                            <m:ctrlPr>
                              <a:rPr lang="en-US" altLang="zh-CN" sz="1800" b="1" i="1" dirty="0" smtClean="0">
                                <a:solidFill>
                                  <a:schemeClr val="tx1"/>
                                </a:solidFill>
                                <a:latin typeface="Cambria Math" panose="02040503050406030204" pitchFamily="18" charset="0"/>
                              </a:rPr>
                            </m:ctrlPr>
                          </m:sSubPr>
                          <m:e>
                            <m:r>
                              <a:rPr lang="en-US" altLang="zh-CN" sz="1800" b="1" i="1" dirty="0" smtClean="0">
                                <a:solidFill>
                                  <a:schemeClr val="tx1"/>
                                </a:solidFill>
                                <a:latin typeface="Cambria Math"/>
                              </a:rPr>
                              <m:t>𝒙</m:t>
                            </m:r>
                          </m:e>
                          <m:sub>
                            <m:r>
                              <a:rPr lang="en-US" altLang="zh-CN" sz="1800" b="1" i="1" dirty="0" smtClean="0">
                                <a:solidFill>
                                  <a:schemeClr val="tx1"/>
                                </a:solidFill>
                                <a:latin typeface="Cambria Math"/>
                              </a:rPr>
                              <m:t>𝒌</m:t>
                            </m:r>
                          </m:sub>
                        </m:sSub>
                        <m:r>
                          <a:rPr lang="en-US" altLang="zh-CN" sz="1800" b="1" i="1" dirty="0" smtClean="0">
                            <a:solidFill>
                              <a:schemeClr val="tx1"/>
                            </a:solidFill>
                            <a:latin typeface="Cambria Math"/>
                          </a:rPr>
                          <m:t>+</m:t>
                        </m:r>
                        <m:r>
                          <a:rPr lang="en-US" altLang="zh-CN" sz="1800" b="1" i="1" dirty="0" smtClean="0">
                            <a:solidFill>
                              <a:schemeClr val="tx1"/>
                            </a:solidFill>
                            <a:latin typeface="Cambria Math"/>
                          </a:rPr>
                          <m:t>𝝀</m:t>
                        </m:r>
                        <m:sSub>
                          <m:sSubPr>
                            <m:ctrlPr>
                              <a:rPr lang="en-US" altLang="zh-CN" sz="1800" b="1" i="1" dirty="0" smtClean="0">
                                <a:solidFill>
                                  <a:schemeClr val="tx1"/>
                                </a:solidFill>
                                <a:latin typeface="Cambria Math" panose="02040503050406030204" pitchFamily="18" charset="0"/>
                              </a:rPr>
                            </m:ctrlPr>
                          </m:sSubPr>
                          <m:e>
                            <m:r>
                              <a:rPr lang="en-US" altLang="zh-CN" sz="1800" b="1" i="1" dirty="0" smtClean="0">
                                <a:solidFill>
                                  <a:schemeClr val="tx1"/>
                                </a:solidFill>
                                <a:latin typeface="Cambria Math"/>
                              </a:rPr>
                              <m:t>𝒅</m:t>
                            </m:r>
                          </m:e>
                          <m:sub>
                            <m:r>
                              <a:rPr lang="en-US" altLang="zh-CN" sz="1800" b="1" i="1" dirty="0" smtClean="0">
                                <a:solidFill>
                                  <a:schemeClr val="tx1"/>
                                </a:solidFill>
                                <a:latin typeface="Cambria Math"/>
                              </a:rPr>
                              <m:t>𝒌</m:t>
                            </m:r>
                          </m:sub>
                        </m:sSub>
                      </m:e>
                    </m:d>
                    <m:r>
                      <a:rPr lang="en-US" altLang="zh-CN" sz="1800" b="1" i="1" dirty="0" smtClean="0">
                        <a:solidFill>
                          <a:schemeClr val="tx1"/>
                        </a:solidFill>
                        <a:latin typeface="Cambria Math"/>
                      </a:rPr>
                      <m:t>≥</m:t>
                    </m:r>
                    <m:r>
                      <a:rPr lang="en-US" altLang="zh-CN" sz="1800" b="1" i="1" dirty="0" smtClean="0">
                        <a:solidFill>
                          <a:schemeClr val="tx1"/>
                        </a:solidFill>
                        <a:latin typeface="Cambria Math"/>
                      </a:rPr>
                      <m:t>𝟎</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𝒊</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𝟏</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𝟐</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𝒎</m:t>
                    </m:r>
                    <m:r>
                      <a:rPr lang="en-US" altLang="zh-CN" sz="1800" b="1" i="1" dirty="0" smtClean="0">
                        <a:solidFill>
                          <a:schemeClr val="tx1"/>
                        </a:solidFill>
                        <a:latin typeface="Cambria Math"/>
                      </a:rPr>
                      <m:t>}</m:t>
                    </m:r>
                  </m:oMath>
                </a14:m>
                <a:r>
                  <a:rPr lang="en-US" altLang="zh-CN" sz="1800" dirty="0">
                    <a:solidFill>
                      <a:schemeClr val="tx1"/>
                    </a:solidFill>
                  </a:rPr>
                  <a:t>,</a:t>
                </a:r>
                <a:r>
                  <a:rPr lang="zh-CN" altLang="en-US" sz="1800" dirty="0">
                    <a:solidFill>
                      <a:schemeClr val="tx1"/>
                    </a:solidFill>
                  </a:rPr>
                  <a:t>约束为非线性约束时，非线性规划</a:t>
                </a:r>
                <a:r>
                  <a:rPr lang="en-US" altLang="zh-CN" sz="1800" dirty="0">
                    <a:solidFill>
                      <a:schemeClr val="tx1"/>
                    </a:solidFill>
                  </a:rPr>
                  <a:t>(7-5)</a:t>
                </a:r>
                <a:r>
                  <a:rPr lang="zh-CN" altLang="en-US" sz="1800" dirty="0">
                    <a:solidFill>
                      <a:schemeClr val="tx1"/>
                    </a:solidFill>
                  </a:rPr>
                  <a:t>的可行方向法的计算步骤如下</a:t>
                </a:r>
                <a:endParaRPr lang="en-US" altLang="zh-CN" sz="1800" dirty="0">
                  <a:solidFill>
                    <a:schemeClr val="tx1"/>
                  </a:solidFill>
                </a:endParaRPr>
              </a:p>
              <a:p>
                <a:endParaRPr lang="en-US" altLang="zh-CN" sz="1800" dirty="0">
                  <a:solidFill>
                    <a:schemeClr val="tx1"/>
                  </a:solidFill>
                </a:endParaRPr>
              </a:p>
              <a:p>
                <a:r>
                  <a:rPr lang="en-US" altLang="zh-CN" sz="2000" dirty="0">
                    <a:solidFill>
                      <a:srgbClr val="CC00CC"/>
                    </a:solidFill>
                  </a:rPr>
                  <a:t>1.</a:t>
                </a:r>
                <a:r>
                  <a:rPr lang="zh-CN" altLang="en-US" sz="2000" dirty="0"/>
                  <a:t>给定初始可行点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r>
                      <a:rPr lang="en-US" altLang="zh-CN" sz="2000" i="1">
                        <a:latin typeface="Cambria Math"/>
                      </a:rPr>
                      <m:t>𝑿</m:t>
                    </m:r>
                  </m:oMath>
                </a14:m>
                <a:r>
                  <a:rPr lang="en-US" altLang="zh-CN" sz="2000" dirty="0"/>
                  <a:t>,</a:t>
                </a:r>
                <a:r>
                  <a:rPr lang="zh-CN" altLang="en-US" sz="2000" dirty="0"/>
                  <a:t>允许误差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r>
                      <a:rPr lang="en-US" altLang="zh-CN" sz="2000" i="1">
                        <a:latin typeface="Cambria Math"/>
                      </a:rPr>
                      <m:t>&gt;</m:t>
                    </m:r>
                    <m:r>
                      <a:rPr lang="en-US" altLang="zh-CN" sz="2000" i="1">
                        <a:latin typeface="Cambria Math"/>
                      </a:rPr>
                      <m:t>𝟎</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𝟐</m:t>
                        </m:r>
                      </m:sub>
                    </m:sSub>
                    <m:r>
                      <a:rPr lang="en-US" altLang="zh-CN" sz="2000" i="1">
                        <a:latin typeface="Cambria Math"/>
                      </a:rPr>
                      <m:t>&gt;</m:t>
                    </m:r>
                    <m:r>
                      <a:rPr lang="en-US" altLang="zh-CN" sz="2000" i="1">
                        <a:latin typeface="Cambria Math"/>
                      </a:rPr>
                      <m:t>𝟎</m:t>
                    </m:r>
                    <m:r>
                      <a:rPr lang="en-US" altLang="zh-CN" sz="2000" i="1">
                        <a:latin typeface="Cambria Math"/>
                      </a:rPr>
                      <m:t>,</m:t>
                    </m:r>
                    <m:r>
                      <a:rPr lang="en-US" altLang="zh-CN" sz="2000" i="1">
                        <a:latin typeface="Cambria Math"/>
                      </a:rPr>
                      <m:t>𝒌</m:t>
                    </m:r>
                    <m:r>
                      <a:rPr lang="en-US" altLang="zh-CN" sz="2000" i="1">
                        <a:latin typeface="Cambria Math"/>
                      </a:rPr>
                      <m:t>=</m:t>
                    </m:r>
                    <m:r>
                      <a:rPr lang="en-US" altLang="zh-CN" sz="2000" i="1">
                        <a:latin typeface="Cambria Math"/>
                      </a:rPr>
                      <m:t>𝟎</m:t>
                    </m:r>
                  </m:oMath>
                </a14:m>
                <a:r>
                  <a:rPr lang="en-US" altLang="zh-CN" sz="2000" dirty="0"/>
                  <a:t>;</a:t>
                </a:r>
              </a:p>
              <a:p>
                <a:r>
                  <a:rPr lang="en-US" altLang="zh-CN" sz="2000" dirty="0">
                    <a:solidFill>
                      <a:srgbClr val="CC00CC"/>
                    </a:solidFill>
                  </a:rPr>
                  <a:t>2.</a:t>
                </a:r>
                <a:r>
                  <a:rPr lang="zh-CN" altLang="en-US" sz="2000" dirty="0"/>
                  <a:t>确定点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处的起作用约束集</a:t>
                </a:r>
                <a14:m>
                  <m:oMath xmlns:m="http://schemas.openxmlformats.org/officeDocument/2006/math">
                    <m:r>
                      <a:rPr lang="en-US" altLang="zh-CN" sz="2000" i="1">
                        <a:latin typeface="Cambria Math"/>
                      </a:rPr>
                      <m:t>𝑰</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r>
                      <a:rPr lang="zh-CN" altLang="en-US" sz="2000" b="1" i="1" smtClean="0">
                        <a:latin typeface="Cambria Math"/>
                      </a:rPr>
                      <m:t>：</m:t>
                    </m:r>
                    <m:r>
                      <a:rPr lang="en-US" altLang="zh-CN" sz="2000" b="1" i="1" smtClean="0">
                        <a:latin typeface="Cambria Math"/>
                      </a:rPr>
                      <m:t>𝑰</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𝒎</m:t>
                    </m:r>
                    <m:r>
                      <a:rPr lang="en-US" altLang="zh-CN" sz="2000" b="1" i="1" smtClean="0">
                        <a:latin typeface="Cambria Math"/>
                      </a:rPr>
                      <m:t>}</m:t>
                    </m:r>
                  </m:oMath>
                </a14:m>
                <a:r>
                  <a:rPr lang="en-US" altLang="zh-CN" sz="2000" dirty="0"/>
                  <a:t>;</a:t>
                </a:r>
              </a:p>
              <a:p>
                <a:pPr lvl="1"/>
                <a:r>
                  <a:rPr lang="en-US" altLang="zh-CN" sz="1600" dirty="0">
                    <a:solidFill>
                      <a:srgbClr val="CC00CC"/>
                    </a:solidFill>
                  </a:rPr>
                  <a:t>2.1</a:t>
                </a:r>
                <a:r>
                  <a:rPr lang="zh-CN" altLang="en-US" sz="1600" dirty="0"/>
                  <a:t>若约束集</a:t>
                </a:r>
                <a14:m>
                  <m:oMath xmlns:m="http://schemas.openxmlformats.org/officeDocument/2006/math">
                    <m:r>
                      <a:rPr lang="en-US" altLang="zh-CN" sz="1600" i="1">
                        <a:latin typeface="Cambria Math"/>
                      </a:rPr>
                      <m:t>𝑰</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r>
                      <a:rPr lang="en-US" altLang="zh-CN" sz="1600" i="1">
                        <a:latin typeface="Cambria Math"/>
                        <a:ea typeface="Cambria Math"/>
                      </a:rPr>
                      <m:t>∅</m:t>
                    </m:r>
                  </m:oMath>
                </a14:m>
                <a:r>
                  <a:rPr lang="zh-CN" altLang="en-US" sz="1600" dirty="0"/>
                  <a:t>为空集，且</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a:rPr>
                          <m:t>𝛁</m:t>
                        </m:r>
                        <m:r>
                          <a:rPr lang="en-US" altLang="zh-CN" sz="1600" i="1">
                            <a:latin typeface="Cambria Math"/>
                          </a:rPr>
                          <m:t>𝒇</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e>
                    </m:d>
                    <m:r>
                      <a:rPr lang="en-US" altLang="zh-CN" sz="1600" i="1">
                        <a:latin typeface="Cambria Math"/>
                      </a:rPr>
                      <m:t>&lt;</m:t>
                    </m:r>
                    <m:sSub>
                      <m:sSubPr>
                        <m:ctrlPr>
                          <a:rPr lang="en-US" altLang="zh-CN" sz="1600" i="1">
                            <a:latin typeface="Cambria Math" panose="02040503050406030204" pitchFamily="18" charset="0"/>
                          </a:rPr>
                        </m:ctrlPr>
                      </m:sSubPr>
                      <m:e>
                        <m:r>
                          <a:rPr lang="en-US" altLang="zh-CN" sz="1600" i="1">
                            <a:latin typeface="Cambria Math"/>
                          </a:rPr>
                          <m:t>𝝐</m:t>
                        </m:r>
                      </m:e>
                      <m:sub>
                        <m:r>
                          <a:rPr lang="en-US" altLang="zh-CN" sz="1600" i="1">
                            <a:latin typeface="Cambria Math"/>
                          </a:rPr>
                          <m:t>𝟏</m:t>
                        </m:r>
                      </m:sub>
                    </m:sSub>
                  </m:oMath>
                </a14:m>
                <a:r>
                  <a:rPr lang="en-US" altLang="zh-CN" sz="1600" dirty="0"/>
                  <a:t>,</a:t>
                </a:r>
                <a:r>
                  <a:rPr lang="zh-CN" altLang="en-US" sz="1600" dirty="0"/>
                  <a:t>则停止迭代，得到近似极小点</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oMath>
                </a14:m>
                <a:r>
                  <a:rPr lang="en-US" altLang="zh-CN" sz="1600" dirty="0"/>
                  <a:t>;</a:t>
                </a:r>
              </a:p>
              <a:p>
                <a:pPr lvl="1"/>
                <a:r>
                  <a:rPr lang="en-US" altLang="zh-CN" sz="1600" dirty="0">
                    <a:solidFill>
                      <a:srgbClr val="CC00CC"/>
                    </a:solidFill>
                  </a:rPr>
                  <a:t>2.2</a:t>
                </a:r>
                <a:r>
                  <a:rPr lang="zh-CN" altLang="en-US" sz="1600" dirty="0"/>
                  <a:t>若约束集</a:t>
                </a:r>
                <a14:m>
                  <m:oMath xmlns:m="http://schemas.openxmlformats.org/officeDocument/2006/math">
                    <m:r>
                      <a:rPr lang="en-US" altLang="zh-CN" sz="1600" i="1">
                        <a:latin typeface="Cambria Math"/>
                      </a:rPr>
                      <m:t>𝑰</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r>
                      <a:rPr lang="en-US" altLang="zh-CN" sz="1600" i="1">
                        <a:latin typeface="Cambria Math"/>
                        <a:ea typeface="Cambria Math"/>
                      </a:rPr>
                      <m:t>∅</m:t>
                    </m:r>
                  </m:oMath>
                </a14:m>
                <a:r>
                  <a:rPr lang="zh-CN" altLang="en-US" sz="1600" dirty="0"/>
                  <a:t>为空集，且</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a:rPr>
                          <m:t>𝛁</m:t>
                        </m:r>
                        <m:r>
                          <a:rPr lang="en-US" altLang="zh-CN" sz="1600" i="1">
                            <a:latin typeface="Cambria Math"/>
                          </a:rPr>
                          <m:t>𝒇</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e>
                    </m:d>
                    <m:r>
                      <a:rPr lang="en-US" altLang="zh-CN" sz="1600" b="1" i="1" smtClean="0">
                        <a:latin typeface="Cambria Math"/>
                      </a:rPr>
                      <m:t>≥</m:t>
                    </m:r>
                    <m:sSub>
                      <m:sSubPr>
                        <m:ctrlPr>
                          <a:rPr lang="en-US" altLang="zh-CN" sz="1600" i="1">
                            <a:latin typeface="Cambria Math" panose="02040503050406030204" pitchFamily="18" charset="0"/>
                          </a:rPr>
                        </m:ctrlPr>
                      </m:sSubPr>
                      <m:e>
                        <m:r>
                          <a:rPr lang="en-US" altLang="zh-CN" sz="1600" i="1">
                            <a:latin typeface="Cambria Math"/>
                          </a:rPr>
                          <m:t>𝝐</m:t>
                        </m:r>
                      </m:e>
                      <m:sub>
                        <m:r>
                          <a:rPr lang="en-US" altLang="zh-CN" sz="1600" i="1">
                            <a:latin typeface="Cambria Math"/>
                          </a:rPr>
                          <m:t>𝟏</m:t>
                        </m:r>
                      </m:sub>
                    </m:sSub>
                  </m:oMath>
                </a14:m>
                <a:r>
                  <a:rPr lang="en-US" altLang="zh-CN" sz="1600" dirty="0"/>
                  <a:t>,</a:t>
                </a:r>
                <a:r>
                  <a:rPr lang="zh-CN" altLang="en-US" sz="1600" dirty="0"/>
                  <a:t>则取搜索方向</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𝒅</m:t>
                        </m:r>
                      </m:e>
                      <m:sub>
                        <m:r>
                          <a:rPr lang="en-US" altLang="zh-CN" sz="1600" i="1">
                            <a:latin typeface="Cambria Math"/>
                          </a:rPr>
                          <m:t>𝒌</m:t>
                        </m:r>
                      </m:sub>
                    </m:sSub>
                    <m:r>
                      <a:rPr lang="en-US" altLang="zh-CN" sz="1600" i="1">
                        <a:latin typeface="Cambria Math"/>
                      </a:rPr>
                      <m:t>=−</m:t>
                    </m:r>
                    <m:r>
                      <a:rPr lang="en-US" altLang="zh-CN" sz="1600">
                        <a:latin typeface="Cambria Math"/>
                      </a:rPr>
                      <m:t>𝛁</m:t>
                    </m:r>
                    <m:r>
                      <a:rPr lang="en-US" altLang="zh-CN" sz="1600" i="1">
                        <a:latin typeface="Cambria Math"/>
                      </a:rPr>
                      <m:t>𝒇</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oMath>
                </a14:m>
                <a:r>
                  <a:rPr lang="en-US" altLang="zh-CN" sz="1600" dirty="0"/>
                  <a:t>,</a:t>
                </a:r>
                <a:r>
                  <a:rPr lang="en-US" altLang="zh-CN" sz="1600" dirty="0" err="1">
                    <a:solidFill>
                      <a:srgbClr val="CC00CC"/>
                    </a:solidFill>
                  </a:rPr>
                  <a:t>Goto</a:t>
                </a:r>
                <a:r>
                  <a:rPr lang="en-US" altLang="zh-CN" sz="1600" dirty="0">
                    <a:solidFill>
                      <a:srgbClr val="CC00CC"/>
                    </a:solidFill>
                  </a:rPr>
                  <a:t> 5</a:t>
                </a:r>
                <a:r>
                  <a:rPr lang="en-US" altLang="zh-CN" sz="1600" dirty="0"/>
                  <a:t>,</a:t>
                </a:r>
                <a:r>
                  <a:rPr lang="zh-CN" altLang="en-US" sz="1600" dirty="0"/>
                  <a:t>这是因为类似无约束优化问题</a:t>
                </a:r>
                <a:endParaRPr lang="en-US" altLang="zh-CN" sz="1600" dirty="0"/>
              </a:p>
              <a:p>
                <a:pPr lvl="1"/>
                <a:r>
                  <a:rPr lang="en-US" altLang="zh-CN" sz="1600" dirty="0">
                    <a:solidFill>
                      <a:srgbClr val="CC00CC"/>
                    </a:solidFill>
                  </a:rPr>
                  <a:t>2.3</a:t>
                </a:r>
                <a:r>
                  <a:rPr lang="zh-CN" altLang="en-US" sz="1600" dirty="0"/>
                  <a:t>若约束集</a:t>
                </a:r>
                <a14:m>
                  <m:oMath xmlns:m="http://schemas.openxmlformats.org/officeDocument/2006/math">
                    <m:r>
                      <a:rPr lang="en-US" altLang="zh-CN" sz="1600" i="1">
                        <a:latin typeface="Cambria Math"/>
                      </a:rPr>
                      <m:t>𝑰</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r>
                      <a:rPr lang="en-US" altLang="zh-CN" sz="1600" i="1">
                        <a:latin typeface="Cambria Math"/>
                        <a:ea typeface="Cambria Math"/>
                      </a:rPr>
                      <m:t>∅</m:t>
                    </m:r>
                  </m:oMath>
                </a14:m>
                <a:r>
                  <a:rPr lang="zh-CN" altLang="en-US" sz="1600" dirty="0"/>
                  <a:t>不为空集，</a:t>
                </a:r>
                <a:r>
                  <a:rPr lang="en-US" altLang="zh-CN" sz="1600" dirty="0" err="1">
                    <a:solidFill>
                      <a:srgbClr val="CC00CC"/>
                    </a:solidFill>
                  </a:rPr>
                  <a:t>Goto</a:t>
                </a:r>
                <a:r>
                  <a:rPr lang="en-US" altLang="zh-CN" sz="1600" dirty="0">
                    <a:solidFill>
                      <a:srgbClr val="CC00CC"/>
                    </a:solidFill>
                  </a:rPr>
                  <a:t> 3</a:t>
                </a:r>
                <a:r>
                  <a:rPr lang="en-US" altLang="zh-CN" sz="1600" dirty="0"/>
                  <a:t>;</a:t>
                </a:r>
              </a:p>
              <a:p>
                <a:r>
                  <a:rPr lang="en-US" altLang="zh-CN" sz="2000" dirty="0">
                    <a:solidFill>
                      <a:srgbClr val="CC00CC"/>
                    </a:solidFill>
                  </a:rPr>
                  <a:t>3.</a:t>
                </a:r>
                <a:r>
                  <a:rPr lang="zh-CN" altLang="en-US" sz="2000" dirty="0"/>
                  <a:t> 求解线性规划</a:t>
                </a:r>
                <a14:m>
                  <m:oMath xmlns:m="http://schemas.openxmlformats.org/officeDocument/2006/math">
                    <m:r>
                      <a:rPr lang="en-US" altLang="zh-CN" sz="2000" i="1">
                        <a:solidFill>
                          <a:srgbClr val="CC00CC"/>
                        </a:solidFill>
                        <a:latin typeface="Cambria Math"/>
                      </a:rPr>
                      <m:t>(</m:t>
                    </m:r>
                    <m:r>
                      <a:rPr lang="en-US" altLang="zh-CN" sz="2000" i="1">
                        <a:solidFill>
                          <a:srgbClr val="CC00CC"/>
                        </a:solidFill>
                        <a:latin typeface="Cambria Math"/>
                      </a:rPr>
                      <m:t>𝟕</m:t>
                    </m:r>
                    <m:r>
                      <a:rPr lang="en-US" altLang="zh-CN" sz="2000" i="1">
                        <a:solidFill>
                          <a:srgbClr val="CC00CC"/>
                        </a:solidFill>
                        <a:latin typeface="Cambria Math"/>
                      </a:rPr>
                      <m:t>−</m:t>
                    </m:r>
                    <m:r>
                      <a:rPr lang="en-US" altLang="zh-CN" sz="2000" i="1">
                        <a:solidFill>
                          <a:srgbClr val="CC00CC"/>
                        </a:solidFill>
                        <a:latin typeface="Cambria Math"/>
                      </a:rPr>
                      <m:t>𝟔</m:t>
                    </m:r>
                    <m:r>
                      <a:rPr lang="en-US" altLang="zh-CN" sz="2000" i="1">
                        <a:solidFill>
                          <a:srgbClr val="CC00CC"/>
                        </a:solidFill>
                        <a:latin typeface="Cambria Math"/>
                      </a:rPr>
                      <m:t>)</m:t>
                    </m:r>
                    <m:r>
                      <a:rPr lang="en-US" altLang="zh-CN" sz="2000" i="1">
                        <a:latin typeface="Cambria Math"/>
                      </a:rPr>
                      <m:t>𝑴𝒊𝒏</m:t>
                    </m:r>
                    <m:r>
                      <a:rPr lang="en-US" altLang="zh-CN" sz="2000" i="1">
                        <a:latin typeface="Cambria Math"/>
                      </a:rPr>
                      <m:t> </m:t>
                    </m:r>
                    <m:r>
                      <a:rPr lang="en-US" altLang="zh-CN" sz="2000" i="1">
                        <a:latin typeface="Cambria Math"/>
                      </a:rPr>
                      <m:t>𝜼</m:t>
                    </m:r>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
                            <m:r>
                              <a:rPr lang="en-US" altLang="zh-CN" sz="2000" i="1">
                                <a:latin typeface="Cambria Math"/>
                              </a:rPr>
                              <m:t>−</m:t>
                            </m:r>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𝒋</m:t>
                                </m:r>
                              </m:sub>
                            </m:sSub>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𝒋</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a:latin typeface="Cambria Math"/>
                              </a:rPr>
                              <m:t>,⋯,</m:t>
                            </m:r>
                            <m:r>
                              <a:rPr lang="en-US" altLang="zh-CN" sz="2000" i="1">
                                <a:latin typeface="Cambria Math"/>
                              </a:rPr>
                              <m:t>𝒏</m:t>
                            </m:r>
                          </m:e>
                        </m:eqArr>
                      </m:e>
                    </m:d>
                  </m:oMath>
                </a14:m>
                <a:r>
                  <a:rPr lang="zh-CN" altLang="en-US" sz="2000" dirty="0"/>
                  <a:t>，设求得的解为</a:t>
                </a:r>
                <a14:m>
                  <m:oMath xmlns:m="http://schemas.openxmlformats.org/officeDocument/2006/math">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b="1" i="1" smtClean="0">
                            <a:latin typeface="Cambria Math"/>
                          </a:rPr>
                          <m:t>𝜼</m:t>
                        </m:r>
                      </m:e>
                      <m:sub>
                        <m:r>
                          <a:rPr lang="en-US" altLang="zh-CN" sz="2000" i="1">
                            <a:latin typeface="Cambria Math"/>
                          </a:rPr>
                          <m:t>𝒌</m:t>
                        </m:r>
                      </m:sub>
                    </m:sSub>
                    <m:r>
                      <a:rPr lang="en-US" altLang="zh-CN" sz="2000" i="1">
                        <a:latin typeface="Cambria Math"/>
                      </a:rPr>
                      <m:t>)</m:t>
                    </m:r>
                  </m:oMath>
                </a14:m>
                <a:r>
                  <a:rPr lang="en-US" altLang="zh-CN" sz="2000" dirty="0"/>
                  <a:t>;</a:t>
                </a:r>
              </a:p>
              <a:p>
                <a:endParaRPr lang="en-US" altLang="zh-CN" sz="1800" dirty="0">
                  <a:solidFill>
                    <a:schemeClr val="tx1"/>
                  </a:solidFill>
                </a:endParaRPr>
              </a:p>
              <a:p>
                <a:endParaRPr lang="zh-CN" altLang="en-US" sz="1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b="-9761"/>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3200" dirty="0">
                    <a:solidFill>
                      <a:srgbClr val="CC00CC"/>
                    </a:solidFill>
                  </a:rPr>
                  <a:t>4.</a:t>
                </a:r>
                <a:r>
                  <a:rPr lang="zh-CN" altLang="en-US" sz="3200" dirty="0"/>
                  <a:t>判断精度，若</a:t>
                </a:r>
                <a:r>
                  <a:rPr lang="en-US" altLang="zh-CN" sz="3200" dirty="0"/>
                  <a:t>|</a:t>
                </a:r>
                <a14:m>
                  <m:oMath xmlns:m="http://schemas.openxmlformats.org/officeDocument/2006/math">
                    <m:r>
                      <a:rPr lang="en-US" altLang="zh-CN" sz="3200" b="1" i="1" smtClean="0">
                        <a:latin typeface="Cambria Math"/>
                      </a:rPr>
                      <m:t>𝜼</m:t>
                    </m:r>
                    <m:r>
                      <a:rPr lang="en-US" altLang="zh-CN" sz="3200" i="1">
                        <a:latin typeface="Cambria Math"/>
                      </a:rPr>
                      <m:t>|&lt;</m:t>
                    </m:r>
                    <m:sSub>
                      <m:sSubPr>
                        <m:ctrlPr>
                          <a:rPr lang="en-US" altLang="zh-CN" sz="3200" i="1">
                            <a:latin typeface="Cambria Math" panose="02040503050406030204" pitchFamily="18" charset="0"/>
                          </a:rPr>
                        </m:ctrlPr>
                      </m:sSubPr>
                      <m:e>
                        <m:r>
                          <a:rPr lang="en-US" altLang="zh-CN" sz="3200" i="1">
                            <a:latin typeface="Cambria Math"/>
                          </a:rPr>
                          <m:t>𝝐</m:t>
                        </m:r>
                      </m:e>
                      <m:sub>
                        <m:r>
                          <a:rPr lang="en-US" altLang="zh-CN" sz="3200" i="1">
                            <a:latin typeface="Cambria Math"/>
                          </a:rPr>
                          <m:t>𝟐</m:t>
                        </m:r>
                      </m:sub>
                    </m:sSub>
                  </m:oMath>
                </a14:m>
                <a:r>
                  <a:rPr lang="en-US" altLang="zh-CN" sz="3200" dirty="0"/>
                  <a:t>,</a:t>
                </a:r>
                <a:r>
                  <a:rPr lang="zh-CN" altLang="en-US" sz="3200" dirty="0"/>
                  <a:t>则停止迭代，因为</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𝜼</m:t>
                        </m:r>
                      </m:e>
                      <m:sub>
                        <m:r>
                          <a:rPr lang="en-US" altLang="zh-CN" sz="3200" b="1" i="1" smtClean="0">
                            <a:latin typeface="Cambria Math"/>
                          </a:rPr>
                          <m:t>𝒌</m:t>
                        </m:r>
                      </m:sub>
                    </m:sSub>
                    <m:r>
                      <a:rPr lang="en-US" altLang="zh-CN" sz="3200" b="1" i="1" smtClean="0">
                        <a:latin typeface="Cambria Math"/>
                      </a:rPr>
                      <m:t>≈</m:t>
                    </m:r>
                    <m:r>
                      <a:rPr lang="en-US" altLang="zh-CN" sz="3200" b="1" i="1" smtClean="0">
                        <a:latin typeface="Cambria Math"/>
                      </a:rPr>
                      <m:t>𝟎</m:t>
                    </m:r>
                  </m:oMath>
                </a14:m>
                <a:r>
                  <a:rPr lang="en-US" altLang="zh-CN" sz="3200" dirty="0"/>
                  <a:t>,</a:t>
                </a:r>
                <a:r>
                  <a:rPr lang="zh-CN" altLang="en-US" sz="3200" dirty="0"/>
                  <a:t>说明找不到可行下降方向，可以认为</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𝒌</m:t>
                        </m:r>
                      </m:sub>
                    </m:sSub>
                  </m:oMath>
                </a14:m>
                <a:r>
                  <a:rPr lang="zh-CN" altLang="en-US" sz="3200" dirty="0"/>
                  <a:t>是一个</a:t>
                </a:r>
                <a:r>
                  <a:rPr lang="en-US" altLang="zh-CN" sz="3200" dirty="0"/>
                  <a:t>KT</a:t>
                </a:r>
                <a:r>
                  <a:rPr lang="zh-CN" altLang="en-US" sz="3200" dirty="0"/>
                  <a:t>点</a:t>
                </a:r>
                <a:r>
                  <a:rPr lang="en-US" altLang="zh-CN" sz="3200" dirty="0"/>
                  <a:t>;</a:t>
                </a:r>
                <a:r>
                  <a:rPr lang="zh-CN" altLang="en-US" sz="3200" dirty="0"/>
                  <a:t>否则，以</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𝒅</m:t>
                        </m:r>
                      </m:e>
                      <m:sub>
                        <m:r>
                          <a:rPr lang="en-US" altLang="zh-CN" sz="3200" i="1">
                            <a:latin typeface="Cambria Math"/>
                          </a:rPr>
                          <m:t>𝒌</m:t>
                        </m:r>
                      </m:sub>
                    </m:sSub>
                  </m:oMath>
                </a14:m>
                <a:r>
                  <a:rPr lang="zh-CN" altLang="en-US" sz="3200" dirty="0"/>
                  <a:t>为搜索方向，</a:t>
                </a:r>
                <a:r>
                  <a:rPr lang="en-US" altLang="zh-CN" sz="3200" dirty="0" err="1">
                    <a:solidFill>
                      <a:srgbClr val="CC00CC"/>
                    </a:solidFill>
                  </a:rPr>
                  <a:t>Goto</a:t>
                </a:r>
                <a:r>
                  <a:rPr lang="en-US" altLang="zh-CN" sz="3200" dirty="0">
                    <a:solidFill>
                      <a:srgbClr val="CC00CC"/>
                    </a:solidFill>
                  </a:rPr>
                  <a:t> 5</a:t>
                </a:r>
                <a:r>
                  <a:rPr lang="en-US" altLang="zh-CN" sz="3200" dirty="0"/>
                  <a:t>;</a:t>
                </a:r>
              </a:p>
              <a:p>
                <a:r>
                  <a:rPr lang="en-US" altLang="zh-CN" sz="3200" dirty="0">
                    <a:solidFill>
                      <a:srgbClr val="CC00CC"/>
                    </a:solidFill>
                  </a:rPr>
                  <a:t>5.</a:t>
                </a:r>
                <a:r>
                  <a:rPr lang="en-US" altLang="zh-CN" sz="3200" dirty="0"/>
                  <a:t> </a:t>
                </a:r>
                <a:r>
                  <a:rPr lang="zh-CN" altLang="en-US" sz="3200" dirty="0"/>
                  <a:t>作一维搜索，先根据</a:t>
                </a:r>
                <a14:m>
                  <m:oMath xmlns:m="http://schemas.openxmlformats.org/officeDocument/2006/math">
                    <m:acc>
                      <m:accPr>
                        <m:chr m:val="̅"/>
                        <m:ctrlPr>
                          <a:rPr lang="en-US" altLang="zh-CN" sz="3200" i="1">
                            <a:solidFill>
                              <a:schemeClr val="tx1"/>
                            </a:solidFill>
                            <a:latin typeface="Cambria Math" panose="02040503050406030204" pitchFamily="18" charset="0"/>
                          </a:rPr>
                        </m:ctrlPr>
                      </m:accPr>
                      <m:e>
                        <m:r>
                          <a:rPr lang="en-US" altLang="zh-CN" sz="3200" i="1">
                            <a:solidFill>
                              <a:schemeClr val="tx1"/>
                            </a:solidFill>
                            <a:latin typeface="Cambria Math"/>
                          </a:rPr>
                          <m:t>𝝀</m:t>
                        </m:r>
                      </m:e>
                    </m:acc>
                    <m:r>
                      <a:rPr lang="en-US" altLang="zh-CN" sz="3200" i="1" dirty="0">
                        <a:solidFill>
                          <a:schemeClr val="tx1"/>
                        </a:solidFill>
                        <a:latin typeface="Cambria Math"/>
                      </a:rPr>
                      <m:t>=</m:t>
                    </m:r>
                    <m:r>
                      <a:rPr lang="en-US" altLang="zh-CN" sz="3200" i="1" dirty="0">
                        <a:solidFill>
                          <a:schemeClr val="tx1"/>
                        </a:solidFill>
                        <a:latin typeface="Cambria Math"/>
                      </a:rPr>
                      <m:t>𝒔𝒖𝒑</m:t>
                    </m:r>
                    <m:r>
                      <a:rPr lang="en-US" altLang="zh-CN" sz="3200" i="1" dirty="0">
                        <a:solidFill>
                          <a:schemeClr val="tx1"/>
                        </a:solidFill>
                        <a:latin typeface="Cambria Math"/>
                      </a:rPr>
                      <m:t>{</m:t>
                    </m:r>
                    <m:r>
                      <a:rPr lang="en-US" altLang="zh-CN" sz="3200" i="1" dirty="0">
                        <a:solidFill>
                          <a:schemeClr val="tx1"/>
                        </a:solidFill>
                        <a:latin typeface="Cambria Math"/>
                      </a:rPr>
                      <m:t>𝝀</m:t>
                    </m:r>
                    <m:r>
                      <a:rPr lang="en-US" altLang="zh-CN" sz="3200" i="1" dirty="0">
                        <a:solidFill>
                          <a:schemeClr val="tx1"/>
                        </a:solidFill>
                        <a:latin typeface="Cambria Math"/>
                      </a:rPr>
                      <m:t>|</m:t>
                    </m:r>
                    <m:sSub>
                      <m:sSubPr>
                        <m:ctrlPr>
                          <a:rPr lang="en-US" altLang="zh-CN" sz="3200" i="1" dirty="0">
                            <a:solidFill>
                              <a:schemeClr val="tx1"/>
                            </a:solidFill>
                            <a:latin typeface="Cambria Math" panose="02040503050406030204" pitchFamily="18" charset="0"/>
                          </a:rPr>
                        </m:ctrlPr>
                      </m:sSubPr>
                      <m:e>
                        <m:r>
                          <a:rPr lang="en-US" altLang="zh-CN" sz="3200" i="1" dirty="0">
                            <a:solidFill>
                              <a:schemeClr val="tx1"/>
                            </a:solidFill>
                            <a:latin typeface="Cambria Math"/>
                          </a:rPr>
                          <m:t>𝒈</m:t>
                        </m:r>
                      </m:e>
                      <m:sub>
                        <m:r>
                          <a:rPr lang="en-US" altLang="zh-CN" sz="3200" i="1" dirty="0">
                            <a:solidFill>
                              <a:schemeClr val="tx1"/>
                            </a:solidFill>
                            <a:latin typeface="Cambria Math"/>
                          </a:rPr>
                          <m:t>𝒊</m:t>
                        </m:r>
                      </m:sub>
                    </m:sSub>
                    <m:d>
                      <m:dPr>
                        <m:ctrlPr>
                          <a:rPr lang="en-US" altLang="zh-CN" sz="3200" i="1" dirty="0">
                            <a:solidFill>
                              <a:schemeClr val="tx1"/>
                            </a:solidFill>
                            <a:latin typeface="Cambria Math" panose="02040503050406030204" pitchFamily="18" charset="0"/>
                          </a:rPr>
                        </m:ctrlPr>
                      </m:dPr>
                      <m:e>
                        <m:sSub>
                          <m:sSubPr>
                            <m:ctrlPr>
                              <a:rPr lang="en-US" altLang="zh-CN" sz="3200" i="1" dirty="0">
                                <a:solidFill>
                                  <a:schemeClr val="tx1"/>
                                </a:solidFill>
                                <a:latin typeface="Cambria Math" panose="02040503050406030204" pitchFamily="18" charset="0"/>
                              </a:rPr>
                            </m:ctrlPr>
                          </m:sSubPr>
                          <m:e>
                            <m:r>
                              <a:rPr lang="en-US" altLang="zh-CN" sz="3200" i="1" dirty="0">
                                <a:solidFill>
                                  <a:schemeClr val="tx1"/>
                                </a:solidFill>
                                <a:latin typeface="Cambria Math"/>
                              </a:rPr>
                              <m:t>𝒙</m:t>
                            </m:r>
                          </m:e>
                          <m:sub>
                            <m:r>
                              <a:rPr lang="en-US" altLang="zh-CN" sz="3200" i="1" dirty="0">
                                <a:solidFill>
                                  <a:schemeClr val="tx1"/>
                                </a:solidFill>
                                <a:latin typeface="Cambria Math"/>
                              </a:rPr>
                              <m:t>𝒌</m:t>
                            </m:r>
                          </m:sub>
                        </m:sSub>
                        <m:r>
                          <a:rPr lang="en-US" altLang="zh-CN" sz="3200" i="1" dirty="0">
                            <a:solidFill>
                              <a:schemeClr val="tx1"/>
                            </a:solidFill>
                            <a:latin typeface="Cambria Math"/>
                          </a:rPr>
                          <m:t>+</m:t>
                        </m:r>
                        <m:r>
                          <a:rPr lang="en-US" altLang="zh-CN" sz="3200" i="1" dirty="0">
                            <a:solidFill>
                              <a:schemeClr val="tx1"/>
                            </a:solidFill>
                            <a:latin typeface="Cambria Math"/>
                          </a:rPr>
                          <m:t>𝝀</m:t>
                        </m:r>
                        <m:sSub>
                          <m:sSubPr>
                            <m:ctrlPr>
                              <a:rPr lang="en-US" altLang="zh-CN" sz="3200" i="1" dirty="0">
                                <a:solidFill>
                                  <a:schemeClr val="tx1"/>
                                </a:solidFill>
                                <a:latin typeface="Cambria Math" panose="02040503050406030204" pitchFamily="18" charset="0"/>
                              </a:rPr>
                            </m:ctrlPr>
                          </m:sSubPr>
                          <m:e>
                            <m:r>
                              <a:rPr lang="en-US" altLang="zh-CN" sz="3200" i="1" dirty="0">
                                <a:solidFill>
                                  <a:schemeClr val="tx1"/>
                                </a:solidFill>
                                <a:latin typeface="Cambria Math"/>
                              </a:rPr>
                              <m:t>𝒅</m:t>
                            </m:r>
                          </m:e>
                          <m:sub>
                            <m:r>
                              <a:rPr lang="en-US" altLang="zh-CN" sz="3200" i="1" dirty="0">
                                <a:solidFill>
                                  <a:schemeClr val="tx1"/>
                                </a:solidFill>
                                <a:latin typeface="Cambria Math"/>
                              </a:rPr>
                              <m:t>𝒌</m:t>
                            </m:r>
                          </m:sub>
                        </m:sSub>
                      </m:e>
                    </m:d>
                    <m:r>
                      <a:rPr lang="en-US" altLang="zh-CN" sz="3200" b="1" i="1" dirty="0" smtClean="0">
                        <a:solidFill>
                          <a:schemeClr val="tx1"/>
                        </a:solidFill>
                        <a:latin typeface="Cambria Math"/>
                      </a:rPr>
                      <m:t>≤</m:t>
                    </m:r>
                    <m:r>
                      <a:rPr lang="en-US" altLang="zh-CN" sz="3200" i="1" dirty="0">
                        <a:solidFill>
                          <a:schemeClr val="tx1"/>
                        </a:solidFill>
                        <a:latin typeface="Cambria Math"/>
                      </a:rPr>
                      <m:t>𝟎</m:t>
                    </m:r>
                    <m:r>
                      <a:rPr lang="en-US" altLang="zh-CN" sz="3200" i="1" dirty="0">
                        <a:solidFill>
                          <a:schemeClr val="tx1"/>
                        </a:solidFill>
                        <a:latin typeface="Cambria Math"/>
                      </a:rPr>
                      <m:t>,</m:t>
                    </m:r>
                  </m:oMath>
                </a14:m>
                <a:r>
                  <a:rPr lang="zh-CN" altLang="en-US" sz="3200" dirty="0"/>
                  <a:t>得到</a:t>
                </a:r>
                <a14:m>
                  <m:oMath xmlns:m="http://schemas.openxmlformats.org/officeDocument/2006/math">
                    <m:r>
                      <a:rPr lang="en-US" altLang="zh-CN" sz="3200" i="1">
                        <a:latin typeface="Cambria Math"/>
                      </a:rPr>
                      <m:t>𝝀</m:t>
                    </m:r>
                  </m:oMath>
                </a14:m>
                <a:r>
                  <a:rPr lang="zh-CN" altLang="en-US" sz="3200" dirty="0"/>
                  <a:t>上限</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a:rPr>
                          <m:t>𝝀</m:t>
                        </m:r>
                      </m:e>
                    </m:acc>
                  </m:oMath>
                </a14:m>
                <a:r>
                  <a:rPr lang="en-US" altLang="zh-CN" sz="3200" dirty="0"/>
                  <a:t>,</a:t>
                </a:r>
                <a:r>
                  <a:rPr lang="zh-CN" altLang="en-US" sz="3200" dirty="0"/>
                  <a:t>然后作如下的一维搜索</a:t>
                </a:r>
                <a14:m>
                  <m:oMath xmlns:m="http://schemas.openxmlformats.org/officeDocument/2006/math">
                    <m:r>
                      <a:rPr lang="en-US" altLang="zh-CN" sz="3200" i="1">
                        <a:solidFill>
                          <a:srgbClr val="FF0000"/>
                        </a:solidFill>
                        <a:latin typeface="Cambria Math"/>
                      </a:rPr>
                      <m:t>𝒎𝒊</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𝒏</m:t>
                        </m:r>
                      </m:e>
                      <m:sub>
                        <m:r>
                          <a:rPr lang="en-US" altLang="zh-CN" sz="3200" i="1">
                            <a:solidFill>
                              <a:srgbClr val="FF0000"/>
                            </a:solidFill>
                            <a:latin typeface="Cambria Math"/>
                          </a:rPr>
                          <m:t> </m:t>
                        </m:r>
                      </m:sub>
                    </m:sSub>
                    <m:r>
                      <a:rPr lang="en-US" altLang="zh-CN" sz="3200" i="1">
                        <a:solidFill>
                          <a:srgbClr val="FF0000"/>
                        </a:solidFill>
                        <a:latin typeface="Cambria Math"/>
                      </a:rPr>
                      <m:t>𝒇</m:t>
                    </m:r>
                    <m:d>
                      <m:dPr>
                        <m:ctrlPr>
                          <a:rPr lang="en-US" altLang="zh-CN" sz="3200" i="1">
                            <a:solidFill>
                              <a:srgbClr val="FF0000"/>
                            </a:solidFill>
                            <a:latin typeface="Cambria Math" panose="02040503050406030204" pitchFamily="18" charset="0"/>
                          </a:rPr>
                        </m:ctrlPr>
                      </m:dPr>
                      <m:e>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𝒌</m:t>
                            </m:r>
                          </m:sub>
                        </m:sSub>
                        <m:r>
                          <a:rPr lang="en-US" altLang="zh-CN" sz="3200" i="1">
                            <a:solidFill>
                              <a:srgbClr val="FF0000"/>
                            </a:solidFill>
                            <a:latin typeface="Cambria Math"/>
                          </a:rPr>
                          <m:t>+</m:t>
                        </m:r>
                        <m:r>
                          <a:rPr lang="en-US" altLang="zh-CN" sz="3200" i="1">
                            <a:solidFill>
                              <a:srgbClr val="FF0000"/>
                            </a:solidFill>
                            <a:latin typeface="Cambria Math"/>
                          </a:rPr>
                          <m:t>𝝀</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𝒅</m:t>
                            </m:r>
                          </m:e>
                          <m:sub>
                            <m:r>
                              <a:rPr lang="en-US" altLang="zh-CN" sz="3200" i="1">
                                <a:solidFill>
                                  <a:srgbClr val="FF0000"/>
                                </a:solidFill>
                                <a:latin typeface="Cambria Math"/>
                              </a:rPr>
                              <m:t>𝒌</m:t>
                            </m:r>
                          </m:sub>
                        </m:sSub>
                      </m:e>
                    </m:d>
                    <m:r>
                      <a:rPr lang="en-US" altLang="zh-CN" sz="3200" i="1">
                        <a:solidFill>
                          <a:srgbClr val="FF0000"/>
                        </a:solidFill>
                        <a:latin typeface="Cambria Math"/>
                      </a:rPr>
                      <m:t>,</m:t>
                    </m:r>
                    <m:r>
                      <a:rPr lang="en-US" altLang="zh-CN" sz="3200" i="1">
                        <a:solidFill>
                          <a:srgbClr val="FF0000"/>
                        </a:solidFill>
                        <a:latin typeface="Cambria Math"/>
                      </a:rPr>
                      <m:t>𝒔</m:t>
                    </m:r>
                    <m:r>
                      <a:rPr lang="en-US" altLang="zh-CN" sz="3200" i="1">
                        <a:solidFill>
                          <a:srgbClr val="FF0000"/>
                        </a:solidFill>
                        <a:latin typeface="Cambria Math"/>
                      </a:rPr>
                      <m:t>.</m:t>
                    </m:r>
                    <m:r>
                      <a:rPr lang="en-US" altLang="zh-CN" sz="3200" i="1">
                        <a:solidFill>
                          <a:srgbClr val="FF0000"/>
                        </a:solidFill>
                        <a:latin typeface="Cambria Math"/>
                      </a:rPr>
                      <m:t>𝒕</m:t>
                    </m:r>
                    <m:r>
                      <a:rPr lang="en-US" altLang="zh-CN" sz="3200" i="1">
                        <a:solidFill>
                          <a:srgbClr val="FF0000"/>
                        </a:solidFill>
                        <a:latin typeface="Cambria Math"/>
                      </a:rPr>
                      <m:t>. </m:t>
                    </m:r>
                    <m:r>
                      <a:rPr lang="en-US" altLang="zh-CN" sz="3200" i="1">
                        <a:solidFill>
                          <a:srgbClr val="FF0000"/>
                        </a:solidFill>
                        <a:latin typeface="Cambria Math"/>
                      </a:rPr>
                      <m:t>𝟎</m:t>
                    </m:r>
                    <m:r>
                      <a:rPr lang="en-US" altLang="zh-CN" sz="3200" i="1">
                        <a:solidFill>
                          <a:srgbClr val="FF0000"/>
                        </a:solidFill>
                        <a:latin typeface="Cambria Math"/>
                      </a:rPr>
                      <m:t>≤</m:t>
                    </m:r>
                    <m:r>
                      <a:rPr lang="en-US" altLang="zh-CN" sz="3200" i="1">
                        <a:solidFill>
                          <a:srgbClr val="FF0000"/>
                        </a:solidFill>
                        <a:latin typeface="Cambria Math"/>
                      </a:rPr>
                      <m:t>𝝀</m:t>
                    </m:r>
                    <m:r>
                      <a:rPr lang="en-US" altLang="zh-CN" sz="3200" i="1">
                        <a:solidFill>
                          <a:srgbClr val="FF0000"/>
                        </a:solidFill>
                        <a:latin typeface="Cambria Math"/>
                      </a:rPr>
                      <m:t>≤</m:t>
                    </m:r>
                    <m:acc>
                      <m:accPr>
                        <m:chr m:val="̅"/>
                        <m:ctrlPr>
                          <a:rPr lang="en-US" altLang="zh-CN" sz="3200" i="1">
                            <a:solidFill>
                              <a:srgbClr val="FF0000"/>
                            </a:solidFill>
                            <a:latin typeface="Cambria Math" panose="02040503050406030204" pitchFamily="18" charset="0"/>
                          </a:rPr>
                        </m:ctrlPr>
                      </m:accPr>
                      <m:e>
                        <m:r>
                          <a:rPr lang="en-US" altLang="zh-CN" sz="3200" i="1">
                            <a:solidFill>
                              <a:srgbClr val="FF0000"/>
                            </a:solidFill>
                            <a:latin typeface="Cambria Math"/>
                          </a:rPr>
                          <m:t>𝝀</m:t>
                        </m:r>
                      </m:e>
                    </m:acc>
                  </m:oMath>
                </a14:m>
                <a:r>
                  <a:rPr lang="en-US" altLang="zh-CN" sz="3200" dirty="0">
                    <a:solidFill>
                      <a:srgbClr val="FF0000"/>
                    </a:solidFill>
                  </a:rPr>
                  <a:t>,</a:t>
                </a:r>
                <a:r>
                  <a:rPr lang="zh-CN" altLang="en-US" sz="3200" dirty="0"/>
                  <a:t>求得最优解</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𝝀</m:t>
                        </m:r>
                      </m:e>
                      <m:sub>
                        <m:r>
                          <a:rPr lang="en-US" altLang="zh-CN" sz="3200" i="1">
                            <a:latin typeface="Cambria Math"/>
                          </a:rPr>
                          <m:t>𝒌</m:t>
                        </m:r>
                      </m:sub>
                    </m:sSub>
                  </m:oMath>
                </a14:m>
                <a:r>
                  <a:rPr lang="en-US" altLang="zh-CN" sz="3200" b="0" dirty="0">
                    <a:solidFill>
                      <a:srgbClr val="CC00CC"/>
                    </a:solidFill>
                  </a:rPr>
                  <a:t>,</a:t>
                </a:r>
                <a:r>
                  <a:rPr lang="zh-CN" altLang="en-US" sz="3200" b="0" dirty="0">
                    <a:solidFill>
                      <a:srgbClr val="CC00CC"/>
                    </a:solidFill>
                  </a:rPr>
                  <a:t>令</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𝒌</m:t>
                        </m:r>
                        <m:r>
                          <a:rPr lang="en-US" altLang="zh-CN" sz="3200" i="1">
                            <a:latin typeface="Cambria Math"/>
                          </a:rPr>
                          <m:t>+</m:t>
                        </m:r>
                        <m:r>
                          <a:rPr lang="en-US" altLang="zh-CN" sz="3200" i="1">
                            <a:latin typeface="Cambria Math"/>
                          </a:rPr>
                          <m:t>𝟏</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𝒌</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𝝀</m:t>
                        </m:r>
                      </m:e>
                      <m:sub>
                        <m:r>
                          <a:rPr lang="en-US" altLang="zh-CN" sz="3200" i="1">
                            <a:latin typeface="Cambria Math"/>
                          </a:rPr>
                          <m:t>𝒌</m:t>
                        </m:r>
                      </m:sub>
                    </m:sSub>
                    <m:sSub>
                      <m:sSubPr>
                        <m:ctrlPr>
                          <a:rPr lang="en-US" altLang="zh-CN" sz="3200" i="1">
                            <a:latin typeface="Cambria Math" panose="02040503050406030204" pitchFamily="18" charset="0"/>
                          </a:rPr>
                        </m:ctrlPr>
                      </m:sSubPr>
                      <m:e>
                        <m:r>
                          <a:rPr lang="en-US" altLang="zh-CN" sz="3200" i="1">
                            <a:latin typeface="Cambria Math"/>
                          </a:rPr>
                          <m:t>𝒅</m:t>
                        </m:r>
                      </m:e>
                      <m:sub>
                        <m:r>
                          <a:rPr lang="en-US" altLang="zh-CN" sz="3200" i="1">
                            <a:latin typeface="Cambria Math"/>
                          </a:rPr>
                          <m:t>𝒌</m:t>
                        </m:r>
                      </m:sub>
                    </m:sSub>
                    <m:r>
                      <a:rPr lang="en-US" altLang="zh-CN" sz="3200" b="0">
                        <a:latin typeface="Cambria Math"/>
                      </a:rPr>
                      <m:t>;</m:t>
                    </m:r>
                  </m:oMath>
                </a14:m>
                <a:endParaRPr lang="en-US" altLang="zh-CN" sz="3200" b="0" dirty="0"/>
              </a:p>
              <a:p>
                <a:r>
                  <a:rPr lang="en-US" altLang="zh-CN" sz="3200" dirty="0">
                    <a:solidFill>
                      <a:srgbClr val="CC00CC"/>
                    </a:solidFill>
                  </a:rPr>
                  <a:t>6.</a:t>
                </a:r>
                <a:r>
                  <a:rPr lang="zh-CN" altLang="en-US" sz="3200" b="0" dirty="0"/>
                  <a:t>置</a:t>
                </a:r>
                <a:r>
                  <a:rPr lang="en-US" altLang="zh-CN" sz="3200" b="0" dirty="0"/>
                  <a:t>k:=k+1,</a:t>
                </a:r>
                <a:r>
                  <a:rPr lang="en-US" altLang="zh-CN" sz="3200" dirty="0">
                    <a:solidFill>
                      <a:srgbClr val="CC00CC"/>
                    </a:solidFill>
                  </a:rPr>
                  <a:t>Goto 2</a:t>
                </a:r>
                <a:r>
                  <a:rPr lang="en-US" altLang="zh-CN" sz="3200" b="0" dirty="0"/>
                  <a:t>.</a:t>
                </a:r>
                <a:endParaRPr lang="zh-CN" altLang="en-US" sz="3200" b="0" dirty="0"/>
              </a:p>
              <a:p>
                <a:endParaRPr lang="en-US" altLang="zh-CN" sz="2800" dirty="0">
                  <a:solidFill>
                    <a:schemeClr val="tx1"/>
                  </a:solidFill>
                </a:endParaRPr>
              </a:p>
              <a:p>
                <a:endParaRPr lang="zh-CN" altLang="en-US" sz="2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6913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例子，用可行方向法求解</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en-US" altLang="zh-CN" sz="2000" dirty="0"/>
                  <a:t>, </a:t>
                </a:r>
                <a14:m>
                  <m:oMath xmlns:m="http://schemas.openxmlformats.org/officeDocument/2006/math">
                    <m:r>
                      <a:rPr lang="en-US" altLang="zh-CN" sz="2000" b="1" i="1" dirty="0" smtClean="0">
                        <a:latin typeface="Cambria Math"/>
                      </a:rPr>
                      <m:t>𝒔</m:t>
                    </m:r>
                    <m:r>
                      <a:rPr lang="en-US" altLang="zh-CN" sz="2000" b="1" i="1" dirty="0" smtClean="0">
                        <a:latin typeface="Cambria Math"/>
                      </a:rPr>
                      <m:t>.</m:t>
                    </m:r>
                    <m:r>
                      <a:rPr lang="en-US" altLang="zh-CN" sz="2000" b="1" i="1" dirty="0" smtClean="0">
                        <a:latin typeface="Cambria Math"/>
                      </a:rPr>
                      <m:t>𝒕</m:t>
                    </m:r>
                    <m:r>
                      <a:rPr lang="en-US" altLang="zh-CN" sz="2000" b="1" i="1" dirty="0" smtClean="0">
                        <a:latin typeface="Cambria Math"/>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𝟐</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r>
                      <a:rPr lang="en-US" altLang="zh-CN" sz="2000" b="1" i="1" dirty="0" smtClean="0">
                        <a:latin typeface="Cambria Math"/>
                      </a:rPr>
                      <m:t>𝟒</m:t>
                    </m:r>
                  </m:oMath>
                </a14:m>
                <a:r>
                  <a:rPr lang="en-US" altLang="zh-CN" sz="2000" dirty="0"/>
                  <a:t>,</a:t>
                </a:r>
                <a:r>
                  <a:rPr lang="zh-CN" altLang="en-US" sz="2000" dirty="0"/>
                  <a:t>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 </m:t>
                            </m:r>
                            <m:r>
                              <a:rPr lang="en-US" altLang="zh-CN" sz="2000" b="1" i="1" smtClean="0">
                                <a:latin typeface="Cambria Math"/>
                              </a:rPr>
                              <m:t>𝟎</m:t>
                            </m:r>
                          </m:e>
                        </m:d>
                      </m:e>
                      <m:sup>
                        <m:r>
                          <a:rPr lang="en-US" altLang="zh-CN" sz="2000" b="1" i="1" smtClean="0">
                            <a:latin typeface="Cambria Math"/>
                          </a:rPr>
                          <m:t>𝑻</m:t>
                        </m:r>
                      </m:sup>
                    </m:sSup>
                    <m:r>
                      <a:rPr lang="en-US" altLang="zh-CN" sz="2000" b="1" i="1" smtClean="0">
                        <a:latin typeface="Cambria Math"/>
                      </a:rPr>
                      <m:t>,</m:t>
                    </m:r>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𝝐</m:t>
                        </m:r>
                      </m:e>
                      <m:sub>
                        <m:r>
                          <a:rPr lang="en-US" altLang="zh-CN" sz="2000" i="1" dirty="0">
                            <a:latin typeface="Cambria Math"/>
                          </a:rPr>
                          <m:t>𝟏</m:t>
                        </m:r>
                      </m:sub>
                    </m:sSub>
                    <m:r>
                      <a:rPr lang="en-US" altLang="zh-CN" sz="2000" i="1" dirty="0">
                        <a:latin typeface="Cambria Math"/>
                      </a:rPr>
                      <m:t>=</m:t>
                    </m:r>
                    <m:r>
                      <a:rPr lang="en-US" altLang="zh-CN" sz="2000" i="1" dirty="0">
                        <a:latin typeface="Cambria Math"/>
                      </a:rPr>
                      <m:t>𝟎</m:t>
                    </m:r>
                    <m:r>
                      <a:rPr lang="en-US" altLang="zh-CN" sz="2000" i="1" dirty="0">
                        <a:latin typeface="Cambria Math"/>
                      </a:rPr>
                      <m:t>.</m:t>
                    </m:r>
                    <m:r>
                      <a:rPr lang="en-US" altLang="zh-CN" sz="2000" i="1" dirty="0">
                        <a:latin typeface="Cambria Math"/>
                      </a:rPr>
                      <m:t>𝟎𝟎𝟏</m:t>
                    </m:r>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𝝐</m:t>
                        </m:r>
                      </m:e>
                      <m:sub>
                        <m:r>
                          <a:rPr lang="en-US" altLang="zh-CN" sz="2000" i="1" dirty="0">
                            <a:latin typeface="Cambria Math"/>
                          </a:rPr>
                          <m:t>𝟐</m:t>
                        </m:r>
                      </m:sub>
                    </m:sSub>
                    <m:r>
                      <a:rPr lang="en-US" altLang="zh-CN" sz="2000" i="1" dirty="0">
                        <a:latin typeface="Cambria Math"/>
                      </a:rPr>
                      <m:t>=</m:t>
                    </m:r>
                    <m:r>
                      <a:rPr lang="en-US" altLang="zh-CN" sz="2000" i="1" dirty="0">
                        <a:latin typeface="Cambria Math"/>
                      </a:rPr>
                      <m:t>𝟎</m:t>
                    </m:r>
                    <m:r>
                      <a:rPr lang="en-US" altLang="zh-CN" sz="2000" i="1" dirty="0">
                        <a:latin typeface="Cambria Math"/>
                      </a:rPr>
                      <m:t>.</m:t>
                    </m:r>
                    <m:r>
                      <a:rPr lang="en-US" altLang="zh-CN" sz="2000" i="1" dirty="0">
                        <a:latin typeface="Cambria Math"/>
                      </a:rPr>
                      <m:t>𝟎𝟎𝟏</m:t>
                    </m:r>
                  </m:oMath>
                </a14:m>
                <a:endParaRPr lang="en-US" altLang="zh-CN" sz="2000" dirty="0"/>
              </a:p>
              <a:p>
                <a:r>
                  <a:rPr lang="zh-CN" altLang="en-US" sz="2000" dirty="0"/>
                  <a:t>解：计算目标函数和约束函数的导数</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b="1" i="1" smtClean="0">
                                <a:latin typeface="Cambria Math"/>
                              </a:rPr>
                              <m:t>𝟒</m:t>
                            </m:r>
                            <m: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𝟒</m:t>
                            </m:r>
                          </m:e>
                        </m:d>
                      </m:e>
                      <m:sup>
                        <m:r>
                          <a:rPr lang="en-US" altLang="zh-CN" sz="2000" i="1">
                            <a:latin typeface="Cambria Math"/>
                          </a:rPr>
                          <m:t>𝑻</m:t>
                        </m:r>
                      </m:sup>
                    </m:sSup>
                  </m:oMath>
                </a14:m>
                <a:r>
                  <a:rPr lang="zh-CN" altLang="en-US" sz="2000" dirty="0"/>
                  <a:t>，</a:t>
                </a:r>
                <a:r>
                  <a:rPr lang="en-US" altLang="zh-CN" sz="2000" dirty="0"/>
                  <a:t> </a:t>
                </a:r>
                <a14:m>
                  <m:oMath xmlns:m="http://schemas.openxmlformats.org/officeDocument/2006/math">
                    <m:r>
                      <a:rPr lang="en-US" altLang="zh-CN" sz="200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b="1" i="1" smtClean="0">
                                <a:latin typeface="Cambria Math"/>
                              </a:rPr>
                              <m:t>𝟏</m:t>
                            </m:r>
                            <m:r>
                              <a:rPr lang="en-US" altLang="zh-CN" sz="2000" i="1">
                                <a:latin typeface="Cambria Math"/>
                              </a:rPr>
                              <m:t>,</m:t>
                            </m:r>
                            <m:r>
                              <a:rPr lang="en-US" altLang="zh-CN" sz="2000" b="1" i="1" smtClean="0">
                                <a:latin typeface="Cambria Math"/>
                              </a:rPr>
                              <m:t>𝟐</m:t>
                            </m:r>
                          </m:e>
                        </m:d>
                      </m:e>
                      <m:sup>
                        <m:r>
                          <a:rPr lang="en-US" altLang="zh-CN" sz="2000" i="1">
                            <a:latin typeface="Cambria Math"/>
                          </a:rPr>
                          <m:t>𝑻</m:t>
                        </m:r>
                      </m:sup>
                    </m:sSup>
                  </m:oMath>
                </a14:m>
                <a:r>
                  <a:rPr lang="en-US" altLang="zh-CN" sz="2000" dirty="0"/>
                  <a:t>,</a:t>
                </a:r>
                <a:r>
                  <a:rPr lang="zh-CN" altLang="en-US" sz="2000" dirty="0"/>
                  <a:t>故</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𝟒</m:t>
                            </m:r>
                            <m:r>
                              <a:rPr lang="en-US" altLang="zh-CN" sz="2000" b="1" i="1" smtClean="0">
                                <a:latin typeface="Cambria Math"/>
                              </a:rPr>
                              <m:t> −</m:t>
                            </m:r>
                            <m:r>
                              <a:rPr lang="en-US" altLang="zh-CN" sz="2000" b="1" i="1" smtClean="0">
                                <a:latin typeface="Cambria Math"/>
                              </a:rPr>
                              <m:t>𝟒</m:t>
                            </m:r>
                          </m:e>
                        </m:d>
                      </m:e>
                      <m:sup>
                        <m:r>
                          <a:rPr lang="en-US" altLang="zh-CN" sz="2000" b="1" i="1" smtClean="0">
                            <a:latin typeface="Cambria Math"/>
                          </a:rPr>
                          <m:t>𝑻</m:t>
                        </m:r>
                      </m:sup>
                    </m:sSup>
                    <m:r>
                      <a:rPr lang="en-US" altLang="zh-CN" sz="2000" b="1" i="1" smtClean="0">
                        <a:latin typeface="Cambria Math"/>
                      </a:rPr>
                      <m:t>,</m:t>
                    </m:r>
                  </m:oMath>
                </a14:m>
                <a:r>
                  <a:rPr lang="en-US" altLang="zh-CN" sz="2000"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b="1" i="1" smtClean="0">
                        <a:latin typeface="Cambria Math"/>
                      </a:rPr>
                      <m:t>=−</m:t>
                    </m:r>
                    <m:r>
                      <a:rPr lang="en-US" altLang="zh-CN" sz="2000" b="1" i="1" smtClean="0">
                        <a:latin typeface="Cambria Math"/>
                      </a:rPr>
                      <m:t>𝟒</m:t>
                    </m:r>
                    <m:r>
                      <a:rPr lang="zh-CN" altLang="en-US" sz="2000" b="1" i="1" smtClean="0">
                        <a:latin typeface="Cambria Math"/>
                      </a:rPr>
                      <m:t>＜</m:t>
                    </m:r>
                    <m:r>
                      <a:rPr lang="en-US" altLang="zh-CN" sz="2000" b="1" i="1" smtClean="0">
                        <a:latin typeface="Cambria Math"/>
                      </a:rPr>
                      <m:t>𝟎</m:t>
                    </m:r>
                  </m:oMath>
                </a14:m>
                <a:r>
                  <a:rPr lang="en-US" altLang="zh-CN" sz="2000" dirty="0"/>
                  <a:t>,</a:t>
                </a:r>
                <a:r>
                  <a:rPr lang="zh-CN" altLang="en-US" sz="2000" dirty="0"/>
                  <a:t>起作用约束为空集，</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𝟎</m:t>
                            </m:r>
                          </m:sub>
                        </m:sSub>
                        <m:r>
                          <a:rPr lang="en-US" altLang="zh-CN" sz="2000" i="1">
                            <a:latin typeface="Cambria Math"/>
                          </a:rPr>
                          <m:t>)</m:t>
                        </m:r>
                      </m:e>
                    </m:d>
                    <m:r>
                      <a:rPr lang="en-US" altLang="zh-CN" sz="2000" b="1" i="1" smtClean="0">
                        <a:latin typeface="Cambria Math"/>
                      </a:rPr>
                      <m:t>&gt;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oMath>
                </a14:m>
                <a:r>
                  <a:rPr lang="en-US" altLang="zh-CN" sz="2000" dirty="0"/>
                  <a:t>,</a:t>
                </a:r>
                <a:r>
                  <a:rPr lang="zh-CN" altLang="en-US" sz="2000" dirty="0"/>
                  <a:t>说明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为可行域内点，按最速下降法取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𝟎</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 </m:t>
                            </m:r>
                            <m:r>
                              <a:rPr lang="en-US" altLang="zh-CN" sz="2000" b="1" i="1" smtClean="0">
                                <a:latin typeface="Cambria Math"/>
                              </a:rPr>
                              <m:t>𝟒</m:t>
                            </m:r>
                          </m:e>
                        </m:d>
                      </m:e>
                      <m:sup>
                        <m:r>
                          <a:rPr lang="en-US" altLang="zh-CN" sz="2000" b="1" i="1" smtClean="0">
                            <a:latin typeface="Cambria Math"/>
                          </a:rPr>
                          <m:t>𝑻</m:t>
                        </m:r>
                      </m:sup>
                    </m:sSup>
                  </m:oMath>
                </a14:m>
                <a:r>
                  <a:rPr lang="en-US" altLang="zh-CN" sz="2000" dirty="0"/>
                  <a:t>,</a:t>
                </a:r>
                <a:r>
                  <a:rPr lang="zh-CN" altLang="en-US" sz="2000" dirty="0"/>
                  <a:t>得</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r>
                              <a:rPr lang="en-US" altLang="zh-CN" sz="2000" b="1" i="1" dirty="0" smtClean="0">
                                <a:latin typeface="Cambria Math"/>
                              </a:rPr>
                              <m:t>𝟒</m:t>
                            </m:r>
                            <m:r>
                              <a:rPr lang="en-US" altLang="zh-CN" sz="2000" b="1" i="1" dirty="0" smtClean="0">
                                <a:latin typeface="Cambria Math"/>
                              </a:rPr>
                              <m:t>𝝀</m:t>
                            </m:r>
                            <m:r>
                              <a:rPr lang="en-US" altLang="zh-CN" sz="2000" b="1" i="1" dirty="0" smtClean="0">
                                <a:latin typeface="Cambria Math"/>
                              </a:rPr>
                              <m:t> </m:t>
                            </m:r>
                            <m:r>
                              <a:rPr lang="en-US" altLang="zh-CN" sz="2000" b="1" i="1" dirty="0" smtClean="0">
                                <a:latin typeface="Cambria Math"/>
                              </a:rPr>
                              <m:t>𝟒</m:t>
                            </m:r>
                            <m:r>
                              <a:rPr lang="en-US" altLang="zh-CN" sz="2000" b="1" i="1" dirty="0" smtClean="0">
                                <a:latin typeface="Cambria Math"/>
                              </a:rPr>
                              <m:t>𝝀</m:t>
                            </m:r>
                          </m:e>
                        </m:d>
                      </m:e>
                      <m:sup>
                        <m:r>
                          <a:rPr lang="en-US" altLang="zh-CN" sz="2000" b="1" i="1" dirty="0" smtClean="0">
                            <a:latin typeface="Cambria Math"/>
                          </a:rPr>
                          <m:t>𝑻</m:t>
                        </m:r>
                      </m:sup>
                    </m:sSup>
                  </m:oMath>
                </a14:m>
                <a:r>
                  <a:rPr lang="en-US" altLang="zh-CN" sz="2000" dirty="0"/>
                  <a:t>,</a:t>
                </a:r>
                <a:r>
                  <a:rPr lang="zh-CN" altLang="en-US" sz="2000" dirty="0"/>
                  <a:t>此时将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a14:m>
                <a:r>
                  <a:rPr lang="zh-CN" altLang="en-US" sz="2000" dirty="0"/>
                  <a:t>代入约束条件，</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𝟏𝟐</m:t>
                    </m:r>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可得</a:t>
                </a:r>
                <a14:m>
                  <m:oMath xmlns:m="http://schemas.openxmlformats.org/officeDocument/2006/math">
                    <m:r>
                      <a:rPr lang="en-US" altLang="zh-CN" sz="2000" b="1" i="1" smtClean="0">
                        <a:latin typeface="Cambria Math"/>
                      </a:rPr>
                      <m:t>𝝀</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𝟑</m:t>
                        </m:r>
                      </m:den>
                    </m:f>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𝝀</m:t>
                        </m:r>
                      </m:e>
                    </m:acc>
                  </m:oMath>
                </a14:m>
                <a:r>
                  <a:rPr lang="en-US" altLang="zh-CN" sz="2000" dirty="0"/>
                  <a:t>,</a:t>
                </a:r>
                <a:r>
                  <a:rPr lang="zh-CN" altLang="en-US" sz="2000" dirty="0"/>
                  <a:t>求解</a:t>
                </a:r>
                <a14:m>
                  <m:oMath xmlns:m="http://schemas.openxmlformats.org/officeDocument/2006/math">
                    <m:r>
                      <a:rPr lang="en-US" altLang="zh-CN" sz="2000" i="1">
                        <a:solidFill>
                          <a:srgbClr val="FF0000"/>
                        </a:solidFill>
                        <a:latin typeface="Cambria Math"/>
                      </a:rPr>
                      <m:t>𝒎𝒊</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𝒏</m:t>
                        </m:r>
                      </m:e>
                      <m:sub>
                        <m:r>
                          <a:rPr lang="en-US" altLang="zh-CN" sz="2000" b="1" i="1" smtClean="0">
                            <a:solidFill>
                              <a:srgbClr val="FF0000"/>
                            </a:solidFill>
                            <a:latin typeface="Cambria Math"/>
                          </a:rPr>
                          <m:t>𝟎</m:t>
                        </m:r>
                        <m:r>
                          <a:rPr lang="en-US" altLang="zh-CN" sz="2000" b="1" i="1" smtClean="0">
                            <a:solidFill>
                              <a:srgbClr val="FF0000"/>
                            </a:solidFill>
                            <a:latin typeface="Cambria Math"/>
                          </a:rPr>
                          <m:t>≤</m:t>
                        </m:r>
                        <m:r>
                          <a:rPr lang="en-US" altLang="zh-CN" sz="2000" i="1">
                            <a:solidFill>
                              <a:srgbClr val="FF0000"/>
                            </a:solidFill>
                            <a:latin typeface="Cambria Math"/>
                          </a:rPr>
                          <m:t>𝝀</m:t>
                        </m:r>
                        <m:r>
                          <a:rPr lang="en-US" altLang="zh-CN" sz="2000" i="1">
                            <a:solidFill>
                              <a:srgbClr val="FF0000"/>
                            </a:solidFill>
                            <a:latin typeface="Cambria Math"/>
                          </a:rPr>
                          <m:t>≤</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a:rPr>
                              <m:t>𝟏</m:t>
                            </m:r>
                          </m:num>
                          <m:den>
                            <m:r>
                              <a:rPr lang="en-US" altLang="zh-CN" sz="2000" i="1">
                                <a:solidFill>
                                  <a:srgbClr val="FF0000"/>
                                </a:solidFill>
                                <a:latin typeface="Cambria Math"/>
                              </a:rPr>
                              <m:t>𝟑</m:t>
                            </m:r>
                          </m:den>
                        </m:f>
                      </m:sub>
                    </m:sSub>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b="1" i="1" smtClean="0">
                                <a:solidFill>
                                  <a:srgbClr val="FF0000"/>
                                </a:solidFill>
                                <a:latin typeface="Cambria Math"/>
                              </a:rPr>
                              <m:t>𝟎</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b="1" i="1" smtClean="0">
                                <a:solidFill>
                                  <a:srgbClr val="FF0000"/>
                                </a:solidFill>
                                <a:latin typeface="Cambria Math"/>
                              </a:rPr>
                              <m:t>𝟎</m:t>
                            </m:r>
                          </m:sub>
                        </m:sSub>
                      </m:e>
                    </m:d>
                    <m:r>
                      <a:rPr lang="en-US" altLang="zh-CN" sz="2000" i="1">
                        <a:solidFill>
                          <a:srgbClr val="FF0000"/>
                        </a:solidFill>
                        <a:latin typeface="Cambria Math"/>
                      </a:rPr>
                      <m:t>, </m:t>
                    </m:r>
                  </m:oMath>
                </a14:m>
                <a:r>
                  <a:rPr lang="zh-CN" altLang="en-US" sz="2000" dirty="0"/>
                  <a:t>求稳定点得到</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𝟎</m:t>
                        </m:r>
                      </m:sub>
                      <m:sup>
                        <m:r>
                          <a:rPr lang="en-US" altLang="zh-CN" sz="2000" b="1" i="1" smtClean="0">
                            <a:latin typeface="Cambria Math"/>
                          </a:rPr>
                          <m:t>′</m:t>
                        </m:r>
                      </m:sup>
                    </m:sSub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r>
                      <a:rPr lang="en-US" altLang="zh-CN" sz="2000" b="1" i="1" smtClean="0">
                        <a:latin typeface="Cambria Math"/>
                      </a:rPr>
                      <m:t>&gt;</m:t>
                    </m:r>
                    <m:acc>
                      <m:accPr>
                        <m:chr m:val="̅"/>
                        <m:ctrlPr>
                          <a:rPr lang="en-US" altLang="zh-CN" sz="2000" b="1" i="1" smtClean="0">
                            <a:latin typeface="Cambria Math" panose="02040503050406030204" pitchFamily="18" charset="0"/>
                          </a:rPr>
                        </m:ctrlPr>
                      </m:accPr>
                      <m:e>
                        <m:r>
                          <a:rPr lang="en-US" altLang="zh-CN" sz="2000" b="1" i="1" smtClean="0">
                            <a:latin typeface="Cambria Math"/>
                          </a:rPr>
                          <m:t>𝝀</m:t>
                        </m:r>
                      </m:e>
                    </m:acc>
                  </m:oMath>
                </a14:m>
                <a:r>
                  <a:rPr lang="zh-CN" altLang="en-US" sz="2000" dirty="0"/>
                  <a:t>，说明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𝟎</m:t>
                        </m:r>
                      </m:sub>
                      <m:sup>
                        <m:r>
                          <a:rPr lang="en-US" altLang="zh-CN" sz="2000" b="1" i="1" smtClean="0">
                            <a:latin typeface="Cambria Math"/>
                          </a:rPr>
                          <m:t>′</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𝟎</m:t>
                        </m:r>
                      </m:sub>
                    </m:sSub>
                  </m:oMath>
                </a14:m>
                <a:r>
                  <a:rPr lang="zh-CN" altLang="en-US" sz="2000" dirty="0"/>
                  <a:t>不在可行域内，原函数</a:t>
                </a:r>
                <a14:m>
                  <m:oMath xmlns:m="http://schemas.openxmlformats.org/officeDocument/2006/math">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𝟎</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i="1">
                                <a:solidFill>
                                  <a:srgbClr val="FF0000"/>
                                </a:solidFill>
                                <a:latin typeface="Cambria Math"/>
                              </a:rPr>
                              <m:t>𝟎</m:t>
                            </m:r>
                          </m:sub>
                        </m:sSub>
                      </m:e>
                    </m:d>
                  </m:oMath>
                </a14:m>
                <a:r>
                  <a:rPr lang="zh-CN" altLang="en-US" sz="2000" dirty="0"/>
                  <a:t>在</a:t>
                </a:r>
                <a14:m>
                  <m:oMath xmlns:m="http://schemas.openxmlformats.org/officeDocument/2006/math">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f>
                      <m:fPr>
                        <m:ctrlPr>
                          <a:rPr lang="en-US" altLang="zh-CN" sz="2000" b="1" i="1" dirty="0" smtClean="0">
                            <a:latin typeface="Cambria Math" panose="02040503050406030204" pitchFamily="18" charset="0"/>
                          </a:rPr>
                        </m:ctrlPr>
                      </m:fPr>
                      <m:num>
                        <m:r>
                          <a:rPr lang="en-US" altLang="zh-CN" sz="2000" b="1" i="1" dirty="0" smtClean="0">
                            <a:latin typeface="Cambria Math"/>
                          </a:rPr>
                          <m:t>𝟏</m:t>
                        </m:r>
                      </m:num>
                      <m:den>
                        <m:r>
                          <a:rPr lang="en-US" altLang="zh-CN" sz="2000" b="1" i="1" dirty="0" smtClean="0">
                            <a:latin typeface="Cambria Math"/>
                          </a:rPr>
                          <m:t>𝟑</m:t>
                        </m:r>
                      </m:den>
                    </m:f>
                    <m:r>
                      <a:rPr lang="en-US" altLang="zh-CN" sz="2000" b="1" i="1" dirty="0" smtClean="0">
                        <a:latin typeface="Cambria Math"/>
                      </a:rPr>
                      <m:t>]</m:t>
                    </m:r>
                  </m:oMath>
                </a14:m>
                <a:r>
                  <a:rPr lang="zh-CN" altLang="en-US" sz="2000" dirty="0"/>
                  <a:t>单调递减，因而取最优值为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𝟎</m:t>
                        </m:r>
                      </m:sub>
                    </m:sSub>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𝟑</m:t>
                        </m:r>
                      </m:den>
                    </m:f>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𝝀</m:t>
                        </m:r>
                      </m:e>
                    </m:acc>
                  </m:oMath>
                </a14:m>
                <a:r>
                  <a:rPr lang="en-US" altLang="zh-CN" sz="2000" dirty="0"/>
                  <a:t>,</a:t>
                </a:r>
                <a:r>
                  <a:rPr lang="zh-CN" altLang="en-US" sz="2000" dirty="0"/>
                  <a:t>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e>
                        </m:d>
                      </m:e>
                      <m:sup>
                        <m:r>
                          <a:rPr lang="en-US" altLang="zh-CN" sz="2000" b="1" i="1" smtClean="0">
                            <a:latin typeface="Cambria Math"/>
                          </a:rPr>
                          <m:t>𝑻</m:t>
                        </m:r>
                      </m:sup>
                    </m:sSup>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𝟔𝟒</m:t>
                        </m:r>
                      </m:num>
                      <m:den>
                        <m:r>
                          <a:rPr lang="en-US" altLang="zh-CN" sz="2000" b="1" i="1" smtClean="0">
                            <a:latin typeface="Cambria Math"/>
                          </a:rPr>
                          <m:t>𝟗</m:t>
                        </m:r>
                      </m:den>
                    </m:f>
                    <m:r>
                      <a:rPr lang="en-US" altLang="zh-CN" sz="2000" b="1" i="1" smtClean="0">
                        <a:latin typeface="Cambria Math"/>
                      </a:rPr>
                      <m:t>,</m:t>
                    </m:r>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m:t>
                            </m:r>
                            <m:f>
                              <m:fPr>
                                <m:ctrlPr>
                                  <a:rPr lang="en-US" altLang="zh-CN" sz="2000" b="1" i="1" smtClean="0">
                                    <a:latin typeface="Cambria Math" panose="02040503050406030204" pitchFamily="18" charset="0"/>
                                  </a:rPr>
                                </m:ctrlPr>
                              </m:fPr>
                              <m:num>
                                <m:r>
                                  <a:rPr lang="en-US" altLang="zh-CN" sz="2000" i="1">
                                    <a:latin typeface="Cambria Math"/>
                                  </a:rPr>
                                  <m:t>𝟒</m:t>
                                </m:r>
                              </m:num>
                              <m:den>
                                <m:r>
                                  <a:rPr lang="en-US" altLang="zh-CN" sz="2000" b="1" i="1" smtClean="0">
                                    <a:latin typeface="Cambria Math"/>
                                  </a:rPr>
                                  <m:t>𝟑</m:t>
                                </m:r>
                              </m:den>
                            </m:f>
                            <m:r>
                              <a:rPr lang="en-US" altLang="zh-CN" sz="2000" i="1">
                                <a:latin typeface="Cambria Math"/>
                              </a:rPr>
                              <m:t> −</m:t>
                            </m:r>
                            <m:f>
                              <m:fPr>
                                <m:ctrlPr>
                                  <a:rPr lang="en-US" altLang="zh-CN" sz="2000" b="1" i="1" smtClean="0">
                                    <a:latin typeface="Cambria Math" panose="02040503050406030204" pitchFamily="18" charset="0"/>
                                  </a:rPr>
                                </m:ctrlPr>
                              </m:fPr>
                              <m:num>
                                <m:r>
                                  <a:rPr lang="en-US" altLang="zh-CN" sz="2000" i="1">
                                    <a:latin typeface="Cambria Math"/>
                                  </a:rPr>
                                  <m:t>𝟒</m:t>
                                </m:r>
                              </m:num>
                              <m:den>
                                <m:r>
                                  <a:rPr lang="en-US" altLang="zh-CN" sz="2000" b="1" i="1" smtClean="0">
                                    <a:latin typeface="Cambria Math"/>
                                  </a:rPr>
                                  <m:t>𝟑</m:t>
                                </m:r>
                              </m:den>
                            </m:f>
                          </m:e>
                        </m:d>
                      </m:e>
                      <m:sup>
                        <m:r>
                          <a:rPr lang="en-US" altLang="zh-CN" sz="2000" i="1">
                            <a:latin typeface="Cambria Math"/>
                          </a:rPr>
                          <m:t>𝑻</m:t>
                        </m:r>
                      </m:sup>
                    </m:sSup>
                    <m:r>
                      <a:rPr lang="en-US" altLang="zh-CN" sz="2000" i="1">
                        <a:latin typeface="Cambria Math"/>
                      </a:rPr>
                      <m:t>,</m:t>
                    </m:r>
                    <m:r>
                      <m:rPr>
                        <m:nor/>
                      </m:rPr>
                      <a:rPr lang="en-US" altLang="zh-CN" sz="2000" dirty="0"/>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𝟏</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e>
                    </m:d>
                    <m:r>
                      <a:rPr lang="en-US" altLang="zh-CN" sz="2000" i="1">
                        <a:latin typeface="Cambria Math"/>
                      </a:rPr>
                      <m:t>=</m:t>
                    </m:r>
                    <m:r>
                      <a:rPr lang="en-US" altLang="zh-CN" sz="2000" b="1" i="1" smtClean="0">
                        <a:latin typeface="Cambria Math"/>
                      </a:rPr>
                      <m:t>𝟎</m:t>
                    </m:r>
                  </m:oMath>
                </a14:m>
                <a:r>
                  <a:rPr lang="en-US" altLang="zh-CN" sz="2000" dirty="0"/>
                  <a:t>,</a:t>
                </a:r>
                <a:r>
                  <a:rPr lang="zh-CN" altLang="en-US" sz="2000" dirty="0"/>
                  <a:t>说明起作用约束集不为空</a:t>
                </a:r>
                <a:endParaRPr lang="en-US" altLang="zh-CN" sz="2000" dirty="0"/>
              </a:p>
              <a:p>
                <a:r>
                  <a:rPr lang="zh-CN" altLang="en-US" sz="2000" dirty="0"/>
                  <a:t>构造下列线性规划</a:t>
                </a:r>
                <a14:m>
                  <m:oMath xmlns:m="http://schemas.openxmlformats.org/officeDocument/2006/math">
                    <m:r>
                      <a:rPr lang="en-US" altLang="zh-CN" sz="2000" i="1">
                        <a:latin typeface="Cambria Math"/>
                      </a:rPr>
                      <m:t>𝑴𝒊𝒏</m:t>
                    </m:r>
                    <m:r>
                      <a:rPr lang="en-US" altLang="zh-CN" sz="2000" i="1">
                        <a:latin typeface="Cambria Math"/>
                      </a:rPr>
                      <m:t> </m:t>
                    </m:r>
                    <m:r>
                      <a:rPr lang="en-US" altLang="zh-CN" sz="2000" i="1">
                        <a:latin typeface="Cambria Math"/>
                      </a:rPr>
                      <m:t>𝜼</m:t>
                    </m:r>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sSub>
                              <m:sSubPr>
                                <m:ctrlPr>
                                  <a:rPr lang="en-US" altLang="zh-CN" sz="2000" b="1" i="1" smtClean="0">
                                    <a:latin typeface="Cambria Math" panose="02040503050406030204" pitchFamily="18" charset="0"/>
                                  </a:rPr>
                                </m:ctrlPr>
                              </m:sSubPr>
                              <m:e>
                                <m:r>
                                  <a:rPr lang="en-US" altLang="zh-CN" sz="2000" b="1" i="1" smtClean="0">
                                    <a:latin typeface="Cambria Math"/>
                                  </a:rPr>
                                  <m:t> </m:t>
                                </m:r>
                                <m:r>
                                  <a:rPr lang="en-US" altLang="zh-CN" sz="2000" b="1" i="1" smtClean="0">
                                    <a:latin typeface="Cambria Math"/>
                                  </a:rPr>
                                  <m:t>𝒅</m:t>
                                </m:r>
                              </m:e>
                              <m:sub>
                                <m:r>
                                  <a:rPr lang="en-US" altLang="zh-CN" sz="2000" b="1" i="1" smtClean="0">
                                    <a:latin typeface="Cambria Math"/>
                                  </a:rPr>
                                  <m:t>𝟐</m:t>
                                </m:r>
                              </m:sub>
                            </m:sSub>
                            <m:r>
                              <a:rPr lang="en-US" altLang="zh-CN" sz="2000" i="1">
                                <a:latin typeface="Cambria Math"/>
                              </a:rPr>
                              <m:t>≤</m:t>
                            </m:r>
                            <m:r>
                              <a:rPr lang="en-US" altLang="zh-CN" sz="2000" i="1">
                                <a:latin typeface="Cambria Math"/>
                              </a:rPr>
                              <m:t>𝜼</m:t>
                            </m:r>
                            <m:r>
                              <a:rPr lang="en-US" altLang="zh-CN" sz="2000" i="1">
                                <a:latin typeface="Cambria Math"/>
                              </a:rPr>
                              <m:t>, </m:t>
                            </m:r>
                          </m:e>
                          <m:e>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𝟐</m:t>
                                </m:r>
                              </m:sub>
                            </m:sSub>
                            <m:r>
                              <a:rPr lang="en-US" altLang="zh-CN" sz="2000" i="1">
                                <a:latin typeface="Cambria Math"/>
                              </a:rPr>
                              <m:t>≤</m:t>
                            </m:r>
                            <m:r>
                              <a:rPr lang="en-US" altLang="zh-CN" sz="2000" i="1">
                                <a:latin typeface="Cambria Math"/>
                              </a:rPr>
                              <m:t>𝜼</m:t>
                            </m:r>
                            <m:r>
                              <a:rPr lang="en-US" altLang="zh-CN" sz="2000" b="1" i="1" smtClean="0">
                                <a:latin typeface="Cambria Math"/>
                              </a:rPr>
                              <m:t>,</m:t>
                            </m:r>
                            <m:r>
                              <a:rPr lang="en-US" altLang="zh-CN" sz="2000" i="1" smtClean="0">
                                <a:latin typeface="Cambria Math"/>
                              </a:rPr>
                              <m:t> </m:t>
                            </m:r>
                          </m:e>
                          <m:e>
                            <m:r>
                              <a:rPr lang="en-US" altLang="zh-CN" sz="2000" i="1">
                                <a:latin typeface="Cambria Math"/>
                              </a:rPr>
                              <m:t>−</m:t>
                            </m:r>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𝒋</m:t>
                                </m:r>
                              </m:sub>
                            </m:sSub>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𝒋</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smtClean="0">
                                <a:latin typeface="Cambria Math"/>
                              </a:rPr>
                              <m:t> </m:t>
                            </m:r>
                          </m:e>
                        </m:eqArr>
                      </m:e>
                    </m:d>
                  </m:oMath>
                </a14:m>
                <a:r>
                  <a:rPr lang="zh-CN" altLang="en-US" sz="2000" dirty="0"/>
                  <a:t>与前述类似，化为标准型，然后单纯形法求解：</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 </m:t>
                    </m:r>
                  </m:oMath>
                </a14:m>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542" r="-529" b="-21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非线性约束</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可得最优解为</a:t>
                </a:r>
                <a14:m>
                  <m:oMath xmlns:m="http://schemas.openxmlformats.org/officeDocument/2006/math">
                    <m:r>
                      <a:rPr lang="en-US" altLang="zh-CN" sz="2800" b="1" i="1" smtClean="0">
                        <a:latin typeface="Cambria Math"/>
                      </a:rPr>
                      <m:t>𝜼</m:t>
                    </m:r>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𝟒</m:t>
                        </m:r>
                      </m:num>
                      <m:den>
                        <m:r>
                          <a:rPr lang="en-US" altLang="zh-CN" sz="2800" b="1" i="1" smtClean="0">
                            <a:latin typeface="Cambria Math"/>
                          </a:rPr>
                          <m:t>𝟏𝟎</m:t>
                        </m:r>
                      </m:den>
                    </m:f>
                  </m:oMath>
                </a14:m>
                <a:r>
                  <a:rPr lang="en-US" altLang="zh-CN" sz="2800" dirty="0"/>
                  <a:t>,</a:t>
                </a:r>
                <a:r>
                  <a:rPr lang="zh-CN" altLang="en-US" sz="2800" dirty="0"/>
                  <a:t>从而搜索方向为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𝟏</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𝟏</m:t>
                            </m:r>
                            <m:r>
                              <a:rPr lang="en-US" altLang="zh-CN" sz="2800" b="1" i="1" smtClean="0">
                                <a:latin typeface="Cambria Math"/>
                              </a:rPr>
                              <m:t> −</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𝟕</m:t>
                            </m:r>
                          </m:e>
                        </m:d>
                      </m:e>
                      <m:sup>
                        <m:r>
                          <a:rPr lang="en-US" altLang="zh-CN" sz="2800" b="1" i="1" smtClean="0">
                            <a:latin typeface="Cambria Math"/>
                          </a:rPr>
                          <m:t>𝑻</m:t>
                        </m:r>
                      </m:sup>
                    </m:sSup>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r>
                      <a:rPr lang="en-US" altLang="zh-CN" sz="2800" b="1" i="1" smtClean="0">
                        <a:latin typeface="Cambria Math"/>
                      </a:rPr>
                      <m:t>𝝀</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𝟏</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f>
                              <m:fPr>
                                <m:ctrlPr>
                                  <a:rPr lang="en-US" altLang="zh-CN" sz="2800" b="1" i="1" smtClean="0">
                                    <a:latin typeface="Cambria Math" panose="02040503050406030204" pitchFamily="18" charset="0"/>
                                  </a:rPr>
                                </m:ctrlPr>
                              </m:fPr>
                              <m:num>
                                <m:r>
                                  <a:rPr lang="en-US" altLang="zh-CN" sz="2800" b="1" i="1" smtClean="0">
                                    <a:latin typeface="Cambria Math"/>
                                  </a:rPr>
                                  <m:t>𝟒</m:t>
                                </m:r>
                              </m:num>
                              <m:den>
                                <m:r>
                                  <a:rPr lang="en-US" altLang="zh-CN" sz="2800" b="1" i="1" smtClean="0">
                                    <a:latin typeface="Cambria Math"/>
                                  </a:rPr>
                                  <m:t>𝟑</m:t>
                                </m:r>
                              </m:den>
                            </m:f>
                            <m:r>
                              <a:rPr lang="en-US" altLang="zh-CN" sz="2800" b="1" i="1" smtClean="0">
                                <a:latin typeface="Cambria Math"/>
                              </a:rPr>
                              <m:t>+</m:t>
                            </m:r>
                            <m:r>
                              <a:rPr lang="en-US" altLang="zh-CN" sz="2800" b="1" i="1" smtClean="0">
                                <a:latin typeface="Cambria Math"/>
                              </a:rPr>
                              <m:t>𝝀</m:t>
                            </m:r>
                            <m:r>
                              <a:rPr lang="en-US" altLang="zh-CN" sz="2800" b="1" i="1" smtClean="0">
                                <a:latin typeface="Cambria Math"/>
                              </a:rPr>
                              <m:t> </m:t>
                            </m:r>
                            <m:f>
                              <m:fPr>
                                <m:ctrlPr>
                                  <a:rPr lang="en-US" altLang="zh-CN" sz="2800" b="1" i="1" smtClean="0">
                                    <a:latin typeface="Cambria Math" panose="02040503050406030204" pitchFamily="18" charset="0"/>
                                  </a:rPr>
                                </m:ctrlPr>
                              </m:fPr>
                              <m:num>
                                <m:r>
                                  <a:rPr lang="en-US" altLang="zh-CN" sz="2800" b="1" i="1" smtClean="0">
                                    <a:latin typeface="Cambria Math"/>
                                  </a:rPr>
                                  <m:t>𝟒</m:t>
                                </m:r>
                              </m:num>
                              <m:den>
                                <m:r>
                                  <a:rPr lang="en-US" altLang="zh-CN" sz="2800" b="1" i="1" smtClean="0">
                                    <a:latin typeface="Cambria Math"/>
                                  </a:rPr>
                                  <m:t>𝟑</m:t>
                                </m:r>
                              </m:den>
                            </m:f>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𝟕</m:t>
                            </m:r>
                            <m:r>
                              <a:rPr lang="en-US" altLang="zh-CN" sz="2800" b="1" i="1" smtClean="0">
                                <a:latin typeface="Cambria Math"/>
                              </a:rPr>
                              <m:t>𝝀</m:t>
                            </m:r>
                          </m:e>
                        </m:d>
                      </m:e>
                      <m:sup>
                        <m:r>
                          <a:rPr lang="en-US" altLang="zh-CN" sz="2800" b="1" i="1" smtClean="0">
                            <a:latin typeface="Cambria Math"/>
                          </a:rPr>
                          <m:t>𝑻</m:t>
                        </m:r>
                      </m:sup>
                    </m:sSup>
                  </m:oMath>
                </a14:m>
                <a:r>
                  <a:rPr lang="en-US" altLang="zh-CN" sz="2800" dirty="0"/>
                  <a:t>,</a:t>
                </a:r>
                <a:r>
                  <a:rPr lang="zh-CN" altLang="en-US" sz="2800" dirty="0"/>
                  <a:t>代入得到</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𝟒𝟗</m:t>
                    </m:r>
                    <m:sSup>
                      <m:sSupPr>
                        <m:ctrlPr>
                          <a:rPr lang="en-US" altLang="zh-CN" sz="2800" b="1" i="1" smtClean="0">
                            <a:latin typeface="Cambria Math" panose="02040503050406030204" pitchFamily="18" charset="0"/>
                          </a:rPr>
                        </m:ctrlPr>
                      </m:sSupPr>
                      <m:e>
                        <m:r>
                          <a:rPr lang="en-US" altLang="zh-CN" sz="2800" b="1" i="1" smtClean="0">
                            <a:latin typeface="Cambria Math"/>
                          </a:rPr>
                          <m:t>𝝀</m:t>
                        </m:r>
                      </m:e>
                      <m:sup>
                        <m:r>
                          <a:rPr lang="en-US" altLang="zh-CN" sz="2800" b="1" i="1" smtClean="0">
                            <a:latin typeface="Cambria Math"/>
                          </a:rPr>
                          <m:t>𝟐</m:t>
                        </m:r>
                      </m:sup>
                    </m:sSup>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𝟒</m:t>
                    </m:r>
                    <m:r>
                      <a:rPr lang="en-US" altLang="zh-CN" sz="2800" b="1" i="1" smtClean="0">
                        <a:latin typeface="Cambria Math"/>
                      </a:rPr>
                      <m:t>𝝀</m:t>
                    </m:r>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𝟔𝟒</m:t>
                        </m:r>
                      </m:num>
                      <m:den>
                        <m:r>
                          <a:rPr lang="en-US" altLang="zh-CN" sz="2800" b="1" i="1" smtClean="0">
                            <a:latin typeface="Cambria Math"/>
                          </a:rPr>
                          <m:t>𝟗</m:t>
                        </m:r>
                      </m:den>
                    </m:f>
                    <m:r>
                      <a:rPr lang="en-US" altLang="zh-CN" sz="2800" b="1" i="1" smtClean="0">
                        <a:latin typeface="Cambria Math"/>
                      </a:rPr>
                      <m:t>⇒</m:t>
                    </m:r>
                    <m:r>
                      <a:rPr lang="en-US" altLang="zh-CN" sz="2800" b="1" i="1" smtClean="0">
                        <a:latin typeface="Cambria Math"/>
                      </a:rPr>
                      <m:t>𝝀</m:t>
                    </m:r>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𝟒</m:t>
                        </m:r>
                      </m:num>
                      <m:den>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𝟗𝟖</m:t>
                        </m:r>
                      </m:den>
                    </m:f>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𝟏𝟑𝟒</m:t>
                    </m:r>
                  </m:oMath>
                </a14:m>
                <a:r>
                  <a:rPr lang="en-US" altLang="zh-CN" sz="2800" dirty="0"/>
                  <a:t>,</a:t>
                </a:r>
                <a:r>
                  <a:rPr lang="zh-CN" altLang="en-US" sz="2800" dirty="0"/>
                  <a:t>再进一步计算得到</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𝟒𝟔𝟕</m:t>
                            </m:r>
                            <m:r>
                              <a:rPr lang="en-US" altLang="zh-CN" sz="2800" b="1" i="1" smtClean="0">
                                <a:latin typeface="Cambria Math"/>
                              </a:rPr>
                              <m:t> </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𝟐𝟒𝟎</m:t>
                            </m:r>
                          </m:e>
                        </m:d>
                      </m:e>
                      <m:sup>
                        <m:r>
                          <a:rPr lang="en-US" altLang="zh-CN" sz="2800" b="1" i="1" smtClean="0">
                            <a:latin typeface="Cambria Math"/>
                          </a:rPr>
                          <m:t>𝑻</m:t>
                        </m:r>
                      </m:sup>
                    </m:sSup>
                  </m:oMath>
                </a14:m>
                <a:r>
                  <a:rPr lang="zh-CN" altLang="en-US" sz="2800" dirty="0"/>
                  <a:t>，从而</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𝟏</m:t>
                        </m:r>
                      </m:sub>
                    </m:sSub>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𝟎𝟓𝟑</m:t>
                    </m:r>
                    <m:r>
                      <a:rPr lang="en-US" altLang="zh-CN" sz="2800" b="1" i="1" smtClean="0">
                        <a:latin typeface="Cambria Math"/>
                      </a:rPr>
                      <m:t>&lt;</m:t>
                    </m:r>
                    <m:r>
                      <a:rPr lang="en-US" altLang="zh-CN" sz="2800" b="1" i="1" smtClean="0">
                        <a:latin typeface="Cambria Math"/>
                      </a:rPr>
                      <m:t>𝟎</m:t>
                    </m:r>
                  </m:oMath>
                </a14:m>
                <a:r>
                  <a:rPr lang="en-US" altLang="zh-CN" sz="2800" dirty="0"/>
                  <a:t>,</a:t>
                </a:r>
                <a:r>
                  <a:rPr lang="zh-CN" altLang="en-US" sz="2800" dirty="0"/>
                  <a:t>说明</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oMath>
                </a14:m>
                <a:r>
                  <a:rPr lang="zh-CN" altLang="en-US" sz="2800" dirty="0"/>
                  <a:t>在可行域内，继续迭代得到最优解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𝟔</m:t>
                            </m:r>
                            <m:r>
                              <a:rPr lang="en-US" altLang="zh-CN" sz="2800" b="1" i="1" smtClean="0">
                                <a:latin typeface="Cambria Math"/>
                              </a:rPr>
                              <m:t> </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e>
                        </m:d>
                      </m:e>
                      <m:sup>
                        <m:r>
                          <a:rPr lang="en-US" altLang="zh-CN" sz="2800" b="1" i="1" smtClean="0">
                            <a:latin typeface="Cambria Math"/>
                          </a:rPr>
                          <m:t>𝑻</m:t>
                        </m:r>
                      </m:sup>
                    </m:sSup>
                    <m:r>
                      <a:rPr lang="en-US" altLang="zh-CN" sz="2800" b="1" i="1"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r>
                      <a:rPr lang="en-US" altLang="zh-CN" sz="2800" b="1" i="1" smtClean="0">
                        <a:latin typeface="Cambria Math"/>
                      </a:rPr>
                      <m:t>𝟕</m:t>
                    </m:r>
                    <m:r>
                      <a:rPr lang="en-US" altLang="zh-CN" sz="2800" b="1" i="1" smtClean="0">
                        <a:latin typeface="Cambria Math"/>
                      </a:rPr>
                      <m:t>.</m:t>
                    </m:r>
                    <m:r>
                      <a:rPr lang="en-US" altLang="zh-CN" sz="2800" b="1" i="1" smtClean="0">
                        <a:latin typeface="Cambria Math"/>
                      </a:rPr>
                      <m:t>𝟐</m:t>
                    </m:r>
                  </m:oMath>
                </a14:m>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r="-119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非线性约束</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不管是线性约束还是非线性约束，都转化为基本的线性规划问题来求解，然后借助一维搜索和迭代方法</a:t>
                </a:r>
                <a:r>
                  <a:rPr lang="en-US" altLang="zh-CN" sz="2000" dirty="0"/>
                  <a:t>(</a:t>
                </a:r>
                <a:r>
                  <a:rPr lang="zh-CN" altLang="en-US" sz="2000" dirty="0"/>
                  <a:t>无约束最优化问题</a:t>
                </a:r>
                <a:r>
                  <a:rPr lang="en-US" altLang="zh-CN" sz="2000" dirty="0"/>
                  <a:t>)</a:t>
                </a:r>
              </a:p>
              <a:p>
                <a:r>
                  <a:rPr lang="zh-CN" altLang="en-US" sz="2000" dirty="0">
                    <a:solidFill>
                      <a:srgbClr val="FF0000"/>
                    </a:solidFill>
                  </a:rPr>
                  <a:t>近似规划法</a:t>
                </a:r>
                <a:r>
                  <a:rPr lang="zh-CN" altLang="en-US" sz="2000" dirty="0"/>
                  <a:t>：将非线性模型线性化，然后通过解线性规划来求原问题的近似最优解</a:t>
                </a:r>
                <a:endParaRPr lang="en-US" altLang="zh-CN" sz="2000" dirty="0"/>
              </a:p>
              <a:p>
                <a:r>
                  <a:rPr lang="zh-CN" altLang="en-US" sz="2000" dirty="0">
                    <a:solidFill>
                      <a:srgbClr val="FF0000"/>
                    </a:solidFill>
                  </a:rPr>
                  <a:t>制约函数法</a:t>
                </a:r>
                <a:r>
                  <a:rPr lang="zh-CN" altLang="en-US" sz="2000" dirty="0"/>
                  <a:t>：通过构造制约函数，将约束问题转化为一系列无约束问题，进而用无约束最优化方法求解，亦称为序列无约束极小化方法</a:t>
                </a:r>
                <a:r>
                  <a:rPr lang="en-US" altLang="zh-CN" sz="2000" dirty="0"/>
                  <a:t>(</a:t>
                </a:r>
                <a:r>
                  <a:rPr lang="en-US" altLang="zh-CN" sz="2000" dirty="0" err="1"/>
                  <a:t>SUMT:Sequential</a:t>
                </a:r>
                <a:r>
                  <a:rPr lang="en-US" altLang="zh-CN" sz="2000" dirty="0"/>
                  <a:t> Unconstrained Minimization Technique)</a:t>
                </a:r>
                <a:r>
                  <a:rPr lang="zh-CN" altLang="en-US" sz="2000" dirty="0"/>
                  <a:t>。按照取罚函数的方法不同，分为罚函数法</a:t>
                </a:r>
                <a:r>
                  <a:rPr lang="en-US" altLang="zh-CN" sz="2000" dirty="0"/>
                  <a:t>(</a:t>
                </a:r>
                <a:r>
                  <a:rPr lang="zh-CN" altLang="en-US" sz="2000" dirty="0"/>
                  <a:t>外点法</a:t>
                </a:r>
                <a:r>
                  <a:rPr lang="en-US" altLang="zh-CN" sz="2000" dirty="0"/>
                  <a:t>)</a:t>
                </a:r>
                <a:r>
                  <a:rPr lang="zh-CN" altLang="en-US" sz="2000" dirty="0"/>
                  <a:t>和闸函数法</a:t>
                </a:r>
                <a:r>
                  <a:rPr lang="en-US" altLang="zh-CN" sz="2000" dirty="0"/>
                  <a:t>(</a:t>
                </a:r>
                <a:r>
                  <a:rPr lang="zh-CN" altLang="en-US" sz="2000" dirty="0"/>
                  <a:t>内点法</a:t>
                </a:r>
                <a:r>
                  <a:rPr lang="en-US" altLang="zh-CN" sz="2000" dirty="0"/>
                  <a:t>)</a:t>
                </a:r>
                <a:r>
                  <a:rPr lang="zh-CN" altLang="en-US" sz="2000" dirty="0"/>
                  <a:t>。例如原问题为</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oMath>
                </a14:m>
                <a:r>
                  <a:rPr lang="en-US" altLang="zh-CN" sz="2000" dirty="0"/>
                  <a:t>,</a:t>
                </a:r>
                <a:r>
                  <a:rPr lang="zh-CN" altLang="en-US" sz="2000" dirty="0"/>
                  <a:t>可以构造惩罚函数</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e>
                          <m:e>
                            <m:r>
                              <a:rPr lang="en-US" altLang="zh-CN" sz="2000" b="1" i="1" smtClean="0">
                                <a:latin typeface="Cambria Math"/>
                              </a:rPr>
                              <m:t>+</m:t>
                            </m:r>
                            <m:r>
                              <a:rPr lang="en-US" altLang="zh-CN" sz="2000" b="1" i="1" smtClean="0">
                                <a:latin typeface="Cambria Math"/>
                                <a:ea typeface="Cambria Math"/>
                              </a:rPr>
                              <m:t>∞,</m:t>
                            </m:r>
                            <m:r>
                              <a:rPr lang="en-US" altLang="zh-CN" sz="2000" b="1" i="1" smtClean="0">
                                <a:latin typeface="Cambria Math"/>
                                <a:ea typeface="Cambria Math"/>
                              </a:rPr>
                              <m:t>𝒙</m:t>
                            </m:r>
                            <m:r>
                              <a:rPr lang="en-US" altLang="zh-CN" sz="2000" b="1" i="1" smtClean="0">
                                <a:latin typeface="Cambria Math"/>
                                <a:ea typeface="Cambria Math"/>
                              </a:rPr>
                              <m:t>∉</m:t>
                            </m:r>
                            <m:r>
                              <a:rPr lang="en-US" altLang="zh-CN" sz="2000" b="1" i="1" smtClean="0">
                                <a:latin typeface="Cambria Math"/>
                                <a:ea typeface="Cambria Math"/>
                              </a:rPr>
                              <m:t>𝑿</m:t>
                            </m:r>
                          </m:e>
                        </m:eqArr>
                      </m:e>
                    </m:d>
                  </m:oMath>
                </a14:m>
                <a:r>
                  <a:rPr lang="en-US" altLang="zh-CN" sz="2000" dirty="0"/>
                  <a:t>;</a:t>
                </a:r>
                <a:r>
                  <a:rPr lang="zh-CN" altLang="en-US" sz="2000" dirty="0"/>
                  <a:t>而闸函数法的基本思想是把惩罚加在约束集的边界，在内部时，受极小的惩罚或不受惩罚，在可行域边界时，惩罚项</a:t>
                </a:r>
                <a14:m>
                  <m:oMath xmlns:m="http://schemas.openxmlformats.org/officeDocument/2006/math">
                    <m:r>
                      <a:rPr lang="en-US" altLang="zh-CN" sz="2000" b="1" i="1" smtClean="0">
                        <a:latin typeface="Cambria Math"/>
                      </a:rPr>
                      <m:t>→</m:t>
                    </m:r>
                    <m:r>
                      <a:rPr lang="en-US" altLang="zh-CN" sz="2000" b="1" i="1" smtClean="0">
                        <a:latin typeface="Cambria Math"/>
                        <a:ea typeface="Cambria Math"/>
                      </a:rPr>
                      <m:t>∞</m:t>
                    </m:r>
                  </m:oMath>
                </a14:m>
                <a:r>
                  <a:rPr lang="en-US" altLang="zh-CN" sz="2000" dirty="0"/>
                  <a:t>,</a:t>
                </a:r>
                <a:r>
                  <a:rPr lang="zh-CN" altLang="en-US" sz="2000" dirty="0"/>
                  <a:t>从而使迭代点始终在可行域内部</a:t>
                </a:r>
                <a:endParaRPr lang="en-US" altLang="zh-CN" sz="2000" dirty="0"/>
              </a:p>
              <a:p>
                <a:r>
                  <a:rPr lang="zh-CN" altLang="en-US" sz="2000" dirty="0">
                    <a:solidFill>
                      <a:srgbClr val="FF0000"/>
                    </a:solidFill>
                  </a:rPr>
                  <a:t>乘子法</a:t>
                </a:r>
                <a:r>
                  <a:rPr lang="zh-CN" altLang="en-US" sz="2000" dirty="0"/>
                  <a:t>：罚函数的主要困难在于其辅助问题的最优解要达到对原问题解的较好的近似，常常在罚因子的极限情况才能实现。但如果用拉格朗日函数来取代</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构造辅助问题，根据</a:t>
                </a:r>
                <a:r>
                  <a:rPr lang="en-US" altLang="zh-CN" sz="2000" dirty="0"/>
                  <a:t>K-T</a:t>
                </a:r>
                <a:r>
                  <a:rPr lang="zh-CN" altLang="en-US" sz="2000" dirty="0"/>
                  <a:t>条件，在最优解处，存在最优乘子使得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m:t>
                        </m:r>
                      </m:e>
                      <m:sub>
                        <m:r>
                          <a:rPr lang="en-US" altLang="zh-CN" sz="2000" b="1" i="0" smtClean="0">
                            <a:latin typeface="Cambria Math"/>
                          </a:rPr>
                          <m:t>𝐱</m:t>
                        </m:r>
                      </m:sub>
                    </m:sSub>
                    <m:r>
                      <a:rPr lang="en-US" altLang="zh-CN" sz="2000" b="1" i="0" smtClean="0">
                        <a:latin typeface="Cambria Math"/>
                      </a:rPr>
                      <m:t>𝐋</m:t>
                    </m:r>
                    <m:r>
                      <a:rPr lang="en-US" altLang="zh-CN" sz="2000" b="1" i="0" smtClean="0">
                        <a:latin typeface="Cambria Math"/>
                      </a:rPr>
                      <m:t>=</m:t>
                    </m:r>
                    <m:r>
                      <a:rPr lang="en-US" altLang="zh-CN" sz="2000" b="1" i="0" smtClean="0">
                        <a:latin typeface="Cambria Math"/>
                      </a:rPr>
                      <m:t>𝟎</m:t>
                    </m:r>
                  </m:oMath>
                </a14:m>
                <a:r>
                  <a:rPr lang="en-US" altLang="zh-CN" sz="2000" dirty="0"/>
                  <a:t>,</a:t>
                </a:r>
                <a:r>
                  <a:rPr lang="zh-CN" altLang="en-US" sz="2000" dirty="0"/>
                  <a:t>从而弥补了</a:t>
                </a:r>
                <a14:m>
                  <m:oMath xmlns:m="http://schemas.openxmlformats.org/officeDocument/2006/math">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oMath>
                </a14:m>
                <a:r>
                  <a:rPr lang="zh-CN" altLang="en-US" sz="2000" dirty="0"/>
                  <a:t>造成的困难</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542" r="-46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6E991-A8C3-4A24-8404-1811EE5D9EA1}"/>
              </a:ext>
            </a:extLst>
          </p:cNvPr>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非线性约束</a:t>
            </a:r>
            <a:endParaRPr lang="zh-CN" altLang="en-US" sz="2800" dirty="0"/>
          </a:p>
        </p:txBody>
      </p:sp>
      <p:sp>
        <p:nvSpPr>
          <p:cNvPr id="3" name="内容占位符 2">
            <a:extLst>
              <a:ext uri="{FF2B5EF4-FFF2-40B4-BE49-F238E27FC236}">
                <a16:creationId xmlns:a16="http://schemas.microsoft.com/office/drawing/2014/main" id="{CD3AA33D-E320-42FA-9F83-E40778DD809E}"/>
              </a:ext>
            </a:extLst>
          </p:cNvPr>
          <p:cNvSpPr>
            <a:spLocks noGrp="1"/>
          </p:cNvSpPr>
          <p:nvPr>
            <p:ph idx="1"/>
          </p:nvPr>
        </p:nvSpPr>
        <p:spPr/>
        <p:txBody>
          <a:bodyPr/>
          <a:lstStyle/>
          <a:p>
            <a:r>
              <a:rPr lang="zh-CN" altLang="en-US" dirty="0"/>
              <a:t>假定所有问题都是凸的</a:t>
            </a:r>
            <a:endParaRPr lang="en-US" altLang="zh-CN" dirty="0"/>
          </a:p>
          <a:p>
            <a:pPr lvl="1"/>
            <a:r>
              <a:rPr lang="zh-CN" altLang="en-US" dirty="0"/>
              <a:t>二次问题求解：封闭形式的解</a:t>
            </a:r>
            <a:endParaRPr lang="en-US" altLang="zh-CN" dirty="0"/>
          </a:p>
          <a:p>
            <a:pPr lvl="1"/>
            <a:r>
              <a:rPr lang="zh-CN" altLang="en-US" dirty="0"/>
              <a:t>等式约束二次问题：</a:t>
            </a:r>
            <a:r>
              <a:rPr lang="en-US" altLang="zh-CN" dirty="0"/>
              <a:t>KKT</a:t>
            </a:r>
            <a:r>
              <a:rPr lang="zh-CN" altLang="en-US" dirty="0"/>
              <a:t>条件得封闭形式的解</a:t>
            </a:r>
            <a:endParaRPr lang="en-US" altLang="zh-CN" dirty="0"/>
          </a:p>
          <a:p>
            <a:pPr lvl="1"/>
            <a:r>
              <a:rPr lang="zh-CN" altLang="en-US" dirty="0"/>
              <a:t>等式约束光滑问题：牛顿法将其化解为一系列等式约束二次问题</a:t>
            </a:r>
            <a:endParaRPr lang="en-US" altLang="zh-CN" dirty="0"/>
          </a:p>
          <a:p>
            <a:pPr lvl="1"/>
            <a:r>
              <a:rPr lang="zh-CN" altLang="en-US" dirty="0"/>
              <a:t>不等式和等式约束光滑问题：使用内点法化解为一系列等式约束光滑问题</a:t>
            </a:r>
          </a:p>
        </p:txBody>
      </p:sp>
    </p:spTree>
    <p:extLst>
      <p:ext uri="{BB962C8B-B14F-4D97-AF65-F5344CB8AC3E}">
        <p14:creationId xmlns:p14="http://schemas.microsoft.com/office/powerpoint/2010/main" val="402149793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权系数的情况</a:t>
            </a:r>
          </a:p>
        </p:txBody>
      </p:sp>
      <p:pic>
        <p:nvPicPr>
          <p:cNvPr id="4" name="图片 3"/>
          <p:cNvPicPr>
            <a:picLocks noChangeAspect="1"/>
          </p:cNvPicPr>
          <p:nvPr/>
        </p:nvPicPr>
        <p:blipFill>
          <a:blip r:embed="rId2"/>
          <a:stretch>
            <a:fillRect/>
          </a:stretch>
        </p:blipFill>
        <p:spPr>
          <a:xfrm>
            <a:off x="1285318" y="1808981"/>
            <a:ext cx="7624287" cy="479520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lstStyle/>
              <a:p>
                <a:r>
                  <a:rPr lang="zh-CN" altLang="en-US" sz="2000" dirty="0"/>
                  <a:t>对于常见的约束优化问题</a:t>
                </a:r>
                <a:r>
                  <a:rPr lang="en-US" altLang="zh-CN" sz="2000" dirty="0">
                    <a:solidFill>
                      <a:srgbClr val="FF0000"/>
                    </a:solidFill>
                  </a:rPr>
                  <a:t>COP</a:t>
                </a:r>
                <a:r>
                  <a:rPr lang="en-US" altLang="zh-CN" sz="2000" dirty="0"/>
                  <a:t>:</a:t>
                </a:r>
                <a14:m>
                  <m:oMath xmlns:m="http://schemas.openxmlformats.org/officeDocument/2006/math">
                    <m:r>
                      <a:rPr lang="en-US" altLang="zh-CN" sz="2000" b="1" i="1" smtClean="0">
                        <a:latin typeface="Cambria Math" panose="02040503050406030204" pitchFamily="18" charset="0"/>
                      </a:rPr>
                      <m:t>𝒎𝒊𝒏𝒇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oMath>
                </a14:m>
                <a:r>
                  <a:rPr lang="zh-CN" altLang="en-US" sz="2000" dirty="0"/>
                  <a:t>，构造具有惩罚性质的函数</a:t>
                </a:r>
                <a:r>
                  <a:rPr lang="en-US" altLang="zh-CN" sz="2000" dirty="0"/>
                  <a:t>:</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𝑷</m:t>
                          </m:r>
                        </m:e>
                      </m:acc>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e>
                      </m:d>
                    </m:oMath>
                  </m:oMathPara>
                </a14:m>
                <a:endParaRPr lang="en-US" altLang="zh-CN" sz="2000" dirty="0"/>
              </a:p>
              <a:p>
                <a:r>
                  <a:rPr lang="zh-CN" altLang="en-US" sz="2000" dirty="0"/>
                  <a:t>要求对原问题的可行点</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oMath>
                </a14:m>
                <a:r>
                  <a:rPr lang="zh-CN" altLang="en-US" sz="2000" dirty="0"/>
                  <a:t>均有</a:t>
                </a:r>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r>
                  <a:rPr lang="zh-CN" altLang="en-US" sz="2000" dirty="0"/>
                  <a:t>而当约束条件破坏很大时有</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远大于</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p>
              <a:p>
                <a:r>
                  <a:rPr lang="zh-CN" altLang="en-US" sz="2000" dirty="0"/>
                  <a:t>例如：定义违反度函数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𝟏</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𝒎</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e>
                      <m:sup>
                        <m:r>
                          <a:rPr lang="en-US" altLang="zh-CN" sz="2000" b="1" i="1" smtClean="0">
                            <a:latin typeface="Cambria Math" panose="02040503050406030204" pitchFamily="18" charset="0"/>
                          </a:rPr>
                          <m:t>𝑻</m:t>
                        </m:r>
                      </m:sup>
                    </m:sSup>
                  </m:oMath>
                </a14:m>
                <a:r>
                  <a:rPr lang="zh-CN" altLang="en-US" sz="2000" dirty="0"/>
                  <a:t>如下：</a:t>
                </a:r>
                <a:endParaRPr lang="en-US" altLang="zh-CN" sz="2000" dirty="0"/>
              </a:p>
              <a:p>
                <a:pPr marL="0" indent="0" algn="ctr">
                  <a:buNone/>
                </a:pP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oMath>
                </a14:m>
                <a:r>
                  <a:rPr lang="en-US" altLang="zh-CN" sz="2000" dirty="0"/>
                  <a:t>,</a:t>
                </a:r>
                <a:r>
                  <a:rPr lang="zh-CN" altLang="en-US" sz="2000" dirty="0"/>
                  <a:t>表示等式约束</a:t>
                </a:r>
                <a:endParaRPr lang="en-US" altLang="zh-CN" sz="20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𝒎𝒂𝒙</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oMath>
                  </m:oMathPara>
                </a14:m>
                <a:endParaRPr lang="en-US" altLang="zh-CN" sz="2000" dirty="0"/>
              </a:p>
              <a:p>
                <a:r>
                  <a:rPr lang="zh-CN" altLang="en-US" sz="2000" dirty="0"/>
                  <a:t>定义集合</a:t>
                </a:r>
                <a14:m>
                  <m:oMath xmlns:m="http://schemas.openxmlformats.org/officeDocument/2006/math">
                    <m:r>
                      <a:rPr lang="en-US" altLang="zh-CN" sz="2000" b="1" i="1" smtClean="0">
                        <a:latin typeface="Cambria Math" panose="02040503050406030204" pitchFamily="18" charset="0"/>
                      </a:rPr>
                      <m:t>𝑪</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𝒎</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𝑰</m:t>
                        </m:r>
                      </m:e>
                    </m:d>
                  </m:oMath>
                </a14:m>
                <a:r>
                  <a:rPr lang="en-US" altLang="zh-CN" sz="2000" dirty="0"/>
                  <a:t>,</a:t>
                </a:r>
                <a:r>
                  <a:rPr lang="zh-CN" altLang="en-US" sz="2000" dirty="0"/>
                  <a:t>显然，</a:t>
                </a:r>
                <a14:m>
                  <m:oMath xmlns:m="http://schemas.openxmlformats.org/officeDocument/2006/math">
                    <m:r>
                      <a:rPr lang="en-US" altLang="zh-CN" sz="2000" b="1" i="1" smtClean="0">
                        <a:latin typeface="Cambria Math" panose="02040503050406030204" pitchFamily="18" charset="0"/>
                      </a:rPr>
                      <m:t>𝒙</m:t>
                    </m:r>
                  </m:oMath>
                </a14:m>
                <a:r>
                  <a:rPr lang="zh-CN" altLang="en-US" sz="2000" dirty="0"/>
                  <a:t>是可行点</a:t>
                </a:r>
                <a14:m>
                  <m:oMath xmlns:m="http://schemas.openxmlformats.org/officeDocument/2006/math">
                    <m:r>
                      <a:rPr lang="zh-CN" altLang="en-US" sz="2000" i="1"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oMath>
                </a14:m>
                <a:r>
                  <a:rPr lang="en-US" altLang="zh-CN" sz="2000" dirty="0"/>
                  <a:t>.</a:t>
                </a:r>
                <a:r>
                  <a:rPr lang="zh-CN" altLang="en-US" sz="2000" dirty="0"/>
                  <a:t>对任何</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zh-CN" altLang="en-US" sz="2000" dirty="0"/>
                  <a:t>都有：</a:t>
                </a:r>
                <a:endParaRPr lang="en-US" altLang="zh-CN" sz="2000" dirty="0"/>
              </a:p>
              <a:p>
                <a14:m>
                  <m:oMath xmlns:m="http://schemas.openxmlformats.org/officeDocument/2006/math">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𝒅𝒊𝒔𝒕</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𝒎𝒊𝒏</m:t>
                    </m:r>
                    <m:d>
                      <m:dPr>
                        <m:begChr m:val="{"/>
                        <m:endChr m:val="}"/>
                        <m:ctrlPr>
                          <a:rPr lang="en-US" altLang="zh-CN" sz="2000" b="1" i="1" smtClean="0">
                            <a:latin typeface="Cambria Math" panose="02040503050406030204" pitchFamily="18" charset="0"/>
                          </a:rPr>
                        </m:ctrlPr>
                      </m:dPr>
                      <m:e>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e>
                    </m:d>
                    <m:r>
                      <a:rPr lang="en-US" altLang="zh-CN" sz="2000" b="1" i="1" smtClean="0">
                        <a:latin typeface="Cambria Math" panose="02040503050406030204" pitchFamily="18" charset="0"/>
                      </a:rPr>
                      <m:t> </m:t>
                    </m:r>
                  </m:oMath>
                </a14:m>
                <a:r>
                  <a:rPr lang="en-US" altLang="zh-CN" sz="2000" dirty="0"/>
                  <a:t>,</a:t>
                </a:r>
                <a:r>
                  <a:rPr lang="zh-CN" altLang="en-US" sz="2000" dirty="0"/>
                  <a:t>从而罚函数一般可表示为目标函数与一项与约束有关的“罚项”之和：</a:t>
                </a:r>
                <a:endParaRPr lang="en-US" altLang="zh-CN" sz="2000" dirty="0"/>
              </a:p>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oMath>
                </a14:m>
                <a:r>
                  <a:rPr lang="en-US" altLang="zh-CN" sz="2000" dirty="0"/>
                  <a:t>,</a:t>
                </a:r>
                <a:r>
                  <a:rPr lang="zh-CN" altLang="en-US" sz="2000" dirty="0"/>
                  <a:t>其中</a:t>
                </a:r>
                <a14:m>
                  <m:oMath xmlns:m="http://schemas.openxmlformats.org/officeDocument/2006/math">
                    <m:r>
                      <a:rPr lang="en-US" altLang="zh-CN" sz="2000" i="1">
                        <a:latin typeface="Cambria Math" panose="02040503050406030204" pitchFamily="18" charset="0"/>
                      </a:rPr>
                      <m:t>𝒉</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e>
                    </m:d>
                  </m:oMath>
                </a14:m>
                <a:r>
                  <a:rPr lang="zh-CN" altLang="en-US" sz="2000" dirty="0"/>
                  <a:t>满足：</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𝒍𝒊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sub>
                    </m:sSub>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86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B30045F-AA11-4843-B0D9-3CF6BE6ACDAE}"/>
                  </a:ext>
                </a:extLst>
              </p:cNvPr>
              <p:cNvSpPr txBox="1"/>
              <p:nvPr/>
            </p:nvSpPr>
            <p:spPr>
              <a:xfrm>
                <a:off x="7616849" y="2833081"/>
                <a:ext cx="2304703" cy="1424172"/>
              </a:xfrm>
              <a:prstGeom prst="rect">
                <a:avLst/>
              </a:prstGeom>
              <a:noFill/>
              <a:ln>
                <a:solidFill>
                  <a:srgbClr val="FF0000"/>
                </a:solidFill>
              </a:ln>
            </p:spPr>
            <p:txBody>
              <a:bodyPr wrap="square" rtlCol="0">
                <a:spAutoFit/>
              </a:bodyPr>
              <a:lstStyle/>
              <a:p>
                <a:r>
                  <a:rPr lang="zh-CN" altLang="en-US" sz="2000" dirty="0">
                    <a:solidFill>
                      <a:srgbClr val="CC00CC"/>
                    </a:solidFill>
                  </a:rPr>
                  <a:t>注意：</a:t>
                </a:r>
                <a14:m>
                  <m:oMath xmlns:m="http://schemas.openxmlformats.org/officeDocument/2006/math">
                    <m:sSub>
                      <m:sSubPr>
                        <m:ctrlPr>
                          <a:rPr lang="en-US" altLang="zh-CN" sz="2000" b="1" i="1" smtClean="0">
                            <a:solidFill>
                              <a:srgbClr val="CC00CC"/>
                            </a:solidFill>
                            <a:latin typeface="Cambria Math" panose="02040503050406030204" pitchFamily="18" charset="0"/>
                          </a:rPr>
                        </m:ctrlPr>
                      </m:sSubPr>
                      <m:e>
                        <m:r>
                          <a:rPr lang="en-US" altLang="zh-CN" sz="2000" b="1" i="1" smtClean="0">
                            <a:solidFill>
                              <a:srgbClr val="CC00CC"/>
                            </a:solidFill>
                            <a:latin typeface="Cambria Math" panose="02040503050406030204" pitchFamily="18" charset="0"/>
                          </a:rPr>
                          <m:t>𝒄</m:t>
                        </m:r>
                      </m:e>
                      <m:sub>
                        <m:r>
                          <a:rPr lang="en-US" altLang="zh-CN" sz="2000" b="1" i="1" smtClean="0">
                            <a:solidFill>
                              <a:srgbClr val="CC00CC"/>
                            </a:solidFill>
                            <a:latin typeface="Cambria Math" panose="02040503050406030204" pitchFamily="18" charset="0"/>
                          </a:rPr>
                          <m:t>𝒋</m:t>
                        </m:r>
                      </m:sub>
                    </m:sSub>
                    <m:d>
                      <m:dPr>
                        <m:ctrlPr>
                          <a:rPr lang="en-US" altLang="zh-CN" sz="2000" b="1" i="1" smtClean="0">
                            <a:solidFill>
                              <a:srgbClr val="CC00CC"/>
                            </a:solidFill>
                            <a:latin typeface="Cambria Math" panose="02040503050406030204" pitchFamily="18" charset="0"/>
                          </a:rPr>
                        </m:ctrlPr>
                      </m:dPr>
                      <m:e>
                        <m:r>
                          <a:rPr lang="en-US" altLang="zh-CN" sz="2000" b="1" i="1" smtClean="0">
                            <a:solidFill>
                              <a:srgbClr val="CC00CC"/>
                            </a:solidFill>
                            <a:latin typeface="Cambria Math" panose="02040503050406030204" pitchFamily="18" charset="0"/>
                          </a:rPr>
                          <m:t>𝒙</m:t>
                        </m:r>
                      </m:e>
                    </m:d>
                    <m:r>
                      <a:rPr lang="en-US" altLang="zh-CN" sz="2000" b="1" i="1" smtClean="0">
                        <a:solidFill>
                          <a:srgbClr val="CC00CC"/>
                        </a:solidFill>
                        <a:latin typeface="Cambria Math" panose="02040503050406030204" pitchFamily="18" charset="0"/>
                      </a:rPr>
                      <m:t>≥</m:t>
                    </m:r>
                    <m:r>
                      <a:rPr lang="en-US" altLang="zh-CN" sz="2000" b="1" i="1" smtClean="0">
                        <a:solidFill>
                          <a:srgbClr val="CC00CC"/>
                        </a:solidFill>
                        <a:latin typeface="Cambria Math" panose="02040503050406030204" pitchFamily="18" charset="0"/>
                      </a:rPr>
                      <m:t>𝟎</m:t>
                    </m:r>
                    <m:r>
                      <a:rPr lang="en-US" altLang="zh-CN" sz="2000" b="1" i="1" smtClean="0">
                        <a:solidFill>
                          <a:srgbClr val="CC00CC"/>
                        </a:solidFill>
                        <a:latin typeface="Cambria Math" panose="02040503050406030204" pitchFamily="18" charset="0"/>
                      </a:rPr>
                      <m:t>,</m:t>
                    </m:r>
                  </m:oMath>
                </a14:m>
                <a:r>
                  <a:rPr lang="zh-CN" altLang="en-US" sz="2000" dirty="0">
                    <a:solidFill>
                      <a:srgbClr val="CC00CC"/>
                    </a:solidFill>
                  </a:rPr>
                  <a:t>则</a:t>
                </a:r>
                <a14:m>
                  <m:oMath xmlns:m="http://schemas.openxmlformats.org/officeDocument/2006/math">
                    <m:sSubSup>
                      <m:sSubSupPr>
                        <m:ctrlPr>
                          <a:rPr lang="en-US" altLang="zh-CN" sz="2000" b="1" i="1" dirty="0" smtClean="0">
                            <a:solidFill>
                              <a:srgbClr val="CC00CC"/>
                            </a:solidFill>
                            <a:latin typeface="Cambria Math" panose="02040503050406030204" pitchFamily="18" charset="0"/>
                          </a:rPr>
                        </m:ctrlPr>
                      </m:sSubSupPr>
                      <m:e>
                        <m:r>
                          <a:rPr lang="en-US" altLang="zh-CN" sz="2000" b="1" i="1" dirty="0" smtClean="0">
                            <a:solidFill>
                              <a:srgbClr val="CC00CC"/>
                            </a:solidFill>
                            <a:latin typeface="Cambria Math" panose="02040503050406030204" pitchFamily="18" charset="0"/>
                          </a:rPr>
                          <m:t>𝒄</m:t>
                        </m:r>
                      </m:e>
                      <m:sub>
                        <m:r>
                          <a:rPr lang="en-US" altLang="zh-CN" sz="2000" b="1" i="1" dirty="0" smtClean="0">
                            <a:solidFill>
                              <a:srgbClr val="CC00CC"/>
                            </a:solidFill>
                            <a:latin typeface="Cambria Math" panose="02040503050406030204" pitchFamily="18" charset="0"/>
                          </a:rPr>
                          <m:t>𝒊</m:t>
                        </m:r>
                      </m:sub>
                      <m:sup>
                        <m:d>
                          <m:dPr>
                            <m:ctrlPr>
                              <a:rPr lang="en-US" altLang="zh-CN" sz="2000" b="1" i="1" dirty="0" smtClean="0">
                                <a:solidFill>
                                  <a:srgbClr val="CC00CC"/>
                                </a:solidFill>
                                <a:latin typeface="Cambria Math" panose="02040503050406030204" pitchFamily="18" charset="0"/>
                              </a:rPr>
                            </m:ctrlPr>
                          </m:dPr>
                          <m:e>
                            <m:r>
                              <a:rPr lang="en-US" altLang="zh-CN" sz="2000" b="1" i="1" dirty="0" smtClean="0">
                                <a:solidFill>
                                  <a:srgbClr val="CC00CC"/>
                                </a:solidFill>
                                <a:latin typeface="Cambria Math" panose="02040503050406030204" pitchFamily="18" charset="0"/>
                              </a:rPr>
                              <m:t>−</m:t>
                            </m:r>
                          </m:e>
                        </m:d>
                      </m:sup>
                    </m:sSubSup>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𝒎𝒊𝒏</m:t>
                    </m:r>
                    <m:d>
                      <m:dPr>
                        <m:begChr m:val="{"/>
                        <m:endChr m:val="}"/>
                        <m:ctrlPr>
                          <a:rPr lang="en-US" altLang="zh-CN" sz="2000" b="1" i="1" dirty="0" smtClean="0">
                            <a:solidFill>
                              <a:srgbClr val="CC00CC"/>
                            </a:solidFill>
                            <a:latin typeface="Cambria Math" panose="02040503050406030204" pitchFamily="18" charset="0"/>
                          </a:rPr>
                        </m:ctrlPr>
                      </m:dPr>
                      <m:e>
                        <m:r>
                          <a:rPr lang="en-US" altLang="zh-CN" sz="2000" b="1" i="1" dirty="0" smtClean="0">
                            <a:solidFill>
                              <a:srgbClr val="CC00CC"/>
                            </a:solidFill>
                            <a:latin typeface="Cambria Math" panose="02040503050406030204" pitchFamily="18" charset="0"/>
                          </a:rPr>
                          <m:t>𝟎</m:t>
                        </m:r>
                        <m:r>
                          <a:rPr lang="en-US" altLang="zh-CN" sz="2000" b="1" i="1" dirty="0" smtClean="0">
                            <a:solidFill>
                              <a:srgbClr val="CC00CC"/>
                            </a:solidFill>
                            <a:latin typeface="Cambria Math" panose="02040503050406030204" pitchFamily="18" charset="0"/>
                          </a:rPr>
                          <m:t>,</m:t>
                        </m:r>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𝒄</m:t>
                            </m:r>
                          </m:e>
                          <m:sub>
                            <m:r>
                              <a:rPr lang="en-US" altLang="zh-CN" sz="2000" b="1" i="1" dirty="0" smtClean="0">
                                <a:solidFill>
                                  <a:srgbClr val="CC00CC"/>
                                </a:solidFill>
                                <a:latin typeface="Cambria Math" panose="02040503050406030204" pitchFamily="18" charset="0"/>
                              </a:rPr>
                              <m:t>𝒊</m:t>
                            </m:r>
                          </m:sub>
                        </m:sSub>
                        <m:d>
                          <m:dPr>
                            <m:ctrlPr>
                              <a:rPr lang="en-US" altLang="zh-CN" sz="2000" b="1" i="1" dirty="0" smtClean="0">
                                <a:solidFill>
                                  <a:srgbClr val="CC00CC"/>
                                </a:solidFill>
                                <a:latin typeface="Cambria Math" panose="02040503050406030204" pitchFamily="18" charset="0"/>
                              </a:rPr>
                            </m:ctrlPr>
                          </m:dPr>
                          <m:e>
                            <m:r>
                              <a:rPr lang="en-US" altLang="zh-CN" sz="2000" b="1" i="1" dirty="0" smtClean="0">
                                <a:solidFill>
                                  <a:srgbClr val="CC00CC"/>
                                </a:solidFill>
                                <a:latin typeface="Cambria Math" panose="02040503050406030204" pitchFamily="18" charset="0"/>
                              </a:rPr>
                              <m:t>𝒙</m:t>
                            </m:r>
                          </m:e>
                        </m:d>
                      </m:e>
                    </m:d>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𝒊</m:t>
                    </m:r>
                    <m:r>
                      <a:rPr lang="en-US" altLang="zh-CN" sz="2000" b="1" i="1" dirty="0" smtClean="0">
                        <a:solidFill>
                          <a:srgbClr val="CC00CC"/>
                        </a:solidFill>
                        <a:latin typeface="Cambria Math" panose="02040503050406030204" pitchFamily="18" charset="0"/>
                      </a:rPr>
                      <m:t>=</m:t>
                    </m:r>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𝒎</m:t>
                        </m:r>
                      </m:e>
                      <m:sub>
                        <m:r>
                          <a:rPr lang="en-US" altLang="zh-CN" sz="2000" b="1" i="1" dirty="0" smtClean="0">
                            <a:solidFill>
                              <a:srgbClr val="CC00CC"/>
                            </a:solidFill>
                            <a:latin typeface="Cambria Math" panose="02040503050406030204" pitchFamily="18" charset="0"/>
                          </a:rPr>
                          <m:t>𝒆</m:t>
                        </m:r>
                      </m:sub>
                    </m:sSub>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𝟏</m:t>
                    </m:r>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𝒎</m:t>
                    </m:r>
                  </m:oMath>
                </a14:m>
                <a:endParaRPr lang="zh-CN" altLang="en-US" sz="2000" dirty="0">
                  <a:solidFill>
                    <a:srgbClr val="CC00CC"/>
                  </a:solidFill>
                </a:endParaRPr>
              </a:p>
            </p:txBody>
          </p:sp>
        </mc:Choice>
        <mc:Fallback xmlns="">
          <p:sp>
            <p:nvSpPr>
              <p:cNvPr id="4" name="文本框 3">
                <a:extLst>
                  <a:ext uri="{FF2B5EF4-FFF2-40B4-BE49-F238E27FC236}">
                    <a16:creationId xmlns:a16="http://schemas.microsoft.com/office/drawing/2014/main" id="{FB30045F-AA11-4843-B0D9-3CF6BE6ACDAE}"/>
                  </a:ext>
                </a:extLst>
              </p:cNvPr>
              <p:cNvSpPr txBox="1">
                <a:spLocks noRot="1" noChangeAspect="1" noMove="1" noResize="1" noEditPoints="1" noAdjustHandles="1" noChangeArrowheads="1" noChangeShapeType="1" noTextEdit="1"/>
              </p:cNvSpPr>
              <p:nvPr/>
            </p:nvSpPr>
            <p:spPr>
              <a:xfrm>
                <a:off x="7616849" y="2833081"/>
                <a:ext cx="2304703" cy="1424172"/>
              </a:xfrm>
              <a:prstGeom prst="rect">
                <a:avLst/>
              </a:prstGeom>
              <a:blipFill>
                <a:blip r:embed="rId3"/>
                <a:stretch>
                  <a:fillRect t="-3404"/>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8627239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D0D45-1040-499E-91DE-1F32804060AA}"/>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B85EB8-145C-40B0-A36A-8138E2F4AB74}"/>
                  </a:ext>
                </a:extLst>
              </p:cNvPr>
              <p:cNvSpPr>
                <a:spLocks noGrp="1"/>
              </p:cNvSpPr>
              <p:nvPr>
                <p:ph idx="1"/>
              </p:nvPr>
            </p:nvSpPr>
            <p:spPr/>
            <p:txBody>
              <a:bodyPr/>
              <a:lstStyle/>
              <a:p>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b="1" dirty="0"/>
              </a:p>
              <a:p>
                <a:pPr lvl="1"/>
                <a:r>
                  <a:rPr lang="zh-CN" altLang="en-US" sz="1800" dirty="0"/>
                  <a:t>则：</a:t>
                </a:r>
                <a14:m>
                  <m:oMath xmlns:m="http://schemas.openxmlformats.org/officeDocument/2006/math">
                    <m:r>
                      <a:rPr lang="en-US" altLang="zh-CN" sz="1800" b="1" i="1" smtClean="0">
                        <a:latin typeface="Cambria Math" panose="02040503050406030204" pitchFamily="18" charset="0"/>
                      </a:rPr>
                      <m:t>𝒉</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r>
                      <a:rPr lang="en-US" altLang="zh-CN" sz="1800" b="1" i="1" smtClean="0">
                        <a:latin typeface="Cambria Math" panose="02040503050406030204" pitchFamily="18" charset="0"/>
                      </a:rPr>
                      <m:t>=</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m:rPr>
                        <m:lit/>
                      </m:rP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m:rPr>
                            <m:lit/>
                          </m:rPr>
                          <a:rPr lang="en-US" altLang="zh-CN" sz="1800" b="1" i="1" smtClean="0">
                            <a:latin typeface="Cambria Math" panose="02040503050406030204" pitchFamily="18" charset="0"/>
                          </a:rPr>
                          <m:t>|</m:t>
                        </m:r>
                      </m:e>
                      <m:sub>
                        <m:r>
                          <a:rPr lang="en-US" altLang="zh-CN" sz="1800" b="1" i="1" smtClean="0">
                            <a:latin typeface="Cambria Math" panose="02040503050406030204" pitchFamily="18" charset="0"/>
                          </a:rPr>
                          <m:t>𝟐</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𝒎𝒊𝒏</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e>
                            </m:d>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𝒎𝒂𝒙</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d>
                      <m:dPr>
                        <m:begChr m:val="{"/>
                        <m:endChr m:val=""/>
                        <m:ctrlPr>
                          <a:rPr lang="en-US" altLang="zh-CN" sz="1800" b="1" i="1" smtClean="0">
                            <a:latin typeface="Cambria Math" panose="02040503050406030204" pitchFamily="18" charset="0"/>
                          </a:rPr>
                        </m:ctrlPr>
                      </m:dPr>
                      <m:e>
                        <m:eqArr>
                          <m:eqArrPr>
                            <m:ctrlPr>
                              <a:rPr lang="en-US" altLang="zh-CN" sz="1800" b="1" i="1" smtClean="0">
                                <a:latin typeface="Cambria Math" panose="02040503050406030204" pitchFamily="18" charset="0"/>
                              </a:rPr>
                            </m:ctrlPr>
                          </m:eqArr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e>
                          <m:e>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𝟐</m:t>
                            </m:r>
                          </m:e>
                        </m:eqArr>
                      </m:e>
                    </m:d>
                  </m:oMath>
                </a14:m>
                <a:endParaRPr lang="en-US" altLang="zh-CN" sz="1800" dirty="0"/>
              </a:p>
              <a:p>
                <a:pPr lvl="1"/>
                <a:r>
                  <a:rPr lang="zh-CN" altLang="en-US" sz="1800" dirty="0"/>
                  <a:t>注意，</a:t>
                </a:r>
                <a14:m>
                  <m:oMath xmlns:m="http://schemas.openxmlformats.org/officeDocument/2006/math">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𝝈</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r>
                              <a:rPr lang="zh-CN" altLang="en-US" sz="1800">
                                <a:latin typeface="Cambria Math" panose="02040503050406030204" pitchFamily="18" charset="0"/>
                              </a:rPr>
                              <m:t>​</m:t>
                            </m:r>
                          </m:e>
                        </m:d>
                      </m:e>
                      <m:sup>
                        <m:r>
                          <a:rPr lang="en-US" altLang="zh-CN" sz="1800" b="1" i="1" smtClean="0">
                            <a:latin typeface="Cambria Math" panose="02040503050406030204" pitchFamily="18" charset="0"/>
                          </a:rPr>
                          <m:t>𝟐</m:t>
                        </m:r>
                      </m:sup>
                    </m:sSup>
                  </m:oMath>
                </a14:m>
                <a:r>
                  <a:rPr lang="zh-CN" altLang="en-US" sz="1800" dirty="0"/>
                  <a:t>在</a:t>
                </a:r>
                <a14:m>
                  <m:oMath xmlns:m="http://schemas.openxmlformats.org/officeDocument/2006/math">
                    <m:r>
                      <a:rPr lang="en-US" altLang="zh-CN" sz="1800" b="1" i="1" dirty="0" smtClean="0">
                        <a:latin typeface="Cambria Math" panose="02040503050406030204" pitchFamily="18" charset="0"/>
                      </a:rPr>
                      <m:t>𝟐</m:t>
                    </m:r>
                    <m:r>
                      <a:rPr lang="en-US" altLang="zh-CN" sz="1800" b="1" i="1" dirty="0" smtClean="0">
                        <a:latin typeface="Cambria Math" panose="02040503050406030204" pitchFamily="18" charset="0"/>
                      </a:rPr>
                      <m:t>−</m:t>
                    </m:r>
                    <m:f>
                      <m:fPr>
                        <m:ctrlPr>
                          <a:rPr lang="en-US" altLang="zh-CN" sz="1800" b="1" i="1" dirty="0" smtClean="0">
                            <a:latin typeface="Cambria Math" panose="02040503050406030204" pitchFamily="18" charset="0"/>
                          </a:rPr>
                        </m:ctrlPr>
                      </m:fPr>
                      <m:num>
                        <m:r>
                          <a:rPr lang="en-US" altLang="zh-CN" sz="1800" b="1" i="1" dirty="0" smtClean="0">
                            <a:latin typeface="Cambria Math" panose="02040503050406030204" pitchFamily="18" charset="0"/>
                          </a:rPr>
                          <m:t>𝟏</m:t>
                        </m:r>
                      </m:num>
                      <m:den>
                        <m:r>
                          <a:rPr lang="en-US" altLang="zh-CN" sz="1800" b="1" i="1" dirty="0" smtClean="0">
                            <a:latin typeface="Cambria Math" panose="02040503050406030204" pitchFamily="18" charset="0"/>
                          </a:rPr>
                          <m:t>𝝈</m:t>
                        </m:r>
                      </m:den>
                    </m:f>
                  </m:oMath>
                </a14:m>
                <a:r>
                  <a:rPr lang="zh-CN" altLang="en-US" sz="1800" dirty="0"/>
                  <a:t>处取得极小值，当</a:t>
                </a:r>
                <a14:m>
                  <m:oMath xmlns:m="http://schemas.openxmlformats.org/officeDocument/2006/math">
                    <m:r>
                      <a:rPr lang="en-US" altLang="zh-CN" sz="1800" b="1" i="1" smtClean="0">
                        <a:latin typeface="Cambria Math" panose="02040503050406030204" pitchFamily="18" charset="0"/>
                      </a:rPr>
                      <m:t>𝝈</m:t>
                    </m:r>
                    <m:r>
                      <a:rPr lang="en-US" altLang="zh-CN" sz="1800" b="1" i="1" smtClean="0">
                        <a:latin typeface="Cambria Math" panose="02040503050406030204" pitchFamily="18" charset="0"/>
                      </a:rPr>
                      <m:t>→∞,</m:t>
                    </m:r>
                  </m:oMath>
                </a14:m>
                <a:r>
                  <a:rPr lang="zh-CN" altLang="en-US" sz="1800" dirty="0"/>
                  <a:t>逼近原始问题的极小点</a:t>
                </a:r>
                <a14:m>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𝒙</m:t>
                        </m:r>
                      </m:e>
                    </m:acc>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oMath>
                </a14:m>
                <a:endParaRPr lang="en-US" altLang="zh-CN" sz="1800" dirty="0"/>
              </a:p>
              <a:p>
                <a:r>
                  <a:rPr lang="zh-CN" altLang="en-US" sz="2000" dirty="0"/>
                  <a:t>实际上</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d>
                          <m:dPr>
                            <m:begChr m:val=""/>
                            <m:endChr m:val="|"/>
                            <m:ctrlPr>
                              <a:rPr lang="en-US" altLang="zh-CN" sz="2000" b="1" i="1" smtClean="0">
                                <a:latin typeface="Cambria Math" panose="02040503050406030204" pitchFamily="18" charset="0"/>
                              </a:rPr>
                            </m:ctrlPr>
                          </m:dPr>
                          <m:e>
                            <m:r>
                              <a:rPr lang="zh-CN" altLang="en-US" sz="2000">
                                <a:latin typeface="Cambria Math" panose="02040503050406030204" pitchFamily="18" charset="0"/>
                              </a:rPr>
                              <m:t>​</m:t>
                            </m:r>
                          </m:e>
                        </m:d>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oMath>
                </a14:m>
                <a:r>
                  <a:rPr lang="zh-CN" altLang="en-US" sz="2000" dirty="0"/>
                  <a:t>中的范数对任意范数和</a:t>
                </a:r>
                <a14:m>
                  <m:oMath xmlns:m="http://schemas.openxmlformats.org/officeDocument/2006/math">
                    <m:r>
                      <a:rPr lang="en-US" altLang="zh-CN" sz="2000" b="1" i="1" smtClean="0">
                        <a:latin typeface="Cambria Math" panose="02040503050406030204" pitchFamily="18" charset="0"/>
                      </a:rPr>
                      <m:t>𝝈</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zh-CN" altLang="en-US" sz="2000" i="1">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𝜶</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都满足要求，这一类惩罚函数定义为：</a:t>
                </a:r>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𝜶</m:t>
                        </m:r>
                      </m:sup>
                    </m:sSup>
                  </m:oMath>
                </a14:m>
                <a:endParaRPr lang="en-US" altLang="zh-CN" sz="2000" dirty="0"/>
              </a:p>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𝝈</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e>
                    </m:nary>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𝝈</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e>
                          <m:sup>
                            <m:r>
                              <a:rPr lang="en-US" altLang="zh-CN" sz="2000" b="1" i="1" smtClean="0">
                                <a:latin typeface="Cambria Math" panose="02040503050406030204" pitchFamily="18" charset="0"/>
                              </a:rPr>
                              <m:t>𝟐</m:t>
                            </m:r>
                          </m:sup>
                        </m:sSup>
                      </m:e>
                    </m:nary>
                  </m:oMath>
                </a14:m>
                <a:r>
                  <a:rPr lang="zh-CN" altLang="en-US" sz="2000" dirty="0"/>
                  <a:t>称之为二次惩罚函数</a:t>
                </a:r>
                <a:endParaRPr lang="en-US" altLang="zh-CN" sz="2000" dirty="0"/>
              </a:p>
              <a:p>
                <a:r>
                  <a:rPr lang="zh-CN" altLang="en-US" sz="2000" dirty="0"/>
                  <a:t>显然，</a:t>
                </a:r>
                <a14:m>
                  <m:oMath xmlns:m="http://schemas.openxmlformats.org/officeDocument/2006/math">
                    <m:r>
                      <a:rPr lang="en-US" altLang="zh-CN" sz="2000" b="1" i="1" smtClean="0">
                        <a:latin typeface="Cambria Math" panose="02040503050406030204" pitchFamily="18" charset="0"/>
                      </a:rPr>
                      <m:t>𝝈</m:t>
                    </m:r>
                    <m:r>
                      <a:rPr lang="en-US" altLang="zh-CN" sz="2000" b="1" i="1" smtClean="0">
                        <a:latin typeface="Cambria Math" panose="02040503050406030204" pitchFamily="18" charset="0"/>
                      </a:rPr>
                      <m:t>→∞</m:t>
                    </m:r>
                  </m:oMath>
                </a14:m>
                <a:r>
                  <a:rPr lang="zh-CN" altLang="en-US" sz="2000" dirty="0"/>
                  <a:t>时，惩罚函数的最优解为原问题的最优解</a:t>
                </a:r>
                <a:endParaRPr lang="en-US" altLang="zh-CN" sz="2000" dirty="0"/>
              </a:p>
              <a:p>
                <a:pPr lvl="1"/>
                <a:r>
                  <a:rPr lang="zh-CN" altLang="en-US" sz="1600" dirty="0"/>
                  <a:t>但</a:t>
                </a:r>
                <a14:m>
                  <m:oMath xmlns:m="http://schemas.openxmlformats.org/officeDocument/2006/math">
                    <m:r>
                      <a:rPr lang="en-US" altLang="zh-CN" sz="1600" b="1" i="1" smtClean="0">
                        <a:latin typeface="Cambria Math" panose="02040503050406030204" pitchFamily="18" charset="0"/>
                      </a:rPr>
                      <m:t>𝝈</m:t>
                    </m:r>
                    <m:r>
                      <a:rPr lang="en-US" altLang="zh-CN" sz="1600" b="1" i="1" smtClean="0">
                        <a:latin typeface="Cambria Math" panose="02040503050406030204" pitchFamily="18" charset="0"/>
                      </a:rPr>
                      <m:t>→∞,</m:t>
                    </m:r>
                  </m:oMath>
                </a14:m>
                <a:r>
                  <a:rPr lang="zh-CN" altLang="en-US" sz="1600" dirty="0"/>
                  <a:t>无约束问题会越来越不容易收敛</a:t>
                </a:r>
                <a:endParaRPr lang="en-US" altLang="zh-CN" sz="1600" dirty="0"/>
              </a:p>
              <a:p>
                <a:pPr lvl="1"/>
                <a:r>
                  <a:rPr lang="zh-CN" altLang="en-US" sz="1600" dirty="0"/>
                  <a:t>而如果，只用</a:t>
                </a:r>
                <a14:m>
                  <m:oMath xmlns:m="http://schemas.openxmlformats.org/officeDocument/2006/math">
                    <m:r>
                      <a:rPr lang="en-US" altLang="zh-CN" sz="1600" i="1">
                        <a:latin typeface="Cambria Math" panose="02040503050406030204" pitchFamily="18" charset="0"/>
                      </a:rPr>
                      <m:t>𝒉</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𝒄</m:t>
                            </m:r>
                          </m:e>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m:t>
                                </m:r>
                              </m:e>
                            </m:d>
                          </m:sup>
                        </m:s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𝒙</m:t>
                            </m:r>
                          </m:e>
                        </m:d>
                      </m:e>
                    </m:d>
                    <m:r>
                      <a:rPr lang="en-US" altLang="zh-CN" sz="1600" b="1" i="1" smtClean="0">
                        <a:latin typeface="Cambria Math" panose="02040503050406030204" pitchFamily="18" charset="0"/>
                      </a:rPr>
                      <m:t>=</m:t>
                    </m:r>
                    <m:r>
                      <m:rPr>
                        <m:lit/>
                      </m:rP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𝒄</m:t>
                        </m:r>
                      </m:e>
                      <m:sup>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m:t>
                            </m:r>
                          </m:e>
                        </m:d>
                      </m:sup>
                    </m:sSup>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m:rPr>
                        <m:lit/>
                      </m:rPr>
                      <a:rPr lang="en-US" altLang="zh-CN" sz="1600" b="1" i="1" smtClean="0">
                        <a:latin typeface="Cambria Math" panose="02040503050406030204" pitchFamily="18" charset="0"/>
                      </a:rPr>
                      <m:t>|</m:t>
                    </m:r>
                    <m:r>
                      <a:rPr lang="en-US" altLang="zh-CN" sz="1600" b="1" i="0" smtClean="0">
                        <a:latin typeface="Cambria Math" panose="02040503050406030204" pitchFamily="18" charset="0"/>
                      </a:rPr>
                      <m:t>,</m:t>
                    </m:r>
                  </m:oMath>
                </a14:m>
                <a:r>
                  <a:rPr lang="zh-CN" altLang="en-US" sz="1600" dirty="0"/>
                  <a:t>则没有惩罚因子什么事！此时惩罚函数称为精确惩罚，但函数在</a:t>
                </a:r>
                <a:r>
                  <a:rPr lang="en-US" altLang="zh-CN" sz="1600" dirty="0"/>
                  <a:t>0</a:t>
                </a:r>
                <a:r>
                  <a:rPr lang="zh-CN" altLang="en-US" sz="1600" dirty="0"/>
                  <a:t>点不可微！</a:t>
                </a:r>
                <a:endParaRPr lang="en-US" altLang="zh-CN" sz="1600" dirty="0"/>
              </a:p>
              <a:p>
                <a:endParaRPr lang="zh-CN" altLang="en-US" sz="2000" dirty="0"/>
              </a:p>
            </p:txBody>
          </p:sp>
        </mc:Choice>
        <mc:Fallback xmlns="">
          <p:sp>
            <p:nvSpPr>
              <p:cNvPr id="3" name="内容占位符 2">
                <a:extLst>
                  <a:ext uri="{FF2B5EF4-FFF2-40B4-BE49-F238E27FC236}">
                    <a16:creationId xmlns:a16="http://schemas.microsoft.com/office/drawing/2014/main" id="{96B85EB8-145C-40B0-A36A-8138E2F4AB74}"/>
                  </a:ext>
                </a:extLst>
              </p:cNvPr>
              <p:cNvSpPr>
                <a:spLocks noGrp="1" noRot="1" noChangeAspect="1" noMove="1" noResize="1" noEditPoints="1" noAdjustHandles="1" noChangeArrowheads="1" noChangeShapeType="1" noTextEdit="1"/>
              </p:cNvSpPr>
              <p:nvPr>
                <p:ph idx="1"/>
              </p:nvPr>
            </p:nvSpPr>
            <p:spPr>
              <a:blipFill>
                <a:blip r:embed="rId2"/>
                <a:stretch>
                  <a:fillRect l="-595" t="-325" r="-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21856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𝜶</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是罚因子，两种特殊的形式如下：</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i="1">
                            <a:latin typeface="Cambria Math" panose="02040503050406030204" pitchFamily="18" charset="0"/>
                          </a:rPr>
                          <m:t>𝑷</m:t>
                        </m:r>
                      </m:e>
                      <m:sub>
                        <m:r>
                          <a:rPr lang="en-US" altLang="zh-CN" sz="2000" b="1" i="1" smtClean="0">
                            <a:latin typeface="Cambria Math" panose="02040503050406030204" pitchFamily="18" charset="0"/>
                          </a:rPr>
                          <m:t>𝟏</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𝝈</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𝟏</m:t>
                        </m:r>
                      </m:sub>
                    </m:sSub>
                  </m:oMath>
                </a14:m>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𝑷</m:t>
                        </m:r>
                      </m:e>
                      <m:sub>
                        <m:r>
                          <a:rPr lang="en-US" altLang="zh-CN" sz="2000" b="1" i="1" smtClean="0">
                            <a:latin typeface="Cambria Math" panose="02040503050406030204" pitchFamily="18" charset="0"/>
                          </a:rPr>
                          <m:t>∞</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𝝈</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lit/>
                          </m:rPr>
                          <a:rPr lang="en-US" altLang="zh-CN" sz="2000" i="1">
                            <a:latin typeface="Cambria Math" panose="02040503050406030204" pitchFamily="18" charset="0"/>
                          </a:rPr>
                          <m:t>|</m:t>
                        </m:r>
                      </m:e>
                      <m:sub>
                        <m:r>
                          <a:rPr lang="en-US" altLang="zh-CN" sz="2000" b="1" i="1" smtClean="0">
                            <a:latin typeface="Cambria Math" panose="02040503050406030204" pitchFamily="18" charset="0"/>
                          </a:rPr>
                          <m:t>∞</m:t>
                        </m:r>
                      </m:sub>
                    </m:sSub>
                  </m:oMath>
                </a14:m>
                <a:endParaRPr lang="en-US" altLang="zh-CN" sz="2000" dirty="0"/>
              </a:p>
              <a:p>
                <a:r>
                  <a:rPr lang="zh-CN" altLang="en-US" sz="2000" dirty="0"/>
                  <a:t>分别称为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m:t>
                        </m:r>
                      </m:sub>
                    </m:sSub>
                  </m:oMath>
                </a14:m>
                <a:r>
                  <a:rPr lang="zh-CN" altLang="en-US" sz="2000" dirty="0"/>
                  <a:t>罚函数，若</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d>
                      <m:dPr>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m:t>
                    </m:r>
                  </m:oMath>
                </a14:m>
                <a:r>
                  <a:rPr lang="zh-CN" altLang="en-US" sz="2000" dirty="0"/>
                  <a:t>在</a:t>
                </a:r>
                <a:r>
                  <a:rPr lang="en-US" altLang="zh-CN" sz="2000" dirty="0"/>
                  <a:t>0</a:t>
                </a:r>
                <a:r>
                  <a:rPr lang="zh-CN" altLang="en-US" sz="2000" dirty="0"/>
                  <a:t>点不可微；否则</a:t>
                </a:r>
                <a14:m>
                  <m:oMath xmlns:m="http://schemas.openxmlformats.org/officeDocument/2006/math">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oMath>
                </a14:m>
                <a:r>
                  <a:rPr lang="zh-CN" altLang="en-US" sz="2000" dirty="0"/>
                  <a:t>才是可行解</a:t>
                </a:r>
                <a:endParaRPr lang="en-US" altLang="zh-CN" sz="2000" dirty="0"/>
              </a:p>
              <a:p>
                <a:r>
                  <a:rPr lang="zh-CN" altLang="en-US" sz="2000" dirty="0"/>
                  <a:t>若约束均为等式约束，此时定义其罚函数为：</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𝑷</m:t>
                        </m:r>
                      </m:e>
                      <m:sub>
                        <m:r>
                          <a:rPr lang="en-US" altLang="zh-CN" sz="2000" b="1" i="1"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oMath>
                </a14:m>
                <a:endParaRPr lang="en-US" altLang="zh-CN" sz="2000" dirty="0"/>
              </a:p>
              <a:p>
                <a:r>
                  <a:rPr lang="zh-CN" altLang="en-US" sz="2000" dirty="0"/>
                  <a:t>注意，上述罚函数中，点都在可行域外，在边界上的时候取值为最优，罚函数为</a:t>
                </a:r>
                <a:r>
                  <a:rPr lang="en-US" altLang="zh-CN" sz="2000" dirty="0"/>
                  <a:t>0</a:t>
                </a:r>
                <a:r>
                  <a:rPr lang="zh-CN" altLang="en-US" sz="2000" dirty="0"/>
                  <a:t>，因此称为外点罚函数。</a:t>
                </a:r>
                <a:endParaRPr lang="en-US" altLang="zh-CN" sz="2000" dirty="0"/>
              </a:p>
              <a:p>
                <a:r>
                  <a:rPr lang="zh-CN" altLang="en-US" sz="2000" dirty="0"/>
                  <a:t>在可行域中，</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oMath>
                </a14:m>
                <a:r>
                  <a:rPr lang="zh-CN" altLang="en-US" sz="2000" dirty="0"/>
                  <a:t>的全局极小点与约束最优化问题</a:t>
                </a:r>
                <a:r>
                  <a:rPr lang="en-US" altLang="zh-CN" sz="2000" dirty="0"/>
                  <a:t>COP</a:t>
                </a:r>
                <a:r>
                  <a:rPr lang="zh-CN" altLang="en-US" sz="2000" dirty="0"/>
                  <a:t>的最优解相同。</a:t>
                </a:r>
                <a:r>
                  <a:rPr lang="zh-CN" altLang="en-US" sz="2000" dirty="0">
                    <a:solidFill>
                      <a:srgbClr val="CC00CC"/>
                    </a:solidFill>
                  </a:rPr>
                  <a:t>注意罚因子大了，小了都不好</a:t>
                </a:r>
                <a:r>
                  <a:rPr lang="zh-CN" altLang="en-US" sz="2000" dirty="0"/>
                  <a:t>！</a:t>
                </a:r>
                <a:endParaRPr lang="en-US" altLang="zh-CN" sz="2000" dirty="0"/>
              </a:p>
              <a:p>
                <a:pPr lvl="1"/>
                <a:r>
                  <a:rPr lang="zh-CN" altLang="en-US" sz="2000" dirty="0"/>
                  <a:t>小了，不可行解处的函数下降抵消了罚函数对违反约束的惩罚</a:t>
                </a:r>
                <a:endParaRPr lang="en-US" altLang="zh-CN" sz="2000" dirty="0"/>
              </a:p>
              <a:p>
                <a:pPr lvl="1"/>
                <a:r>
                  <a:rPr lang="zh-CN" altLang="en-US" sz="2000" dirty="0"/>
                  <a:t>因此，一般逐步取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𝝆</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𝝆</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𝟏</m:t>
                    </m:r>
                  </m:oMath>
                </a14:m>
                <a:r>
                  <a:rPr lang="en-US" altLang="zh-CN" sz="2000" dirty="0"/>
                  <a:t>,</a:t>
                </a:r>
                <a:r>
                  <a:rPr lang="zh-CN" altLang="en-US" sz="2000" dirty="0"/>
                  <a:t>在</a:t>
                </a:r>
                <a:r>
                  <a:rPr lang="en-US" altLang="zh-CN" sz="2000" dirty="0"/>
                  <a:t>LASSO</a:t>
                </a:r>
                <a:r>
                  <a:rPr lang="zh-CN" altLang="en-US" sz="2000" dirty="0"/>
                  <a:t>中称为连续化</a:t>
                </a:r>
                <a:endParaRPr lang="en-US" altLang="zh-CN" sz="2000" dirty="0"/>
              </a:p>
              <a:p>
                <a:pPr lvl="1"/>
                <a:r>
                  <a:rPr lang="zh-CN" altLang="en-US" sz="2000" dirty="0"/>
                  <a:t>增长太快，导致求解不容易，增长太慢则迭代次数增加</a:t>
                </a:r>
                <a:endParaRPr lang="en-US" altLang="zh-CN" sz="2000" dirty="0"/>
              </a:p>
              <a:p>
                <a:pPr lvl="1"/>
                <a:r>
                  <a:rPr lang="zh-CN" altLang="en-US" sz="2000" dirty="0"/>
                  <a:t>子问题求解精度必须满足要求：足够精确！</a:t>
                </a:r>
                <a:endParaRPr lang="en-US" altLang="zh-CN" sz="2000" dirty="0"/>
              </a:p>
              <a:p>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434" r="-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7EEF0C5-25DC-4224-B637-65B42F16F564}"/>
                  </a:ext>
                </a:extLst>
              </p:cNvPr>
              <p:cNvSpPr txBox="1"/>
              <p:nvPr/>
            </p:nvSpPr>
            <p:spPr>
              <a:xfrm>
                <a:off x="6825208" y="1592957"/>
                <a:ext cx="2719975" cy="8876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𝒄</m:t>
                          </m:r>
                        </m:e>
                        <m:sub>
                          <m:r>
                            <a:rPr lang="en-US" altLang="zh-CN" b="1" i="1" smtClean="0">
                              <a:solidFill>
                                <a:srgbClr val="FF0000"/>
                              </a:solidFill>
                              <a:latin typeface="Cambria Math" panose="02040503050406030204" pitchFamily="18" charset="0"/>
                            </a:rPr>
                            <m:t>𝒊</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𝒄</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m:t>
                              </m:r>
                            </m:e>
                          </m:d>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e>
                      </m:d>
                    </m:oMath>
                  </m:oMathPara>
                </a14:m>
                <a:endParaRPr lang="en-US" altLang="zh-CN" b="1"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𝒄</m:t>
                          </m:r>
                        </m:e>
                        <m:sub>
                          <m:r>
                            <a:rPr lang="en-US" altLang="zh-CN" i="1">
                              <a:solidFill>
                                <a:srgbClr val="FF0000"/>
                              </a:solidFill>
                              <a:latin typeface="Cambria Math" panose="02040503050406030204" pitchFamily="18" charset="0"/>
                            </a:rPr>
                            <m:t>𝒊</m:t>
                          </m:r>
                        </m:sub>
                      </m:sSub>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𝒙</m:t>
                          </m:r>
                        </m:e>
                      </m:d>
                      <m:r>
                        <a:rPr lang="en-US" altLang="zh-CN" b="1"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𝟎</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𝒄</m:t>
                          </m:r>
                        </m:e>
                        <m:sup>
                          <m:d>
                            <m:dPr>
                              <m:ctrlPr>
                                <a:rPr lang="en-US" altLang="zh-CN" i="1">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m:t>
                              </m:r>
                            </m:e>
                          </m:d>
                        </m:sup>
                      </m:s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𝒙</m:t>
                          </m:r>
                        </m:e>
                      </m:d>
                    </m:oMath>
                  </m:oMathPara>
                </a14:m>
                <a:endParaRPr lang="zh-CN" altLang="en-US" dirty="0">
                  <a:solidFill>
                    <a:srgbClr val="FF0000"/>
                  </a:solidFill>
                </a:endParaRPr>
              </a:p>
            </p:txBody>
          </p:sp>
        </mc:Choice>
        <mc:Fallback xmlns="">
          <p:sp>
            <p:nvSpPr>
              <p:cNvPr id="4" name="文本框 3">
                <a:extLst>
                  <a:ext uri="{FF2B5EF4-FFF2-40B4-BE49-F238E27FC236}">
                    <a16:creationId xmlns:a16="http://schemas.microsoft.com/office/drawing/2014/main" id="{47EEF0C5-25DC-4224-B637-65B42F16F564}"/>
                  </a:ext>
                </a:extLst>
              </p:cNvPr>
              <p:cNvSpPr txBox="1">
                <a:spLocks noRot="1" noChangeAspect="1" noMove="1" noResize="1" noEditPoints="1" noAdjustHandles="1" noChangeArrowheads="1" noChangeShapeType="1" noTextEdit="1"/>
              </p:cNvSpPr>
              <p:nvPr/>
            </p:nvSpPr>
            <p:spPr>
              <a:xfrm>
                <a:off x="6825208" y="1592957"/>
                <a:ext cx="2719975" cy="88761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15546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additive="base">
                                        <p:cTn id="6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定理</a:t>
                </a:r>
                <a:r>
                  <a:rPr lang="zh-CN" altLang="en-US" sz="2400" dirty="0"/>
                  <a:t>：设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zh-CN" altLang="en-US" sz="2400" dirty="0"/>
                  <a:t>是</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𝑷</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𝝈</m:t>
                        </m:r>
                      </m:e>
                      <m:sub>
                        <m:r>
                          <a:rPr lang="en-US" altLang="zh-CN" sz="2400" b="1" i="1" dirty="0" smtClean="0">
                            <a:latin typeface="Cambria Math" panose="02040503050406030204" pitchFamily="18" charset="0"/>
                          </a:rPr>
                          <m:t>𝒌</m:t>
                        </m:r>
                      </m:sub>
                    </m:sSub>
                    <m:r>
                      <a:rPr lang="en-US" altLang="zh-CN" sz="2400" b="1" i="1" dirty="0" smtClean="0">
                        <a:latin typeface="Cambria Math" panose="02040503050406030204" pitchFamily="18" charset="0"/>
                      </a:rPr>
                      <m:t>)</m:t>
                    </m:r>
                  </m:oMath>
                </a14:m>
                <a:r>
                  <a:rPr lang="zh-CN" altLang="en-US" sz="2400" dirty="0"/>
                  <a:t>的全局极小点，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oMath>
                </a14:m>
                <a:r>
                  <a:rPr lang="zh-CN" altLang="en-US" sz="2400" dirty="0"/>
                  <a:t>单调递增趋于正无穷，则</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的每个极限点都是原问题的全局极小点。</a:t>
                </a:r>
                <a:endParaRPr lang="en-US" altLang="zh-CN" sz="2400" dirty="0"/>
              </a:p>
              <a:p>
                <a:pPr lvl="1"/>
                <a:r>
                  <a:rPr lang="zh-CN" altLang="en-US" sz="1800" dirty="0"/>
                  <a:t>注意：全局极小点很难求解，因此只能用逼近解来代替，但要求其在一定精度范围内！</a:t>
                </a:r>
                <a:endParaRPr lang="en-US" altLang="zh-CN" sz="1800" dirty="0"/>
              </a:p>
              <a:p>
                <a:r>
                  <a:rPr lang="zh-CN" altLang="en-US" sz="2400" dirty="0">
                    <a:solidFill>
                      <a:srgbClr val="FF0000"/>
                    </a:solidFill>
                  </a:rPr>
                  <a:t>定理</a:t>
                </a:r>
                <a:r>
                  <a:rPr lang="zh-CN" altLang="en-US" sz="2400" dirty="0"/>
                  <a:t>：设</a:t>
                </a:r>
                <a14:m>
                  <m:oMath xmlns:m="http://schemas.openxmlformats.org/officeDocument/2006/math">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和</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𝒄</m:t>
                        </m:r>
                      </m:e>
                      <m:sub>
                        <m:r>
                          <a:rPr lang="en-US" altLang="zh-CN" sz="2400" b="1" i="1" dirty="0" smtClean="0">
                            <a:latin typeface="Cambria Math" panose="02040503050406030204" pitchFamily="18" charset="0"/>
                          </a:rPr>
                          <m:t>𝒊</m:t>
                        </m:r>
                      </m:sub>
                    </m:sSub>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𝒙</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𝑬</m:t>
                    </m:r>
                  </m:oMath>
                </a14:m>
                <a:r>
                  <a:rPr lang="zh-CN" altLang="en-US" sz="2400" dirty="0"/>
                  <a:t>都是连续可微的，正数序列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𝝐</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a:t>
                </a:r>
                <a:r>
                  <a:rPr lang="zh-CN" altLang="en-US" sz="2400" dirty="0"/>
                  <a:t>如果子问题</a:t>
                </a:r>
                <a14:m>
                  <m:oMath xmlns:m="http://schemas.openxmlformats.org/officeDocument/2006/math">
                    <m:r>
                      <a:rPr lang="en-US" altLang="zh-CN" sz="2400" b="1" i="1" smtClean="0">
                        <a:latin typeface="Cambria Math" panose="02040503050406030204" pitchFamily="18" charset="0"/>
                      </a:rPr>
                      <m:t>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sub>
                    </m:sSub>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e>
                        </m:d>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en-US" altLang="zh-CN" sz="2400" dirty="0"/>
                  <a:t>,</a:t>
                </a:r>
                <a:r>
                  <a:rPr lang="zh-CN" altLang="en-US" sz="2400" dirty="0"/>
                  <a:t>满足</a:t>
                </a:r>
                <a14:m>
                  <m:oMath xmlns:m="http://schemas.openxmlformats.org/officeDocument/2006/math">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e>
                      <m:sub>
                        <m:r>
                          <a:rPr lang="en-US" altLang="zh-CN" sz="2400" b="1" i="0" smtClean="0">
                            <a:latin typeface="Cambria Math" panose="02040503050406030204" pitchFamily="18" charset="0"/>
                          </a:rPr>
                          <m:t>𝐱</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e>
                    </m:d>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𝝐</m:t>
                        </m:r>
                      </m:e>
                      <m:sub>
                        <m:r>
                          <a:rPr lang="en-US" altLang="zh-CN" sz="2400" b="1" i="1" smtClean="0">
                            <a:latin typeface="Cambria Math" panose="02040503050406030204" pitchFamily="18" charset="0"/>
                          </a:rPr>
                          <m:t>𝒌</m:t>
                        </m:r>
                      </m:sub>
                    </m:sSub>
                  </m:oMath>
                </a14:m>
                <a:r>
                  <a:rPr lang="en-US" altLang="zh-CN" sz="2400" dirty="0"/>
                  <a:t>,</a:t>
                </a:r>
                <a:r>
                  <a:rPr lang="zh-CN" altLang="en-US" sz="2400" dirty="0"/>
                  <a:t>则对</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的任何极限点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en-US" altLang="zh-CN" sz="2400" dirty="0"/>
                  <a:t>,</a:t>
                </a:r>
                <a:r>
                  <a:rPr lang="zh-CN" altLang="en-US" sz="2400" dirty="0"/>
                  <a:t>都有</a:t>
                </a:r>
                <a14:m>
                  <m:oMath xmlns:m="http://schemas.openxmlformats.org/officeDocument/2006/math">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𝐜</m:t>
                        </m:r>
                      </m:e>
                      <m:sub>
                        <m:r>
                          <a:rPr lang="en-US" altLang="zh-CN" sz="2400" b="1" i="0" smtClean="0">
                            <a:latin typeface="Cambria Math" panose="02040503050406030204" pitchFamily="18" charset="0"/>
                          </a:rPr>
                          <m:t>𝐢</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oMath>
                </a14:m>
                <a:r>
                  <a:rPr lang="zh-CN" altLang="en-US" sz="2400" dirty="0"/>
                  <a:t>线性无关，则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是等式约束最优化问题的</a:t>
                </a:r>
                <a:r>
                  <a:rPr lang="en-US" altLang="zh-CN" sz="2400" dirty="0"/>
                  <a:t>KKT</a:t>
                </a:r>
                <a:r>
                  <a:rPr lang="zh-CN" altLang="en-US" sz="2400" dirty="0"/>
                  <a:t>点，且</a:t>
                </a:r>
                <a:endParaRPr lang="en-US" altLang="zh-CN" sz="2400" dirty="0"/>
              </a:p>
              <a:p>
                <a:pPr marL="0" indent="0" algn="ctr">
                  <a:buNone/>
                </a:pPr>
                <a14:m>
                  <m:oMath xmlns:m="http://schemas.openxmlformats.org/officeDocument/2006/math">
                    <m:r>
                      <a:rPr lang="en-US" altLang="zh-CN" sz="2400" b="1" i="1" smtClean="0">
                        <a:latin typeface="Cambria Math" panose="02040503050406030204" pitchFamily="18" charset="0"/>
                      </a:rPr>
                      <m:t>𝒍𝒊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oMath>
                </a14:m>
                <a:r>
                  <a:rPr lang="en-US" altLang="zh-CN" sz="2400" dirty="0"/>
                  <a:t>.</a:t>
                </a:r>
              </a:p>
              <a:p>
                <a:r>
                  <a:rPr lang="zh-CN" altLang="en-US" sz="2400" dirty="0"/>
                  <a:t>其中</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oMath>
                </a14:m>
                <a:r>
                  <a:rPr lang="zh-CN" altLang="en-US" sz="2400" dirty="0"/>
                  <a:t>是约束</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dirty="0"/>
                  <a:t>对应的拉格朗日乘子法。</a:t>
                </a:r>
              </a:p>
              <a:p>
                <a:pPr lvl="1"/>
                <a:r>
                  <a:rPr lang="zh-CN" altLang="en-US" sz="1800" dirty="0"/>
                  <a:t>证明：</a:t>
                </a:r>
                <a14:m>
                  <m:oMath xmlns:m="http://schemas.openxmlformats.org/officeDocument/2006/math">
                    <m:r>
                      <m:rPr>
                        <m:lit/>
                      </m:rPr>
                      <a:rPr lang="en-US" altLang="zh-CN" sz="1800" b="1" i="0" smtClean="0">
                        <a:latin typeface="Cambria Math" panose="02040503050406030204" pitchFamily="18" charset="0"/>
                      </a:rPr>
                      <m:t>||</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𝑷</m:t>
                        </m:r>
                      </m:e>
                      <m:sub>
                        <m:r>
                          <a:rPr lang="en-US" altLang="zh-CN" sz="1800" b="1" i="1" smtClean="0">
                            <a:latin typeface="Cambria Math" panose="02040503050406030204" pitchFamily="18" charset="0"/>
                          </a:rPr>
                          <m:t>𝟐</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m:rPr>
                        <m:lit/>
                      </m:rPr>
                      <a:rPr lang="en-US" altLang="zh-CN" sz="1800" b="1" i="0"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nary>
                      <m:naryPr>
                        <m:chr m:val="∑"/>
                        <m:supHide m:val="on"/>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𝑬</m:t>
                        </m:r>
                      </m:sub>
                      <m:sup/>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e>
                    </m:nary>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𝝐</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m:rPr>
                        <m:lit/>
                      </m:rPr>
                      <a:rPr lang="en-US" altLang="zh-CN" sz="1800" i="1">
                        <a:latin typeface="Cambria Math" panose="02040503050406030204" pitchFamily="18" charset="0"/>
                      </a:rPr>
                      <m:t>||</m:t>
                    </m:r>
                    <m:r>
                      <a:rPr lang="en-US" altLang="zh-CN" sz="1800" i="1">
                        <a:latin typeface="Cambria Math" panose="02040503050406030204" pitchFamily="18" charset="0"/>
                      </a:rPr>
                      <m:t>=</m:t>
                    </m:r>
                    <m:r>
                      <m:rPr>
                        <m:lit/>
                      </m:rPr>
                      <a:rPr lang="en-US" altLang="zh-CN" sz="1800">
                        <a:latin typeface="Cambria Math" panose="02040503050406030204" pitchFamily="18" charset="0"/>
                      </a:rPr>
                      <m:t>||</m:t>
                    </m:r>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𝑬</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e>
                    </m:nary>
                    <m:r>
                      <m:rPr>
                        <m:lit/>
                      </m:rPr>
                      <a:rPr lang="en-US" altLang="zh-CN" sz="1800" i="1">
                        <a:latin typeface="Cambria Math" panose="02040503050406030204" pitchFamily="18" charset="0"/>
                      </a:rPr>
                      <m:t>||</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den>
                    </m:f>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𝝐</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m:rPr>
                        <m:lit/>
                      </m:rPr>
                      <a:rPr lang="en-US" altLang="zh-CN" sz="1800" b="1" i="0" smtClean="0">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oMath>
                </a14:m>
                <a:r>
                  <a:rPr lang="en-US" altLang="zh-CN" sz="1800" dirty="0"/>
                  <a:t>,</a:t>
                </a:r>
                <a:r>
                  <a:rPr lang="zh-CN" altLang="en-US" sz="1800" dirty="0"/>
                  <a:t>两边取极限，令</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oMath>
                </a14:m>
                <a:r>
                  <a:rPr lang="en-US" altLang="zh-CN" sz="1800" dirty="0"/>
                  <a:t>,</a:t>
                </a:r>
                <a:r>
                  <a:rPr lang="zh-CN" altLang="en-US" sz="1800" dirty="0"/>
                  <a:t>可知</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𝑬</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e>
                    </m:nary>
                    <m:r>
                      <a:rPr lang="en-US" altLang="zh-CN" sz="1800" i="1">
                        <a:latin typeface="Cambria Math" panose="02040503050406030204" pitchFamily="18" charset="0"/>
                      </a:rPr>
                      <m:t>=</m:t>
                    </m:r>
                  </m:oMath>
                </a14:m>
                <a:r>
                  <a:rPr lang="en-US" altLang="zh-CN" sz="1800" dirty="0"/>
                  <a:t>0</a:t>
                </a:r>
                <a:r>
                  <a:rPr lang="zh-CN" altLang="en-US" sz="1800" dirty="0"/>
                  <a:t>，又因为</a:t>
                </a:r>
                <a14:m>
                  <m:oMath xmlns:m="http://schemas.openxmlformats.org/officeDocument/2006/math">
                    <m:r>
                      <a:rPr lang="en-US" altLang="zh-CN" sz="1800" i="1">
                        <a:latin typeface="Cambria Math" panose="02040503050406030204" pitchFamily="18" charset="0"/>
                      </a:rPr>
                      <m:t>{</m:t>
                    </m:r>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𝐜</m:t>
                        </m:r>
                      </m:e>
                      <m:sub>
                        <m:r>
                          <a:rPr lang="en-US" altLang="zh-CN" sz="1800">
                            <a:latin typeface="Cambria Math" panose="02040503050406030204" pitchFamily="18" charset="0"/>
                          </a:rPr>
                          <m:t>𝐢</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m:t>
                    </m:r>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𝑬</m:t>
                    </m:r>
                    <m:r>
                      <a:rPr lang="en-US" altLang="zh-CN" sz="1800" i="1">
                        <a:latin typeface="Cambria Math" panose="02040503050406030204" pitchFamily="18" charset="0"/>
                      </a:rPr>
                      <m:t>}</m:t>
                    </m:r>
                  </m:oMath>
                </a14:m>
                <a:r>
                  <a:rPr lang="zh-CN" altLang="en-US" sz="1800" dirty="0"/>
                  <a:t>线性无关，因此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即</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oMath>
                </a14:m>
                <a:r>
                  <a:rPr lang="zh-CN" altLang="en-US" sz="1800" dirty="0"/>
                  <a:t>是可行点。</a:t>
                </a:r>
                <a:endParaRPr lang="en-US" altLang="zh-CN" sz="1800" dirty="0"/>
              </a:p>
              <a:p>
                <a:pPr lvl="1"/>
                <a:r>
                  <a:rPr lang="zh-CN" altLang="en-US" sz="1800" dirty="0"/>
                  <a:t>后面证明其满足</a:t>
                </a:r>
                <a:r>
                  <a:rPr lang="en-US" altLang="zh-CN" sz="1800" dirty="0"/>
                  <a:t>KKT</a:t>
                </a:r>
                <a:r>
                  <a:rPr lang="zh-CN" altLang="en-US" sz="1800" dirty="0"/>
                  <a:t>条件中的梯度条件，令</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𝒌</m:t>
                        </m:r>
                      </m:sup>
                    </m:sSubSup>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oMath>
                </a14:m>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397" b="-7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1500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因此有：</a:t>
                </a:r>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𝐏</m:t>
                        </m:r>
                      </m:e>
                      <m:sub>
                        <m:r>
                          <a:rPr lang="en-US" altLang="zh-CN" sz="2000" b="1" i="0"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𝒄</m:t>
                    </m:r>
                    <m:d>
                      <m:dPr>
                        <m:ctrlPr>
                          <a:rPr lang="en-US" altLang="zh-CN" sz="2000" i="1">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oMath>
                </a14:m>
                <a:r>
                  <a:rPr lang="zh-CN" altLang="en-US" sz="2000" dirty="0"/>
                  <a:t>是列满秩矩阵，而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e>
                    </m:d>
                  </m:oMath>
                </a14:m>
                <a:r>
                  <a:rPr lang="zh-CN" altLang="en-US" sz="2000" dirty="0"/>
                  <a:t>应该是列满秩矩阵，因此用前述的广义逆表示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oMath>
                </a14:m>
                <a:r>
                  <a:rPr lang="en-US" altLang="zh-CN" sz="2000" dirty="0"/>
                  <a:t>:</a:t>
                </a: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𝐜</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e>
                              <m:sup>
                                <m:r>
                                  <a:rPr lang="en-US" altLang="zh-CN" sz="2000" b="1" i="0" smtClean="0">
                                    <a:latin typeface="Cambria Math" panose="02040503050406030204" pitchFamily="18" charset="0"/>
                                  </a:rPr>
                                  <m:t>𝐓</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𝐜</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e>
                        </m:d>
                      </m:e>
                      <m: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𝐜</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e>
                      <m:sup>
                        <m:r>
                          <a:rPr lang="en-US" altLang="zh-CN" sz="2000" b="1" i="0" smtClean="0">
                            <a:latin typeface="Cambria Math" panose="02040503050406030204" pitchFamily="18" charset="0"/>
                          </a:rPr>
                          <m:t>𝐓</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𝐟</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0" smtClean="0">
                            <a:latin typeface="Cambria Math" panose="02040503050406030204" pitchFamily="18" charset="0"/>
                          </a:rPr>
                          <m:t>𝐱</m:t>
                        </m:r>
                      </m:sub>
                    </m:sSub>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𝐏</m:t>
                        </m:r>
                      </m:e>
                      <m:sub>
                        <m:r>
                          <a:rPr lang="en-US" altLang="zh-CN" sz="2000" b="1" i="0"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oMath>
                </a14:m>
                <a:endParaRPr lang="en-US" altLang="zh-CN" sz="2000" dirty="0"/>
              </a:p>
              <a:p>
                <a:r>
                  <a:rPr lang="zh-CN" altLang="en-US" sz="2000" dirty="0"/>
                  <a:t>令</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oMath>
                </a14:m>
                <a:r>
                  <a:rPr lang="zh-CN" altLang="en-US" sz="2000" dirty="0"/>
                  <a:t>且</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m:t>
                        </m:r>
                      </m:e>
                      <m:sub>
                        <m:r>
                          <a:rPr lang="en-US" altLang="zh-CN" sz="2000" b="1" i="0" dirty="0" smtClean="0">
                            <a:latin typeface="Cambria Math" panose="02040503050406030204" pitchFamily="18" charset="0"/>
                          </a:rPr>
                          <m:t>𝐱</m:t>
                        </m:r>
                      </m:sub>
                    </m:sSub>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𝐏</m:t>
                        </m:r>
                      </m:e>
                      <m:sub>
                        <m:r>
                          <a:rPr lang="en-US" altLang="zh-CN" sz="2000" b="1" i="0" dirty="0" smtClean="0">
                            <a:latin typeface="Cambria Math" panose="02040503050406030204" pitchFamily="18" charset="0"/>
                          </a:rPr>
                          <m:t>𝐱</m:t>
                        </m:r>
                      </m:sub>
                    </m:sSub>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𝐱</m:t>
                            </m:r>
                          </m:e>
                          <m:sub>
                            <m:r>
                              <a:rPr lang="en-US" altLang="zh-CN" sz="2000" b="1" i="0" dirty="0" smtClean="0">
                                <a:latin typeface="Cambria Math" panose="02040503050406030204" pitchFamily="18" charset="0"/>
                              </a:rPr>
                              <m:t>𝐤</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𝟏</m:t>
                            </m:r>
                          </m:sub>
                        </m:sSub>
                        <m:r>
                          <a:rPr lang="en-US" altLang="zh-CN" sz="2000" b="1" i="0"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𝝈</m:t>
                            </m:r>
                          </m:e>
                          <m:sub>
                            <m:r>
                              <a:rPr lang="en-US" altLang="zh-CN" sz="2000" b="1" i="1" dirty="0" smtClean="0">
                                <a:latin typeface="Cambria Math" panose="02040503050406030204" pitchFamily="18" charset="0"/>
                              </a:rPr>
                              <m:t>𝒌</m:t>
                            </m:r>
                          </m:sub>
                        </m:sSub>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r>
                  <a:rPr lang="zh-CN" altLang="en-US" sz="2000" dirty="0"/>
                  <a:t>，从而有</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𝒍𝒊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sup>
                                  <m:r>
                                    <a:rPr lang="en-US" altLang="zh-CN" sz="2000" b="1" i="1" smtClean="0">
                                      <a:latin typeface="Cambria Math" panose="02040503050406030204" pitchFamily="18" charset="0"/>
                                    </a:rPr>
                                    <m:t>𝑻</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d>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sup>
                          <m:r>
                            <a:rPr lang="en-US" altLang="zh-CN" sz="2000" b="1" i="1" smtClean="0">
                              <a:latin typeface="Cambria Math" panose="02040503050406030204" pitchFamily="18" charset="0"/>
                            </a:rPr>
                            <m:t>𝑻</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oMath>
                  </m:oMathPara>
                </a14:m>
                <a:endParaRPr lang="en-US" altLang="zh-CN" sz="2000" dirty="0"/>
              </a:p>
              <a:p>
                <a:r>
                  <a:rPr lang="zh-CN" altLang="en-US" sz="2000" dirty="0"/>
                  <a:t>在</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m:t>
                        </m:r>
                      </m:e>
                      <m:sub>
                        <m:r>
                          <a:rPr lang="en-US" altLang="zh-CN" sz="2000" i="1">
                            <a:latin typeface="Cambria Math" panose="02040503050406030204" pitchFamily="18" charset="0"/>
                          </a:rPr>
                          <m:t>𝒙</m:t>
                        </m:r>
                      </m:sub>
                    </m:sSub>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𝐏</m:t>
                        </m:r>
                      </m:e>
                      <m:sub>
                        <m:r>
                          <a:rPr lang="en-US" altLang="zh-CN" sz="2000">
                            <a:latin typeface="Cambria Math" panose="02040503050406030204" pitchFamily="18" charset="0"/>
                          </a:rPr>
                          <m:t>𝟐</m:t>
                        </m:r>
                      </m:sub>
                    </m:sSub>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𝝈</m:t>
                            </m:r>
                          </m:e>
                          <m:sub>
                            <m:r>
                              <a:rPr lang="en-US" altLang="zh-CN" sz="2000" i="1">
                                <a:latin typeface="Cambria Math" panose="02040503050406030204" pitchFamily="18" charset="0"/>
                              </a:rPr>
                              <m:t>𝒌</m:t>
                            </m:r>
                          </m:sub>
                        </m:sSub>
                      </m:e>
                    </m:d>
                    <m:r>
                      <a:rPr lang="en-US" altLang="zh-CN" sz="2000"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𝐜</m:t>
                        </m:r>
                      </m:e>
                      <m:sub>
                        <m:r>
                          <a:rPr lang="en-US" altLang="zh-CN" sz="2000" b="1" i="0" smtClean="0">
                            <a:latin typeface="Cambria Math" panose="02040503050406030204" pitchFamily="18" charset="0"/>
                          </a:rPr>
                          <m:t>𝐢</m:t>
                        </m:r>
                      </m:sub>
                    </m:sSub>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𝐱</m:t>
                    </m:r>
                    <m:r>
                      <a:rPr lang="en-US" altLang="zh-CN" sz="2000" b="1" i="0" smtClean="0">
                        <a:latin typeface="Cambria Math" panose="02040503050406030204" pitchFamily="18" charset="0"/>
                      </a:rPr>
                      <m:t>)</m:t>
                    </m:r>
                  </m:oMath>
                </a14:m>
                <a:r>
                  <a:rPr lang="zh-CN" altLang="en-US" sz="2000" dirty="0"/>
                  <a:t>中令</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oMath>
                </a14:m>
                <a:r>
                  <a:rPr lang="zh-CN" altLang="en-US" sz="2000" dirty="0"/>
                  <a:t>则可得</a:t>
                </a:r>
                <a:endParaRPr lang="en-US" altLang="zh-CN" sz="2000" dirty="0"/>
              </a:p>
              <a:p>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即证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满足</a:t>
                </a:r>
                <a:r>
                  <a:rPr lang="en-US" altLang="zh-CN" sz="2000" dirty="0"/>
                  <a:t>KKT</a:t>
                </a:r>
                <a:r>
                  <a:rPr lang="zh-CN" altLang="en-US" sz="2000" dirty="0"/>
                  <a:t>的梯度条件，因此</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oMath>
                </a14:m>
                <a:r>
                  <a:rPr lang="zh-CN" altLang="en-US" sz="2000" dirty="0"/>
                  <a:t>就是其对应的拉格朗日乘子。</a:t>
                </a:r>
                <a:endParaRPr lang="en-US" altLang="zh-CN" sz="2000" dirty="0"/>
              </a:p>
              <a:p>
                <a:r>
                  <a:rPr lang="zh-CN" altLang="en-US" sz="2000" dirty="0">
                    <a:solidFill>
                      <a:srgbClr val="FF0000"/>
                    </a:solidFill>
                  </a:rPr>
                  <a:t>分析</a:t>
                </a:r>
                <a:r>
                  <a:rPr lang="zh-CN" altLang="en-US" sz="2000" dirty="0"/>
                  <a:t>：</a:t>
                </a:r>
                <a:endParaRPr lang="en-US" altLang="zh-CN" sz="2000" dirty="0"/>
              </a:p>
              <a:p>
                <a:pPr lvl="1"/>
                <a:r>
                  <a:rPr lang="zh-CN" altLang="en-US" sz="1800" dirty="0"/>
                  <a:t>迭代给出的解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oMath>
                </a14:m>
                <a:r>
                  <a:rPr lang="zh-CN" altLang="en-US" sz="1800" dirty="0"/>
                  <a:t>的聚点总是</a:t>
                </a:r>
                <a14:m>
                  <m:oMath xmlns:m="http://schemas.openxmlformats.org/officeDocument/2006/math">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oMath>
                </a14:m>
                <a:r>
                  <a:rPr lang="zh-CN" altLang="en-US" sz="1800" dirty="0"/>
                  <a:t>的稳定点</a:t>
                </a:r>
                <a:r>
                  <a:rPr lang="en-US" altLang="zh-CN" sz="1800" dirty="0"/>
                  <a:t>,</a:t>
                </a:r>
                <a:r>
                  <a:rPr lang="zh-CN" altLang="en-US" sz="1800" dirty="0"/>
                  <a:t>即便没找到解，也是使得约束违反度较小的一个解</a:t>
                </a:r>
                <a:endParaRPr lang="en-US" altLang="zh-CN" sz="1800" dirty="0"/>
              </a:p>
              <a:p>
                <a:pPr lvl="1"/>
                <a:r>
                  <a:rPr lang="zh-CN" altLang="en-US" sz="1800" dirty="0"/>
                  <a:t>定理不要求每一个子问题精确求解，但要求精度越来越高</a:t>
                </a:r>
                <a:endParaRPr lang="en-US" altLang="zh-CN" sz="1800" dirty="0"/>
              </a:p>
              <a:p>
                <a:r>
                  <a:rPr lang="zh-CN" altLang="en-US" sz="2000" dirty="0"/>
                  <a:t>如在可行域边界上取值为无穷，则称为内点罚函数，内点罚函数仅适合不等式约束问题</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，两个常见的内点罚函数是倒数和对数罚函数：</a:t>
                </a:r>
                <a:endParaRPr lang="en-US" altLang="zh-CN" sz="2000" dirty="0"/>
              </a:p>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den>
                        </m:f>
                      </m:e>
                    </m:nary>
                  </m:oMath>
                </a14:m>
                <a:r>
                  <a:rPr lang="zh-CN" altLang="en-US" sz="2000" dirty="0"/>
                  <a:t>，</a:t>
                </a:r>
                <a14:m>
                  <m:oMath xmlns:m="http://schemas.openxmlformats.org/officeDocument/2006/math">
                    <m:r>
                      <a:rPr lang="en-US" altLang="zh-CN" sz="2000" b="1" i="1" dirty="0" smtClean="0">
                        <a:latin typeface="Cambria Math" panose="02040503050406030204" pitchFamily="18" charset="0"/>
                      </a:rPr>
                      <m:t>𝑷</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𝒇</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𝝈</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p>
                    </m:sSup>
                    <m:nary>
                      <m:naryPr>
                        <m:chr m:val="∑"/>
                        <m:ctrlPr>
                          <a:rPr lang="en-US" altLang="zh-CN" sz="2000" b="1" i="1" dirty="0" smtClean="0">
                            <a:latin typeface="Cambria Math" panose="02040503050406030204" pitchFamily="18" charset="0"/>
                          </a:rPr>
                        </m:ctrlPr>
                      </m:naryPr>
                      <m:sub>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𝒎</m:t>
                        </m:r>
                      </m:sup>
                      <m:e>
                        <m:r>
                          <a:rPr lang="en-US" altLang="zh-CN" sz="2000" b="1" i="1" dirty="0" smtClean="0">
                            <a:latin typeface="Cambria Math" panose="02040503050406030204" pitchFamily="18" charset="0"/>
                          </a:rPr>
                          <m:t>𝒍𝒐𝒈</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𝒄</m:t>
                            </m:r>
                          </m:e>
                          <m:sub>
                            <m:r>
                              <a:rPr lang="en-US" altLang="zh-CN" sz="2000" b="1" i="1" dirty="0" smtClean="0">
                                <a:latin typeface="Cambria Math" panose="02040503050406030204" pitchFamily="18" charset="0"/>
                              </a:rPr>
                              <m:t>𝒊</m:t>
                            </m:r>
                          </m:sub>
                        </m:s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e>
                    </m:nary>
                    <m:r>
                      <a:rPr lang="en-US" altLang="zh-CN" sz="2000" b="1" i="1" dirty="0" smtClean="0">
                        <a:latin typeface="Cambria Math" panose="02040503050406030204" pitchFamily="18" charset="0"/>
                      </a:rPr>
                      <m:t>)</m:t>
                    </m:r>
                  </m:oMath>
                </a14:m>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651" r="-463" b="-433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26DCE83-2CD2-4A19-A78E-CC282FE8441F}"/>
              </a:ext>
            </a:extLst>
          </p:cNvPr>
          <p:cNvSpPr txBox="1"/>
          <p:nvPr/>
        </p:nvSpPr>
        <p:spPr>
          <a:xfrm>
            <a:off x="4376936" y="6747916"/>
            <a:ext cx="5444119" cy="461665"/>
          </a:xfrm>
          <a:prstGeom prst="rect">
            <a:avLst/>
          </a:prstGeom>
          <a:noFill/>
        </p:spPr>
        <p:txBody>
          <a:bodyPr wrap="none" rtlCol="0">
            <a:spAutoFit/>
          </a:bodyPr>
          <a:lstStyle/>
          <a:p>
            <a:r>
              <a:rPr lang="zh-CN" altLang="en-US" dirty="0">
                <a:solidFill>
                  <a:srgbClr val="FF0000"/>
                </a:solidFill>
              </a:rPr>
              <a:t>注意：内点罚函数要求初始点是可行解</a:t>
            </a:r>
          </a:p>
        </p:txBody>
      </p:sp>
    </p:spTree>
    <p:extLst>
      <p:ext uri="{BB962C8B-B14F-4D97-AF65-F5344CB8AC3E}">
        <p14:creationId xmlns:p14="http://schemas.microsoft.com/office/powerpoint/2010/main" val="5600336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5330-3374-407B-B033-2030E6BD103F}"/>
              </a:ext>
            </a:extLst>
          </p:cNvPr>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786153-2473-42E7-A2D5-29D7F805EE43}"/>
                  </a:ext>
                </a:extLst>
              </p:cNvPr>
              <p:cNvSpPr>
                <a:spLocks noGrp="1"/>
              </p:cNvSpPr>
              <p:nvPr>
                <p:ph idx="1"/>
              </p:nvPr>
            </p:nvSpPr>
            <p:spPr/>
            <p:txBody>
              <a:bodyPr/>
              <a:lstStyle/>
              <a:p>
                <a:r>
                  <a:rPr lang="zh-CN" altLang="en-US" sz="1800" dirty="0"/>
                  <a:t>设</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zh-CN" altLang="en-US" sz="1800" dirty="0"/>
                  <a:t>是</a:t>
                </a:r>
                <a:r>
                  <a:rPr lang="en-US" altLang="zh-CN" sz="1800" dirty="0"/>
                  <a:t>COP</a:t>
                </a:r>
                <a:r>
                  <a:rPr lang="zh-CN" altLang="en-US" sz="1800" dirty="0"/>
                  <a:t>问题的</a:t>
                </a:r>
                <a:r>
                  <a:rPr lang="en-US" altLang="zh-CN" sz="1800" dirty="0"/>
                  <a:t>KT</a:t>
                </a:r>
                <a:r>
                  <a:rPr lang="zh-CN" altLang="en-US" sz="1800" dirty="0"/>
                  <a:t>点，则有</a:t>
                </a:r>
                <a14:m>
                  <m:oMath xmlns:m="http://schemas.openxmlformats.org/officeDocument/2006/math">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𝑷</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oMath>
                </a14:m>
                <a:r>
                  <a:rPr lang="en-US" altLang="zh-CN" sz="1800" dirty="0"/>
                  <a:t>,</a:t>
                </a:r>
                <a:r>
                  <a:rPr lang="zh-CN" altLang="en-US" sz="1800" dirty="0"/>
                  <a:t>因此</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oMath>
                </a14:m>
                <a:r>
                  <a:rPr lang="zh-CN" altLang="en-US" sz="1800" dirty="0"/>
                  <a:t>一般不是</a:t>
                </a:r>
                <a:r>
                  <a:rPr lang="en-US" altLang="zh-CN" sz="1800" dirty="0"/>
                  <a:t>Courant</a:t>
                </a:r>
                <a:r>
                  <a:rPr lang="zh-CN" altLang="en-US" sz="1800" dirty="0"/>
                  <a:t>罚函数的稳定点。为克服这一问题，引入参数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oMath>
                </a14:m>
                <a:r>
                  <a:rPr lang="en-US" altLang="zh-CN" sz="1800" dirty="0"/>
                  <a:t>,</a:t>
                </a:r>
                <a:r>
                  <a:rPr lang="zh-CN" altLang="en-US" sz="1800" dirty="0"/>
                  <a:t>令不等式对应的参数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en-US" altLang="zh-CN" sz="1800" dirty="0"/>
                  <a:t>,</a:t>
                </a:r>
                <a:r>
                  <a:rPr lang="zh-CN" altLang="en-US" sz="1800" dirty="0"/>
                  <a:t>令</a:t>
                </a:r>
                <a14:m>
                  <m:oMath xmlns:m="http://schemas.openxmlformats.org/officeDocument/2006/math">
                    <m:r>
                      <a:rPr lang="en-US" altLang="zh-CN" sz="1800" b="1" i="1" smtClean="0">
                        <a:latin typeface="Cambria Math" panose="02040503050406030204" pitchFamily="18" charset="0"/>
                      </a:rPr>
                      <m:t>𝜽</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𝒎</m:t>
                                </m:r>
                              </m:sub>
                            </m:sSub>
                          </m:e>
                        </m:d>
                      </m:e>
                      <m:sup>
                        <m:r>
                          <a:rPr lang="en-US" altLang="zh-CN" sz="1800" b="1" i="1" smtClean="0">
                            <a:latin typeface="Cambria Math" panose="02040503050406030204" pitchFamily="18" charset="0"/>
                          </a:rPr>
                          <m:t>𝑻</m:t>
                        </m:r>
                      </m:sup>
                    </m:sSup>
                  </m:oMath>
                </a14:m>
                <a:r>
                  <a:rPr lang="en-US" altLang="zh-CN" sz="1800" dirty="0"/>
                  <a:t>.</a:t>
                </a:r>
                <a:r>
                  <a:rPr lang="zh-CN" altLang="en-US" sz="1800" dirty="0"/>
                  <a:t>则</a:t>
                </a:r>
                <a:r>
                  <a:rPr lang="en-US" altLang="zh-CN" sz="1800" dirty="0"/>
                  <a:t>Courant</a:t>
                </a:r>
                <a:r>
                  <a:rPr lang="zh-CN" altLang="en-US" sz="1800" dirty="0"/>
                  <a:t>罚函数可修改为：</a:t>
                </a:r>
                <a:endParaRPr lang="en-US" altLang="zh-CN" sz="1800" dirty="0"/>
              </a:p>
              <a:p>
                <a14:m>
                  <m:oMath xmlns:m="http://schemas.openxmlformats.org/officeDocument/2006/math">
                    <m:r>
                      <a:rPr lang="en-US" altLang="zh-CN" sz="1800" b="1" i="1" smtClean="0">
                        <a:latin typeface="Cambria Math" panose="02040503050406030204" pitchFamily="18" charset="0"/>
                      </a:rPr>
                      <m:t>𝑷</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𝒎</m:t>
                        </m:r>
                      </m:sup>
                      <m:e>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num>
                          <m:den>
                            <m:r>
                              <a:rPr lang="en-US" altLang="zh-CN" sz="1800" b="1" i="1" smtClean="0">
                                <a:latin typeface="Cambria Math" panose="02040503050406030204" pitchFamily="18" charset="0"/>
                              </a:rPr>
                              <m:t>𝟐</m:t>
                            </m:r>
                          </m:den>
                        </m:f>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bSup>
                                      <m:sSubSupPr>
                                        <m:ctrlPr>
                                          <a:rPr lang="en-US" altLang="zh-CN" sz="1800" b="1" i="1" smtClean="0">
                                            <a:latin typeface="Cambria Math" panose="02040503050406030204" pitchFamily="18" charset="0"/>
                                          </a:rPr>
                                        </m:ctrlPr>
                                      </m:sSub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𝜽</m:t>
                                            </m:r>
                                          </m:e>
                                        </m:d>
                                      </m:e>
                                      <m:sub>
                                        <m:r>
                                          <a:rPr lang="en-US" altLang="zh-CN" sz="1800" b="1" i="1" smtClean="0">
                                            <a:latin typeface="Cambria Math" panose="02040503050406030204" pitchFamily="18" charset="0"/>
                                          </a:rPr>
                                          <m:t>𝒊</m:t>
                                        </m:r>
                                      </m:sub>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bSup>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𝟐</m:t>
                                </m:r>
                              </m:sup>
                            </m:sSubSup>
                          </m:e>
                        </m:d>
                      </m:e>
                    </m:nary>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𝒆</m:t>
                            </m:r>
                          </m:sub>
                        </m:sSub>
                      </m:sup>
                      <m:e>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𝟐</m:t>
                                </m:r>
                              </m:sup>
                            </m:sSup>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𝒆</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𝒎</m:t>
                            </m:r>
                          </m:sup>
                          <m:e>
                            <m:d>
                              <m:dPr>
                                <m:begChr m:val="{"/>
                                <m:endChr m:val=""/>
                                <m:ctrlPr>
                                  <a:rPr lang="en-US" altLang="zh-CN" sz="1800" b="1" i="1" smtClean="0">
                                    <a:latin typeface="Cambria Math" panose="02040503050406030204" pitchFamily="18" charset="0"/>
                                  </a:rPr>
                                </m:ctrlPr>
                              </m:dPr>
                              <m:e>
                                <m:m>
                                  <m:mPr>
                                    <m:mcs>
                                      <m:mc>
                                        <m:mcPr>
                                          <m:count m:val="2"/>
                                          <m:mcJc m:val="center"/>
                                        </m:mcPr>
                                      </m:mc>
                                    </m:mcs>
                                    <m:ctrlPr>
                                      <a:rPr lang="en-US" altLang="zh-CN" sz="1800" b="1" i="1" smtClean="0">
                                        <a:latin typeface="Cambria Math" panose="02040503050406030204" pitchFamily="18" charset="0"/>
                                      </a:rPr>
                                    </m:ctrlPr>
                                  </m:mPr>
                                  <m:m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e>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&lt;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e>
                                  </m:mr>
                                  <m:mr>
                                    <m:e>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𝟐</m:t>
                                              </m:r>
                                            </m:sup>
                                          </m:sSubSup>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den>
                                      </m:f>
                                      <m:r>
                                        <a:rPr lang="en-US" altLang="zh-CN" sz="1800" b="1" i="1" smtClean="0">
                                          <a:latin typeface="Cambria Math" panose="02040503050406030204" pitchFamily="18" charset="0"/>
                                        </a:rPr>
                                        <m:t>,</m:t>
                                      </m:r>
                                    </m:e>
                                    <m:e>
                                      <m:r>
                                        <a:rPr lang="zh-CN" altLang="en-US" sz="1800" i="1">
                                          <a:latin typeface="Cambria Math" panose="02040503050406030204" pitchFamily="18" charset="0"/>
                                        </a:rPr>
                                        <m:t>否则</m:t>
                                      </m:r>
                                    </m:e>
                                  </m:mr>
                                </m:m>
                              </m:e>
                            </m:d>
                          </m:e>
                        </m:nary>
                      </m:e>
                    </m:nary>
                  </m:oMath>
                </a14:m>
                <a:endParaRPr lang="en-US" altLang="zh-CN" sz="1800" dirty="0"/>
              </a:p>
              <a:p>
                <a:r>
                  <a:rPr lang="zh-CN" altLang="en-US" sz="1800" dirty="0"/>
                  <a:t>这里，</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oMath>
                </a14:m>
                <a:r>
                  <a:rPr lang="en-US" altLang="zh-CN" sz="1800" dirty="0"/>
                  <a:t>,</a:t>
                </a:r>
                <a:r>
                  <a:rPr lang="zh-CN" altLang="en-US" sz="1800" dirty="0"/>
                  <a:t>上式可以看作是</a:t>
                </a:r>
                <a:r>
                  <a:rPr lang="en-US" altLang="zh-CN" sz="1800" dirty="0"/>
                  <a:t>Lagrange</a:t>
                </a:r>
                <a:r>
                  <a:rPr lang="zh-CN" altLang="en-US" sz="1800" dirty="0"/>
                  <a:t>函数加上一项具有罚性质的项，因而称为增广拉格朗日函数</a:t>
                </a:r>
                <a:r>
                  <a:rPr lang="en-US" altLang="zh-CN" sz="1800" dirty="0"/>
                  <a:t>.</a:t>
                </a:r>
              </a:p>
              <a:p>
                <a:r>
                  <a:rPr lang="zh-CN" altLang="en-US" sz="1800" dirty="0"/>
                  <a:t>假设</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zh-CN" altLang="en-US" sz="1800" dirty="0"/>
                  <a:t>是</a:t>
                </a:r>
                <a:r>
                  <a:rPr lang="en-US" altLang="zh-CN" sz="1800" dirty="0"/>
                  <a:t>COP</a:t>
                </a:r>
                <a:r>
                  <a:rPr lang="zh-CN" altLang="en-US" sz="1800" dirty="0"/>
                  <a:t>的</a:t>
                </a:r>
                <a:r>
                  <a:rPr lang="en-US" altLang="zh-CN" sz="1800" dirty="0"/>
                  <a:t>KT</a:t>
                </a:r>
                <a:r>
                  <a:rPr lang="zh-CN" altLang="en-US" sz="1800" dirty="0"/>
                  <a:t>点，</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oMath>
                </a14:m>
                <a:r>
                  <a:rPr lang="zh-CN" altLang="en-US" sz="1800" dirty="0"/>
                  <a:t>是对应的</a:t>
                </a:r>
                <a:r>
                  <a:rPr lang="en-US" altLang="zh-CN" sz="1800" dirty="0"/>
                  <a:t>Lagrange</a:t>
                </a:r>
                <a:r>
                  <a:rPr lang="zh-CN" altLang="en-US" sz="1800" dirty="0"/>
                  <a:t>乘子，则对采用其构造的增广拉格朗日函数满足：</a:t>
                </a:r>
                <a14:m>
                  <m:oMath xmlns:m="http://schemas.openxmlformats.org/officeDocument/2006/math">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𝑷</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a:t>
                </a:r>
                <a:endParaRPr lang="en-US" altLang="zh-CN" sz="1800" dirty="0"/>
              </a:p>
              <a:p>
                <a:r>
                  <a:rPr lang="zh-CN" altLang="en-US" sz="1800" dirty="0"/>
                  <a:t>实际上，在约束规划求解之前，并不知道乘子，因而基于增广拉格朗日函数的罚函数方法需要逐步修正乘子</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oMath>
                </a14:m>
                <a:endParaRPr lang="en-US" altLang="zh-CN" sz="1800" dirty="0"/>
              </a:p>
              <a:p>
                <a:r>
                  <a:rPr lang="zh-CN" altLang="en-US" sz="1800" dirty="0"/>
                  <a:t>对于等式约束问题，可定义：</a:t>
                </a:r>
                <a14:m>
                  <m:oMath xmlns:m="http://schemas.openxmlformats.org/officeDocument/2006/math">
                    <m:r>
                      <a:rPr lang="en-US" altLang="zh-CN" sz="1800" b="1" i="1" smtClean="0">
                        <a:latin typeface="Cambria Math" panose="02040503050406030204" pitchFamily="18" charset="0"/>
                      </a:rPr>
                      <m:t>𝝀</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𝒈</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𝒈</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0" smtClean="0">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𝑨</m:t>
                        </m:r>
                      </m:e>
                      <m:sup>
                        <m:r>
                          <a:rPr lang="en-US" altLang="zh-CN" sz="1800" b="1" i="1" dirty="0" smtClean="0">
                            <a:latin typeface="Cambria Math" panose="02040503050406030204" pitchFamily="18" charset="0"/>
                          </a:rPr>
                          <m:t>+</m:t>
                        </m:r>
                      </m:sup>
                    </m:sSup>
                  </m:oMath>
                </a14:m>
                <a:r>
                  <a:rPr lang="zh-CN" altLang="en-US" sz="1800" dirty="0"/>
                  <a:t>表示其广义逆矩阵。因而乘子是问题的最小二范数解</a:t>
                </a:r>
                <a:r>
                  <a:rPr lang="en-US" altLang="zh-CN" sz="1800" dirty="0"/>
                  <a:t>:</a:t>
                </a:r>
                <a14:m>
                  <m:oMath xmlns:m="http://schemas.openxmlformats.org/officeDocument/2006/math">
                    <m:limLow>
                      <m:limLowPr>
                        <m:ctrlPr>
                          <a:rPr lang="en-US" altLang="zh-CN" sz="1800" i="1" dirty="0">
                            <a:latin typeface="Cambria Math" panose="02040503050406030204" pitchFamily="18" charset="0"/>
                          </a:rPr>
                        </m:ctrlPr>
                      </m:limLowPr>
                      <m:e>
                        <m:r>
                          <m:rPr>
                            <m:sty m:val="p"/>
                          </m:rPr>
                          <a:rPr lang="en-US" altLang="zh-CN" sz="1800" i="0" dirty="0">
                            <a:latin typeface="Cambria Math" panose="02040503050406030204" pitchFamily="18" charset="0"/>
                          </a:rPr>
                          <m:t>min</m:t>
                        </m:r>
                      </m:e>
                      <m:lim>
                        <m:r>
                          <a:rPr lang="en-US" altLang="zh-CN" sz="1800" b="1" i="1" dirty="0" smtClean="0">
                            <a:latin typeface="Cambria Math" panose="02040503050406030204" pitchFamily="18" charset="0"/>
                          </a:rPr>
                          <m:t>𝝀</m:t>
                        </m:r>
                      </m:lim>
                    </m:limLow>
                    <m:r>
                      <m:rPr>
                        <m:lit/>
                      </m:rPr>
                      <a:rPr lang="en-US" altLang="zh-CN" sz="1800" b="1" i="1" dirty="0" smtClean="0">
                        <a:latin typeface="Cambria Math" panose="02040503050406030204" pitchFamily="18" charset="0"/>
                      </a:rPr>
                      <m:t>||</m:t>
                    </m:r>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𝒙</m:t>
                        </m:r>
                      </m:e>
                    </m:d>
                    <m:r>
                      <a:rPr lang="en-US" altLang="zh-CN" sz="1800" b="1" i="1" dirty="0" smtClean="0">
                        <a:latin typeface="Cambria Math" panose="02040503050406030204" pitchFamily="18" charset="0"/>
                      </a:rPr>
                      <m:t>−</m:t>
                    </m:r>
                    <m:nary>
                      <m:naryPr>
                        <m:chr m:val="∑"/>
                        <m:ctrlPr>
                          <a:rPr lang="en-US" altLang="zh-CN" sz="1800" b="1" i="1" dirty="0" smtClean="0">
                            <a:latin typeface="Cambria Math" panose="02040503050406030204" pitchFamily="18" charset="0"/>
                          </a:rPr>
                        </m:ctrlPr>
                      </m:naryPr>
                      <m:sub>
                        <m:r>
                          <a:rPr lang="en-US" altLang="zh-CN" sz="1800" b="1" i="1" dirty="0" smtClean="0">
                            <a:latin typeface="Cambria Math" panose="02040503050406030204" pitchFamily="18" charset="0"/>
                          </a:rPr>
                          <m:t>𝒊</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sub>
                      <m:sup>
                        <m:r>
                          <a:rPr lang="en-US" altLang="zh-CN" sz="1800" b="1" i="1" dirty="0" smtClean="0">
                            <a:latin typeface="Cambria Math" panose="02040503050406030204" pitchFamily="18" charset="0"/>
                          </a:rPr>
                          <m:t>𝒎</m:t>
                        </m:r>
                      </m:sup>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𝝀</m:t>
                            </m:r>
                          </m:e>
                          <m:sub>
                            <m:r>
                              <a:rPr lang="en-US" altLang="zh-CN" sz="1800" b="1" i="1" dirty="0" smtClean="0">
                                <a:latin typeface="Cambria Math" panose="02040503050406030204" pitchFamily="18" charset="0"/>
                              </a:rPr>
                              <m:t>𝒊</m:t>
                            </m:r>
                          </m:sub>
                        </m:sSub>
                        <m:r>
                          <a:rPr lang="en-US" altLang="zh-CN" sz="1800" b="1" i="0" dirty="0" smtClean="0">
                            <a:latin typeface="Cambria Math" panose="02040503050406030204" pitchFamily="18" charset="0"/>
                          </a:rPr>
                          <m:t>𝛁</m:t>
                        </m:r>
                      </m:e>
                    </m:nary>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𝒄</m:t>
                        </m:r>
                      </m:e>
                      <m:sub>
                        <m:r>
                          <a:rPr lang="en-US" altLang="zh-CN" sz="1800" b="1" i="1" dirty="0" smtClean="0">
                            <a:latin typeface="Cambria Math" panose="02040503050406030204" pitchFamily="18" charset="0"/>
                          </a:rPr>
                          <m:t>𝒊</m:t>
                        </m:r>
                      </m:sub>
                    </m:sSub>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r>
                      <m:rPr>
                        <m:lit/>
                      </m:rPr>
                      <a:rPr lang="en-US" altLang="zh-CN" sz="1800" b="1" i="1" dirty="0" smtClean="0">
                        <a:latin typeface="Cambria Math" panose="02040503050406030204" pitchFamily="18" charset="0"/>
                      </a:rPr>
                      <m:t>|</m:t>
                    </m:r>
                    <m:sSubSup>
                      <m:sSubSupPr>
                        <m:ctrlPr>
                          <a:rPr lang="en-US" altLang="zh-CN" sz="1800" b="1" i="1" dirty="0" smtClean="0">
                            <a:latin typeface="Cambria Math" panose="02040503050406030204" pitchFamily="18" charset="0"/>
                          </a:rPr>
                        </m:ctrlPr>
                      </m:sSubSupPr>
                      <m:e>
                        <m:r>
                          <m:rPr>
                            <m:lit/>
                          </m:rPr>
                          <a:rPr lang="en-US" altLang="zh-CN" sz="1800" b="1" i="1" dirty="0" smtClean="0">
                            <a:latin typeface="Cambria Math" panose="02040503050406030204" pitchFamily="18" charset="0"/>
                          </a:rPr>
                          <m:t>|</m:t>
                        </m:r>
                      </m:e>
                      <m:sub>
                        <m:r>
                          <a:rPr lang="en-US" altLang="zh-CN" sz="1800" b="1" i="1" dirty="0" smtClean="0">
                            <a:latin typeface="Cambria Math" panose="02040503050406030204" pitchFamily="18" charset="0"/>
                          </a:rPr>
                          <m:t>𝟐</m:t>
                        </m:r>
                      </m:sub>
                      <m:sup>
                        <m:r>
                          <a:rPr lang="en-US" altLang="zh-CN" sz="1800" b="1" i="1" dirty="0" smtClean="0">
                            <a:latin typeface="Cambria Math" panose="02040503050406030204" pitchFamily="18" charset="0"/>
                          </a:rPr>
                          <m:t>𝟐</m:t>
                        </m:r>
                      </m:sup>
                    </m:sSubSup>
                  </m:oMath>
                </a14:m>
                <a:endParaRPr lang="en-US" altLang="zh-CN" sz="1800" dirty="0"/>
              </a:p>
              <a:p>
                <a:r>
                  <a:rPr lang="zh-CN" altLang="en-US" sz="1800" dirty="0"/>
                  <a:t>利用上面的</a:t>
                </a:r>
                <a14:m>
                  <m:oMath xmlns:m="http://schemas.openxmlformats.org/officeDocument/2006/math">
                    <m:r>
                      <a:rPr lang="en-US" altLang="zh-CN" sz="1800" i="1">
                        <a:latin typeface="Cambria Math" panose="02040503050406030204" pitchFamily="18" charset="0"/>
                      </a:rPr>
                      <m:t>𝝀</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𝑨</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e>
                        </m:d>
                      </m:e>
                      <m:sup>
                        <m:r>
                          <a:rPr lang="en-US" altLang="zh-CN" sz="1800" i="1">
                            <a:latin typeface="Cambria Math" panose="02040503050406030204" pitchFamily="18" charset="0"/>
                          </a:rPr>
                          <m:t>+</m:t>
                        </m:r>
                      </m:sup>
                    </m:sSup>
                  </m:oMath>
                </a14:m>
                <a:r>
                  <a:rPr lang="zh-CN" altLang="en-US" sz="1800" dirty="0"/>
                  <a:t>，可得</a:t>
                </a:r>
                <a:r>
                  <a:rPr lang="en-US" altLang="zh-CN" sz="1800" dirty="0"/>
                  <a:t>Fletcher</a:t>
                </a:r>
                <a:r>
                  <a:rPr lang="zh-CN" altLang="en-US" sz="1800" dirty="0"/>
                  <a:t>光滑精确罚函数法：</a:t>
                </a:r>
                <a:endParaRPr lang="en-US" altLang="zh-CN" sz="1800" dirty="0"/>
              </a:p>
              <a:p>
                <a:pPr marL="0" indent="0" algn="ctr">
                  <a:buNone/>
                </a:pPr>
                <a14:m>
                  <m:oMath xmlns:m="http://schemas.openxmlformats.org/officeDocument/2006/math">
                    <m:r>
                      <a:rPr lang="en-US" altLang="zh-CN" sz="1800" b="1" i="1" smtClean="0">
                        <a:solidFill>
                          <a:srgbClr val="FF0000"/>
                        </a:solidFill>
                        <a:latin typeface="Cambria Math" panose="02040503050406030204" pitchFamily="18" charset="0"/>
                      </a:rPr>
                      <m:t>𝑷</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𝒇</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𝝀</m:t>
                    </m:r>
                    <m:sSup>
                      <m:sSupPr>
                        <m:ctrlPr>
                          <a:rPr lang="en-US" altLang="zh-CN" sz="1800" b="1" i="1" smtClean="0">
                            <a:solidFill>
                              <a:srgbClr val="FF0000"/>
                            </a:solidFill>
                            <a:latin typeface="Cambria Math" panose="02040503050406030204" pitchFamily="18" charset="0"/>
                          </a:rPr>
                        </m:ctrlPr>
                      </m:sSupPr>
                      <m:e>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e>
                      <m:sup>
                        <m:r>
                          <a:rPr lang="en-US" altLang="zh-CN" sz="1800" b="1" i="1" smtClean="0">
                            <a:solidFill>
                              <a:srgbClr val="FF0000"/>
                            </a:solidFill>
                            <a:latin typeface="Cambria Math" panose="02040503050406030204" pitchFamily="18" charset="0"/>
                          </a:rPr>
                          <m:t>𝑻</m:t>
                        </m:r>
                      </m:sup>
                    </m:sSup>
                    <m:r>
                      <a:rPr lang="en-US" altLang="zh-CN" sz="1800" b="1" i="1" smtClean="0">
                        <a:solidFill>
                          <a:srgbClr val="FF0000"/>
                        </a:solidFill>
                        <a:latin typeface="Cambria Math" panose="02040503050406030204" pitchFamily="18" charset="0"/>
                      </a:rPr>
                      <m:t>𝒄</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f>
                      <m:fP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panose="02040503050406030204" pitchFamily="18" charset="0"/>
                          </a:rPr>
                          <m:t>𝟏</m:t>
                        </m:r>
                      </m:num>
                      <m:den>
                        <m:r>
                          <a:rPr lang="en-US" altLang="zh-CN" sz="1800" b="1" i="1" smtClean="0">
                            <a:solidFill>
                              <a:srgbClr val="FF0000"/>
                            </a:solidFill>
                            <a:latin typeface="Cambria Math" panose="02040503050406030204" pitchFamily="18" charset="0"/>
                          </a:rPr>
                          <m:t>𝟐</m:t>
                        </m:r>
                      </m:den>
                    </m:f>
                    <m:nary>
                      <m:naryPr>
                        <m:chr m:val="∑"/>
                        <m:ctrlPr>
                          <a:rPr lang="en-US" altLang="zh-CN" sz="1800" b="1" i="1" smtClean="0">
                            <a:solidFill>
                              <a:srgbClr val="FF0000"/>
                            </a:solidFill>
                            <a:latin typeface="Cambria Math" panose="02040503050406030204" pitchFamily="18" charset="0"/>
                          </a:rPr>
                        </m:ctrlPr>
                      </m:naryPr>
                      <m:sub>
                        <m:r>
                          <a:rPr lang="en-US" altLang="zh-CN" sz="1800" b="1" i="1" smtClean="0">
                            <a:solidFill>
                              <a:srgbClr val="FF0000"/>
                            </a:solidFill>
                            <a:latin typeface="Cambria Math" panose="02040503050406030204" pitchFamily="18" charset="0"/>
                          </a:rPr>
                          <m:t>𝒊</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𝒎</m:t>
                        </m:r>
                      </m:sup>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𝝈</m:t>
                            </m:r>
                          </m:e>
                          <m:sub>
                            <m:r>
                              <a:rPr lang="en-US" altLang="zh-CN" sz="1800" b="1" i="1" smtClean="0">
                                <a:solidFill>
                                  <a:srgbClr val="FF0000"/>
                                </a:solidFill>
                                <a:latin typeface="Cambria Math" panose="02040503050406030204" pitchFamily="18" charset="0"/>
                              </a:rPr>
                              <m:t>𝒊</m:t>
                            </m:r>
                          </m:sub>
                        </m:sSub>
                        <m:sSup>
                          <m:sSupPr>
                            <m:ctrlPr>
                              <a:rPr lang="en-US" altLang="zh-CN" sz="1800" b="1" i="1" smtClean="0">
                                <a:solidFill>
                                  <a:srgbClr val="FF0000"/>
                                </a:solidFill>
                                <a:latin typeface="Cambria Math" panose="02040503050406030204" pitchFamily="18" charset="0"/>
                              </a:rPr>
                            </m:ctrlPr>
                          </m:sSupPr>
                          <m:e>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𝒄</m:t>
                                    </m:r>
                                  </m:e>
                                  <m:sub>
                                    <m:r>
                                      <a:rPr lang="en-US" altLang="zh-CN" sz="1800" b="1" i="1" smtClean="0">
                                        <a:solidFill>
                                          <a:srgbClr val="FF0000"/>
                                        </a:solidFill>
                                        <a:latin typeface="Cambria Math" panose="02040503050406030204" pitchFamily="18" charset="0"/>
                                      </a:rPr>
                                      <m:t>𝒊</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e>
                            </m:d>
                          </m:e>
                          <m:sup>
                            <m:r>
                              <a:rPr lang="en-US" altLang="zh-CN" sz="1800" b="1" i="1" smtClean="0">
                                <a:solidFill>
                                  <a:srgbClr val="FF0000"/>
                                </a:solidFill>
                                <a:latin typeface="Cambria Math" panose="02040503050406030204" pitchFamily="18" charset="0"/>
                              </a:rPr>
                              <m:t>𝟐</m:t>
                            </m:r>
                          </m:sup>
                        </m:sSup>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𝝈</m:t>
                            </m:r>
                          </m:e>
                          <m:sub>
                            <m:r>
                              <a:rPr lang="en-US" altLang="zh-CN" sz="1800" b="1" i="1" smtClean="0">
                                <a:solidFill>
                                  <a:srgbClr val="FF0000"/>
                                </a:solidFill>
                                <a:latin typeface="Cambria Math" panose="02040503050406030204" pitchFamily="18" charset="0"/>
                              </a:rPr>
                              <m:t>𝒊</m:t>
                            </m:r>
                          </m:sub>
                        </m:sSub>
                        <m:r>
                          <a:rPr lang="en-US" altLang="zh-CN" sz="1800" b="1" i="1" smtClean="0">
                            <a:solidFill>
                              <a:srgbClr val="FF0000"/>
                            </a:solidFill>
                            <a:latin typeface="Cambria Math" panose="02040503050406030204" pitchFamily="18" charset="0"/>
                          </a:rPr>
                          <m:t>&gt;</m:t>
                        </m:r>
                        <m:r>
                          <a:rPr lang="en-US" altLang="zh-CN" sz="1800" b="1" i="1" smtClean="0">
                            <a:solidFill>
                              <a:srgbClr val="FF0000"/>
                            </a:solidFill>
                            <a:latin typeface="Cambria Math" panose="02040503050406030204" pitchFamily="18" charset="0"/>
                          </a:rPr>
                          <m:t>𝟎</m:t>
                        </m:r>
                      </m:e>
                    </m:nary>
                  </m:oMath>
                </a14:m>
                <a:r>
                  <a:rPr lang="zh-CN" altLang="en-US" sz="1800" dirty="0"/>
                  <a:t>是罚因子</a:t>
                </a:r>
                <a:r>
                  <a:rPr lang="en-US" altLang="zh-CN" sz="1800" dirty="0"/>
                  <a:t>!</a:t>
                </a:r>
                <a:endParaRPr lang="zh-CN" altLang="en-US" sz="1800" dirty="0"/>
              </a:p>
            </p:txBody>
          </p:sp>
        </mc:Choice>
        <mc:Fallback xmlns="">
          <p:sp>
            <p:nvSpPr>
              <p:cNvPr id="3" name="内容占位符 2">
                <a:extLst>
                  <a:ext uri="{FF2B5EF4-FFF2-40B4-BE49-F238E27FC236}">
                    <a16:creationId xmlns:a16="http://schemas.microsoft.com/office/drawing/2014/main" id="{4F786153-2473-42E7-A2D5-29D7F805EE43}"/>
                  </a:ext>
                </a:extLst>
              </p:cNvPr>
              <p:cNvSpPr>
                <a:spLocks noGrp="1" noRot="1" noChangeAspect="1" noMove="1" noResize="1" noEditPoints="1" noAdjustHandles="1" noChangeArrowheads="1" noChangeShapeType="1" noTextEdit="1"/>
              </p:cNvSpPr>
              <p:nvPr>
                <p:ph idx="1"/>
              </p:nvPr>
            </p:nvSpPr>
            <p:spPr>
              <a:blipFill>
                <a:blip r:embed="rId2"/>
                <a:stretch>
                  <a:fillRect l="-463" t="-759" r="-397" b="-195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72396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A5DE7-71F4-405E-8CDD-CA5A0C1DBC9C}"/>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(Methods of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6F3DD5-EDFF-4C21-A0C0-65F32D7C5DA6}"/>
                  </a:ext>
                </a:extLst>
              </p:cNvPr>
              <p:cNvSpPr>
                <a:spLocks noGrp="1"/>
              </p:cNvSpPr>
              <p:nvPr>
                <p:ph idx="1"/>
              </p:nvPr>
            </p:nvSpPr>
            <p:spPr/>
            <p:txBody>
              <a:bodyPr/>
              <a:lstStyle/>
              <a:p>
                <a:r>
                  <a:rPr lang="zh-CN" altLang="en-US" sz="2400" dirty="0"/>
                  <a:t>以等式约束的二次罚函数构造增广拉格朗日函数</a:t>
                </a:r>
                <a:endParaRPr lang="en-US" altLang="zh-CN" sz="24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m:t>
                            </m:r>
                          </m:sup>
                        </m:sSubSup>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oMath>
                </a14:m>
                <a:endParaRPr lang="en-US" altLang="zh-CN" sz="2000" dirty="0"/>
              </a:p>
              <a:p>
                <a:pPr lvl="1"/>
                <a:r>
                  <a:rPr lang="zh-CN" altLang="en-US" sz="2000" dirty="0"/>
                  <a:t>为保证可行性，罚因子必须趋于正无穷，此时子问题条件数过大而难以求解，是否可以通过罚函数修正，使得对有限的罚因子，得到的近似最优解也是可行的呢？</a:t>
                </a:r>
                <a:endParaRPr lang="en-US" altLang="zh-CN" sz="20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𝑳</m:t>
                        </m:r>
                      </m:e>
                      <m:sub>
                        <m:r>
                          <a:rPr lang="en-US" altLang="zh-CN" sz="2400" b="1" i="1" smtClean="0">
                            <a:latin typeface="Cambria Math" panose="02040503050406030204" pitchFamily="18" charset="0"/>
                          </a:rPr>
                          <m:t>𝝈</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𝝀</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sub>
                          <m:sup/>
                          <m:e>
                            <m:sSub>
                              <m:sSubPr>
                                <m:ctrlPr>
                                  <a:rPr lang="en-US" altLang="zh-CN" sz="2400" b="1" i="1" smtClean="0">
                                    <a:latin typeface="Cambria Math" panose="02040503050406030204" pitchFamily="18" charset="0"/>
                                  </a:rPr>
                                </m:ctrlPr>
                              </m:sSubPr>
                              <m:e>
                                <m:r>
                                  <a:rPr lang="en-US" altLang="zh-CN" sz="2400" i="1">
                                    <a:latin typeface="Cambria Math" panose="02040503050406030204" pitchFamily="18" charset="0"/>
                                  </a:rPr>
                                  <m:t>𝝈</m:t>
                                </m:r>
                              </m:e>
                              <m:sub>
                                <m:r>
                                  <a:rPr lang="en-US" altLang="zh-CN" sz="2400" b="1" i="1" smtClean="0">
                                    <a:latin typeface="Cambria Math" panose="02040503050406030204" pitchFamily="18" charset="0"/>
                                  </a:rPr>
                                  <m:t>𝒊</m:t>
                                </m:r>
                              </m:sub>
                            </m:sSub>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e>
                        </m:nary>
                      </m:e>
                    </m:nary>
                  </m:oMath>
                </a14:m>
                <a:endParaRPr lang="en-US" altLang="zh-CN" sz="2400" dirty="0"/>
              </a:p>
              <a:p>
                <a:pPr lvl="1"/>
                <a:r>
                  <a:rPr lang="zh-CN" altLang="en-US" sz="2000" dirty="0"/>
                  <a:t>在拉格朗日函数的基础上增加二次惩罚项</a:t>
                </a:r>
                <a:endParaRPr lang="en-US" altLang="zh-CN" sz="2000" dirty="0"/>
              </a:p>
              <a:p>
                <a:pPr lvl="1"/>
                <a:r>
                  <a:rPr lang="zh-CN" altLang="en-US" sz="2000" dirty="0"/>
                  <a:t>在第</a:t>
                </a:r>
                <a14:m>
                  <m:oMath xmlns:m="http://schemas.openxmlformats.org/officeDocument/2006/math">
                    <m:r>
                      <a:rPr lang="en-US" altLang="zh-CN" sz="2000" b="1" i="1" smtClean="0">
                        <a:latin typeface="Cambria Math" panose="02040503050406030204" pitchFamily="18" charset="0"/>
                      </a:rPr>
                      <m:t>𝒌</m:t>
                    </m:r>
                  </m:oMath>
                </a14:m>
                <a:r>
                  <a:rPr lang="zh-CN" altLang="en-US" sz="2000" dirty="0"/>
                  <a:t>步迭代，给定罚因子</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oMath>
                </a14:m>
                <a:r>
                  <a:rPr lang="zh-CN" altLang="en-US" sz="2000" dirty="0"/>
                  <a:t>和乘子</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oMath>
                </a14:m>
                <a:r>
                  <a:rPr lang="en-US" altLang="zh-CN" sz="2000" dirty="0"/>
                  <a:t>,</a:t>
                </a:r>
                <a:r>
                  <a:rPr lang="zh-CN" altLang="en-US" sz="2000" dirty="0"/>
                  <a:t>增广拉格朗日函数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r>
                      <a:rPr lang="en-US" altLang="zh-CN" sz="2000" b="1" i="1" smtClean="0">
                        <a:latin typeface="Cambria Math" panose="02040503050406030204" pitchFamily="18" charset="0"/>
                      </a:rPr>
                      <m:t>)</m:t>
                    </m:r>
                  </m:oMath>
                </a14:m>
                <a:r>
                  <a:rPr lang="zh-CN" altLang="en-US" sz="2000" dirty="0"/>
                  <a:t>的最小值点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oMath>
                </a14:m>
                <a:r>
                  <a:rPr lang="zh-CN" altLang="en-US" sz="2000" dirty="0"/>
                  <a:t>满足</a:t>
                </a:r>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ub>
                    </m:sSub>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d>
                          <m:dPr>
                            <m:ctrlPr>
                              <a:rPr lang="en-US" altLang="zh-CN" sz="2000" b="1" i="1" smtClean="0">
                                <a:latin typeface="Cambria Math" panose="02040503050406030204" pitchFamily="18" charset="0"/>
                              </a:rPr>
                            </m:ctrlPr>
                          </m:dPr>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𝒌</m:t>
                                </m:r>
                              </m:sup>
                            </m:sSubSup>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𝝈</m:t>
                                </m:r>
                              </m:e>
                              <m:sub>
                                <m:r>
                                  <a:rPr lang="en-US" altLang="zh-CN" sz="2000" b="1" i="1" smtClean="0">
                                    <a:solidFill>
                                      <a:srgbClr val="FF0000"/>
                                    </a:solidFill>
                                    <a:latin typeface="Cambria Math" panose="02040503050406030204" pitchFamily="18" charset="0"/>
                                  </a:rPr>
                                  <m:t>𝒌</m:t>
                                </m:r>
                              </m:sub>
                            </m:sSub>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𝒊</m:t>
                                </m:r>
                              </m:sub>
                            </m:sSub>
                            <m:d>
                              <m:dPr>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𝒌</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e>
                            </m:d>
                          </m:e>
                        </m:d>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而拉格朗日函数最优点满足：</a:t>
                </a:r>
                <a:endParaRPr lang="en-US" altLang="zh-CN" sz="2000" dirty="0"/>
              </a:p>
              <a:p>
                <a:pPr lvl="1"/>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m:t>
                            </m:r>
                          </m:sup>
                        </m:sSubSup>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为使得增广拉格朗日函数的迭代解最终与拉格朗日函数一致，必定对于充分大的</a:t>
                </a:r>
                <a14:m>
                  <m:oMath xmlns:m="http://schemas.openxmlformats.org/officeDocument/2006/math">
                    <m:r>
                      <a:rPr lang="en-US" altLang="zh-CN" sz="2000" b="1" i="1" smtClean="0">
                        <a:latin typeface="Cambria Math" panose="02040503050406030204" pitchFamily="18" charset="0"/>
                      </a:rPr>
                      <m:t>𝒌</m:t>
                    </m:r>
                  </m:oMath>
                </a14:m>
                <a:r>
                  <a:rPr lang="en-US" altLang="zh-CN" sz="2000" dirty="0"/>
                  <a:t>,</a:t>
                </a:r>
                <a:r>
                  <a:rPr lang="zh-CN" altLang="en-US" sz="2000" dirty="0"/>
                  <a:t>有</a:t>
                </a:r>
                <a14:m>
                  <m:oMath xmlns:m="http://schemas.openxmlformats.org/officeDocument/2006/math">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𝒌</m:t>
                        </m:r>
                      </m:sup>
                    </m:sSubSup>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𝝈</m:t>
                        </m:r>
                      </m:e>
                      <m:sub>
                        <m:r>
                          <a:rPr lang="en-US" altLang="zh-CN" sz="2000" i="1">
                            <a:solidFill>
                              <a:srgbClr val="FF0000"/>
                            </a:solidFill>
                            <a:latin typeface="Cambria Math" panose="02040503050406030204" pitchFamily="18" charset="0"/>
                          </a:rPr>
                          <m:t>𝒌</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𝒄</m:t>
                        </m:r>
                      </m:e>
                      <m:sub>
                        <m:r>
                          <a:rPr lang="en-US" altLang="zh-CN" sz="2000" i="1">
                            <a:solidFill>
                              <a:srgbClr val="FF0000"/>
                            </a:solidFill>
                            <a:latin typeface="Cambria Math" panose="02040503050406030204" pitchFamily="18" charset="0"/>
                          </a:rPr>
                          <m:t>𝒊</m:t>
                        </m:r>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b>
                        </m:sSub>
                      </m:e>
                    </m:d>
                    <m:r>
                      <a:rPr lang="en-US" altLang="zh-CN" sz="2000" b="1" i="1" smtClean="0">
                        <a:solidFill>
                          <a:srgbClr val="FF0000"/>
                        </a:solidFill>
                        <a:latin typeface="Cambria Math" panose="02040503050406030204" pitchFamily="18" charset="0"/>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m:t>
                        </m:r>
                      </m:sup>
                    </m:sSubSup>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𝑬</m:t>
                    </m:r>
                  </m:oMath>
                </a14:m>
                <a:endParaRPr lang="zh-CN" altLang="en-US" sz="2000" dirty="0"/>
              </a:p>
            </p:txBody>
          </p:sp>
        </mc:Choice>
        <mc:Fallback xmlns="">
          <p:sp>
            <p:nvSpPr>
              <p:cNvPr id="3" name="内容占位符 2">
                <a:extLst>
                  <a:ext uri="{FF2B5EF4-FFF2-40B4-BE49-F238E27FC236}">
                    <a16:creationId xmlns:a16="http://schemas.microsoft.com/office/drawing/2014/main" id="{366F3DD5-EDFF-4C21-A0C0-65F32D7C5DA6}"/>
                  </a:ext>
                </a:extLst>
              </p:cNvPr>
              <p:cNvSpPr>
                <a:spLocks noGrp="1" noRot="1" noChangeAspect="1" noMove="1" noResize="1" noEditPoints="1" noAdjustHandles="1" noChangeArrowheads="1" noChangeShapeType="1" noTextEdit="1"/>
              </p:cNvSpPr>
              <p:nvPr>
                <p:ph idx="1"/>
              </p:nvPr>
            </p:nvSpPr>
            <p:spPr>
              <a:blipFill>
                <a:blip r:embed="rId2"/>
                <a:stretch>
                  <a:fillRect l="-926" t="-1193" r="-265" b="-4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9981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A5DE7-71F4-405E-8CDD-CA5A0C1DBC9C}"/>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(Methods of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6F3DD5-EDFF-4C21-A0C0-65F32D7C5DA6}"/>
                  </a:ext>
                </a:extLst>
              </p:cNvPr>
              <p:cNvSpPr>
                <a:spLocks noGrp="1"/>
              </p:cNvSpPr>
              <p:nvPr>
                <p:ph idx="1"/>
              </p:nvPr>
            </p:nvSpPr>
            <p:spPr/>
            <p:txBody>
              <a:bodyPr/>
              <a:lstStyle/>
              <a:p>
                <a:r>
                  <a:rPr lang="zh-CN" altLang="en-US" sz="2400" dirty="0"/>
                  <a:t>以等式约束的二次罚函数构造增广拉格朗日函数</a:t>
                </a:r>
                <a:endParaRPr lang="en-US" altLang="zh-CN" sz="24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ub>
                    </m:sSub>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d>
                          <m:dPr>
                            <m:ctrlPr>
                              <a:rPr lang="en-US" altLang="zh-CN" sz="2000" b="1" i="1" smtClean="0">
                                <a:latin typeface="Cambria Math" panose="02040503050406030204" pitchFamily="18" charset="0"/>
                              </a:rPr>
                            </m:ctrlPr>
                          </m:dPr>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𝒌</m:t>
                                </m:r>
                              </m:sup>
                            </m:sSubSup>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𝝈</m:t>
                                </m:r>
                              </m:e>
                              <m:sub>
                                <m:r>
                                  <a:rPr lang="en-US" altLang="zh-CN" sz="2000" b="1" i="1" smtClean="0">
                                    <a:solidFill>
                                      <a:srgbClr val="FF0000"/>
                                    </a:solidFill>
                                    <a:latin typeface="Cambria Math" panose="02040503050406030204" pitchFamily="18" charset="0"/>
                                  </a:rPr>
                                  <m:t>𝒌</m:t>
                                </m:r>
                              </m:sub>
                            </m:sSub>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𝒊</m:t>
                                </m:r>
                              </m:sub>
                            </m:sSub>
                            <m:d>
                              <m:dPr>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𝒌</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e>
                            </m:d>
                          </m:e>
                        </m:d>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而拉格朗日函数最优点满足：</a:t>
                </a:r>
                <a:endParaRPr lang="en-US" altLang="zh-CN" sz="2000" dirty="0"/>
              </a:p>
              <a:p>
                <a:pPr lvl="1"/>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m:t>
                            </m:r>
                          </m:sup>
                        </m:sSubSup>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为使得增广拉格朗日函数的迭代解最终与拉格朗日函数一致，必定对于充分大的</a:t>
                </a:r>
                <a14:m>
                  <m:oMath xmlns:m="http://schemas.openxmlformats.org/officeDocument/2006/math">
                    <m:r>
                      <a:rPr lang="en-US" altLang="zh-CN" sz="2000" b="1" i="1" smtClean="0">
                        <a:latin typeface="Cambria Math" panose="02040503050406030204" pitchFamily="18" charset="0"/>
                      </a:rPr>
                      <m:t>𝒌</m:t>
                    </m:r>
                  </m:oMath>
                </a14:m>
                <a:r>
                  <a:rPr lang="en-US" altLang="zh-CN" sz="2000" dirty="0"/>
                  <a:t>,</a:t>
                </a:r>
                <a:r>
                  <a:rPr lang="zh-CN" altLang="en-US" sz="2000" dirty="0"/>
                  <a:t>有</a:t>
                </a:r>
                <a14:m>
                  <m:oMath xmlns:m="http://schemas.openxmlformats.org/officeDocument/2006/math">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𝒌</m:t>
                        </m:r>
                      </m:sup>
                    </m:sSubSup>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𝝈</m:t>
                        </m:r>
                      </m:e>
                      <m:sub>
                        <m:r>
                          <a:rPr lang="en-US" altLang="zh-CN" sz="2000" i="1">
                            <a:solidFill>
                              <a:srgbClr val="FF0000"/>
                            </a:solidFill>
                            <a:latin typeface="Cambria Math" panose="02040503050406030204" pitchFamily="18" charset="0"/>
                          </a:rPr>
                          <m:t>𝒌</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𝒄</m:t>
                        </m:r>
                      </m:e>
                      <m:sub>
                        <m:r>
                          <a:rPr lang="en-US" altLang="zh-CN" sz="2000" i="1">
                            <a:solidFill>
                              <a:srgbClr val="FF0000"/>
                            </a:solidFill>
                            <a:latin typeface="Cambria Math" panose="02040503050406030204" pitchFamily="18" charset="0"/>
                          </a:rPr>
                          <m:t>𝒊</m:t>
                        </m:r>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b>
                        </m:sSub>
                      </m:e>
                    </m:d>
                    <m:r>
                      <a:rPr lang="en-US" altLang="zh-CN" sz="2000" b="1" i="1" smtClean="0">
                        <a:solidFill>
                          <a:srgbClr val="FF0000"/>
                        </a:solidFill>
                        <a:latin typeface="Cambria Math" panose="02040503050406030204" pitchFamily="18" charset="0"/>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m:t>
                        </m:r>
                      </m:sup>
                    </m:sSubSup>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𝑬</m:t>
                    </m:r>
                  </m:oMath>
                </a14:m>
                <a:endParaRPr lang="en-US" altLang="zh-CN" sz="2000" dirty="0"/>
              </a:p>
              <a:p>
                <a:pPr lvl="1"/>
                <a:r>
                  <a:rPr lang="zh-CN" altLang="en-US" sz="2000" dirty="0"/>
                  <a:t>即：</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den>
                    </m:f>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𝒌</m:t>
                        </m:r>
                      </m:sup>
                    </m:sSubSup>
                    <m:r>
                      <a:rPr lang="en-US" altLang="zh-CN" sz="2000" b="1" i="1" smtClean="0">
                        <a:latin typeface="Cambria Math" panose="02040503050406030204" pitchFamily="18" charset="0"/>
                      </a:rPr>
                      <m:t>)</m:t>
                    </m:r>
                  </m:oMath>
                </a14:m>
                <a:r>
                  <a:rPr lang="en-US" altLang="zh-CN" sz="2000" dirty="0"/>
                  <a:t>,</a:t>
                </a:r>
                <a:r>
                  <a:rPr lang="zh-CN" altLang="en-US" sz="2000" dirty="0"/>
                  <a:t>违反度与</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0"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den>
                    </m:f>
                  </m:oMath>
                </a14:m>
                <a:r>
                  <a:rPr lang="zh-CN" altLang="en-US" sz="2000" dirty="0"/>
                  <a:t>成正比，接近最优解时，约束违反度远小于</a:t>
                </a:r>
                <a14:m>
                  <m:oMath xmlns:m="http://schemas.openxmlformats.org/officeDocument/2006/math">
                    <m:f>
                      <m:fPr>
                        <m:ctrlPr>
                          <a:rPr lang="en-US" altLang="zh-CN" sz="2000" i="1">
                            <a:latin typeface="Cambria Math" panose="02040503050406030204" pitchFamily="18" charset="0"/>
                          </a:rPr>
                        </m:ctrlPr>
                      </m:fPr>
                      <m:num>
                        <m:r>
                          <a:rPr lang="en-US" altLang="zh-CN" sz="2000">
                            <a:latin typeface="Cambria Math" panose="02040503050406030204" pitchFamily="18" charset="0"/>
                          </a:rPr>
                          <m:t>𝟏</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𝝈</m:t>
                            </m:r>
                          </m:e>
                          <m:sub>
                            <m:r>
                              <a:rPr lang="en-US" altLang="zh-CN" sz="2000" i="1">
                                <a:latin typeface="Cambria Math" panose="02040503050406030204" pitchFamily="18" charset="0"/>
                              </a:rPr>
                              <m:t>𝒌</m:t>
                            </m:r>
                          </m:sub>
                        </m:sSub>
                      </m:den>
                    </m:f>
                  </m:oMath>
                </a14:m>
                <a:r>
                  <a:rPr lang="zh-CN" altLang="en-US" sz="2000" dirty="0"/>
                  <a:t>，注意，减少违反度，可以通过更新乘子来达到</a:t>
                </a:r>
                <a:endParaRPr lang="en-US" altLang="zh-CN" sz="2000" dirty="0"/>
              </a:p>
              <a:p>
                <a:pPr lvl="1"/>
                <a:r>
                  <a:rPr lang="zh-CN" altLang="en-US" sz="2000" dirty="0"/>
                  <a:t>即：</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𝒌</m:t>
                        </m:r>
                      </m:sup>
                    </m:sSub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oMath>
                </a14:m>
                <a:endParaRPr lang="en-US" altLang="zh-CN" sz="2000" dirty="0"/>
              </a:p>
              <a:p>
                <a:r>
                  <a:rPr lang="zh-CN" altLang="en-US" sz="2400" dirty="0"/>
                  <a:t>可以扩展到一般的不等式约束</a:t>
                </a:r>
                <a:endParaRPr lang="en-US" altLang="zh-CN" sz="2400" dirty="0"/>
              </a:p>
              <a:p>
                <a:pPr lvl="1"/>
                <a:r>
                  <a:rPr lang="zh-CN" altLang="en-US" sz="2000" dirty="0"/>
                  <a:t>将不等式添加变量松弛到等式约束，然后构造增广拉格朗日函数</a:t>
                </a:r>
                <a:endParaRPr lang="en-US" altLang="zh-CN" sz="2000" dirty="0"/>
              </a:p>
              <a:p>
                <a:r>
                  <a:rPr lang="zh-CN" altLang="en-US" sz="2400" dirty="0"/>
                  <a:t>凸规划更没问题！</a:t>
                </a:r>
              </a:p>
            </p:txBody>
          </p:sp>
        </mc:Choice>
        <mc:Fallback xmlns="">
          <p:sp>
            <p:nvSpPr>
              <p:cNvPr id="3" name="内容占位符 2">
                <a:extLst>
                  <a:ext uri="{FF2B5EF4-FFF2-40B4-BE49-F238E27FC236}">
                    <a16:creationId xmlns:a16="http://schemas.microsoft.com/office/drawing/2014/main" id="{366F3DD5-EDFF-4C21-A0C0-65F32D7C5DA6}"/>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16705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B1794-242D-4188-9886-F1DAD361031C}"/>
              </a:ext>
            </a:extLst>
          </p:cNvPr>
          <p:cNvSpPr>
            <a:spLocks noGrp="1"/>
          </p:cNvSpPr>
          <p:nvPr>
            <p:ph type="title"/>
          </p:nvPr>
        </p:nvSpPr>
        <p:spPr/>
        <p:txBody>
          <a:bodyPr/>
          <a:lstStyle/>
          <a:p>
            <a:r>
              <a:rPr lang="zh-CN" altLang="en-US" dirty="0"/>
              <a:t>第</a:t>
            </a:r>
            <a:r>
              <a:rPr lang="en-US" altLang="zh-CN" dirty="0"/>
              <a:t>7</a:t>
            </a:r>
            <a:r>
              <a:rPr lang="zh-CN" altLang="en-US" dirty="0"/>
              <a:t>章</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8CA84E-FDD0-499E-95EE-7A567DB5A716}"/>
                  </a:ext>
                </a:extLst>
              </p:cNvPr>
              <p:cNvSpPr>
                <a:spLocks noGrp="1"/>
              </p:cNvSpPr>
              <p:nvPr>
                <p:ph idx="1"/>
              </p:nvPr>
            </p:nvSpPr>
            <p:spPr/>
            <p:txBody>
              <a:bodyPr/>
              <a:lstStyle/>
              <a:p>
                <a:r>
                  <a:rPr lang="zh-CN" altLang="en-US" dirty="0"/>
                  <a:t>本章介绍了几种基本的约束优化求解方法</a:t>
                </a:r>
                <a:endParaRPr lang="en-US" altLang="zh-CN" dirty="0"/>
              </a:p>
              <a:p>
                <a:r>
                  <a:rPr lang="zh-CN" altLang="en-US" dirty="0"/>
                  <a:t>基本思想：转化为无约束优化问题求解，采用近似、逼近、迭代的思想构造子问题求解</a:t>
                </a:r>
                <a:endParaRPr lang="en-US" altLang="zh-CN" dirty="0"/>
              </a:p>
              <a:p>
                <a:r>
                  <a:rPr lang="zh-CN" altLang="en-US" dirty="0"/>
                  <a:t>一般可以利用问题的结构，其中最典型的结构就是可分离结构，可写成各项之和</a:t>
                </a:r>
                <a:endParaRPr lang="en-US" altLang="zh-CN" dirty="0"/>
              </a:p>
              <a:p>
                <a:pPr lvl="1"/>
                <a:r>
                  <a:rPr lang="zh-CN" altLang="en-US" dirty="0"/>
                  <a:t>思考坐标下降法</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𝑹</m:t>
                    </m:r>
                  </m:oMath>
                </a14:m>
                <a:r>
                  <a:rPr lang="en-US" altLang="zh-CN" dirty="0"/>
                  <a:t>,</a:t>
                </a:r>
                <a:r>
                  <a:rPr lang="zh-CN" altLang="en-US" dirty="0"/>
                  <a:t>将</a:t>
                </a:r>
                <a14:m>
                  <m:oMath xmlns:m="http://schemas.openxmlformats.org/officeDocument/2006/math">
                    <m:r>
                      <a:rPr lang="en-US" altLang="zh-CN" b="1" i="1" smtClean="0">
                        <a:latin typeface="Cambria Math" panose="02040503050406030204" pitchFamily="18" charset="0"/>
                      </a:rPr>
                      <m:t>𝒇</m:t>
                    </m:r>
                  </m:oMath>
                </a14:m>
                <a:r>
                  <a:rPr lang="zh-CN" altLang="en-US" dirty="0"/>
                  <a:t>视为</a:t>
                </a:r>
                <a14:m>
                  <m:oMath xmlns:m="http://schemas.openxmlformats.org/officeDocument/2006/math">
                    <m:r>
                      <a:rPr lang="en-US" altLang="zh-CN" b="1" i="1" dirty="0" smtClean="0">
                        <a:latin typeface="Cambria Math" panose="02040503050406030204" pitchFamily="18" charset="0"/>
                      </a:rPr>
                      <m:t>𝒇</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e>
                    </m:d>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𝒏</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𝒎</m:t>
                        </m:r>
                      </m:sup>
                    </m:sSup>
                  </m:oMath>
                </a14:m>
                <a:r>
                  <a:rPr lang="en-US" altLang="zh-CN" dirty="0"/>
                  <a:t>,</a:t>
                </a:r>
                <a:r>
                  <a:rPr lang="zh-CN" altLang="en-US" dirty="0"/>
                  <a:t>从而迭代时：</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𝒚</m:t>
                        </m:r>
                      </m:sub>
                    </m:sSub>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oMath>
                </a14:m>
                <a:endParaRPr lang="en-US" altLang="zh-CN" dirty="0"/>
              </a:p>
              <a:p>
                <a:pPr lvl="1"/>
                <a:r>
                  <a:rPr lang="zh-CN" altLang="en-US" dirty="0"/>
                  <a:t>但一般无法证明交替</a:t>
                </a:r>
                <a:r>
                  <a:rPr lang="zh-CN" altLang="en-US"/>
                  <a:t>法能达到全局</a:t>
                </a:r>
                <a:r>
                  <a:rPr lang="zh-CN" altLang="en-US" dirty="0"/>
                  <a:t>或局部最优解，但实际运行对很多问题都效果良好（例如，广义</a:t>
                </a:r>
                <a:r>
                  <a:rPr lang="en-US" altLang="zh-CN" dirty="0"/>
                  <a:t>PCA</a:t>
                </a:r>
                <a:r>
                  <a:rPr lang="zh-CN" altLang="en-US" dirty="0"/>
                  <a:t>）</a:t>
                </a:r>
                <a:endParaRPr lang="en-US" altLang="zh-CN" dirty="0"/>
              </a:p>
              <a:p>
                <a:r>
                  <a:rPr lang="zh-CN" altLang="en-US" dirty="0"/>
                  <a:t>最后，智能优化算法一般都可以在实际中采用，例如各种生物启发式算法</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9C8CA84E-FDD0-499E-95EE-7A567DB5A716}"/>
                  </a:ext>
                </a:extLst>
              </p:cNvPr>
              <p:cNvSpPr>
                <a:spLocks noGrp="1" noRot="1" noChangeAspect="1" noMove="1" noResize="1" noEditPoints="1" noAdjustHandles="1" noChangeArrowheads="1" noChangeShapeType="1" noTextEdit="1"/>
              </p:cNvSpPr>
              <p:nvPr>
                <p:ph idx="1"/>
              </p:nvPr>
            </p:nvSpPr>
            <p:spPr>
              <a:blipFill>
                <a:blip r:embed="rId2"/>
                <a:stretch>
                  <a:fillRect l="-1389" t="-1735" r="-1190" b="-7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8926393"/>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16896" y="3321149"/>
            <a:ext cx="1584176" cy="763588"/>
          </a:xfrm>
        </p:spPr>
        <p:txBody>
          <a:bodyPr/>
          <a:lstStyle/>
          <a:p>
            <a:r>
              <a:rPr lang="en-US" altLang="zh-CN" dirty="0"/>
              <a:t>End</a:t>
            </a:r>
            <a:r>
              <a:rPr lang="zh-CN" altLang="en-US" dirty="0"/>
              <a:t>！</a:t>
            </a:r>
          </a:p>
        </p:txBody>
      </p:sp>
    </p:spTree>
    <p:extLst>
      <p:ext uri="{BB962C8B-B14F-4D97-AF65-F5344CB8AC3E}">
        <p14:creationId xmlns:p14="http://schemas.microsoft.com/office/powerpoint/2010/main" val="2748311490"/>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提升训练数据量</a:t>
                </a:r>
                <a:r>
                  <a:rPr lang="en-US" altLang="zh-CN" dirty="0"/>
                  <a:t>(</a:t>
                </a:r>
                <a14:m>
                  <m:oMath xmlns:m="http://schemas.openxmlformats.org/officeDocument/2006/math">
                    <m:r>
                      <a:rPr lang="en-US" altLang="zh-CN" b="1" i="1" smtClean="0">
                        <a:latin typeface="Cambria Math" panose="02040503050406030204" pitchFamily="18" charset="0"/>
                      </a:rPr>
                      <m:t>𝑴</m:t>
                    </m:r>
                    <m:r>
                      <a:rPr lang="en-US" altLang="zh-CN" b="1" i="1" smtClean="0">
                        <a:latin typeface="Cambria Math" panose="02040503050406030204" pitchFamily="18" charset="0"/>
                      </a:rPr>
                      <m:t>=</m:t>
                    </m:r>
                    <m:r>
                      <a:rPr lang="en-US" altLang="zh-CN" b="1" i="1" smtClean="0">
                        <a:latin typeface="Cambria Math" panose="02040503050406030204" pitchFamily="18" charset="0"/>
                      </a:rPr>
                      <m:t>𝟗</m:t>
                    </m:r>
                  </m:oMath>
                </a14:m>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一般数据大小为参数的</a:t>
                </a:r>
                <a:r>
                  <a:rPr lang="en-US" altLang="zh-CN" dirty="0"/>
                  <a:t>5-10</a:t>
                </a:r>
                <a:r>
                  <a:rPr lang="zh-CN" altLang="en-US" dirty="0"/>
                  <a:t>倍左右，那是否需要限制模型参数的数量呢？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553434" y="2313037"/>
            <a:ext cx="9167771" cy="3316945"/>
          </a:xfrm>
          <a:prstGeom prst="rect">
            <a:avLst/>
          </a:prstGeom>
        </p:spPr>
      </p:pic>
      <p:sp>
        <p:nvSpPr>
          <p:cNvPr id="5" name="文本框 4"/>
          <p:cNvSpPr txBox="1"/>
          <p:nvPr/>
        </p:nvSpPr>
        <p:spPr>
          <a:xfrm>
            <a:off x="4520952" y="6590011"/>
            <a:ext cx="4320480" cy="461665"/>
          </a:xfrm>
          <a:prstGeom prst="rect">
            <a:avLst/>
          </a:prstGeom>
          <a:noFill/>
        </p:spPr>
        <p:txBody>
          <a:bodyPr wrap="square" rtlCol="0">
            <a:spAutoFit/>
          </a:bodyPr>
          <a:lstStyle/>
          <a:p>
            <a:r>
              <a:rPr lang="en-US" altLang="zh-CN" dirty="0">
                <a:solidFill>
                  <a:srgbClr val="FF0000"/>
                </a:solidFill>
              </a:rPr>
              <a:t>Deep Learning(</a:t>
            </a:r>
            <a:r>
              <a:rPr lang="zh-CN" altLang="en-US" dirty="0">
                <a:solidFill>
                  <a:srgbClr val="FF0000"/>
                </a:solidFill>
              </a:rPr>
              <a:t>深度学习</a:t>
            </a:r>
            <a:r>
              <a:rPr lang="en-US" altLang="zh-CN" dirty="0">
                <a:solidFill>
                  <a:srgbClr val="FF0000"/>
                </a:solidFill>
              </a:rPr>
              <a:t>)</a:t>
            </a:r>
            <a:endParaRPr lang="zh-CN" altLang="en-US"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1000"/>
                                        <p:tgtEl>
                                          <p:spTgt spid="3">
                                            <p:txEl>
                                              <p:pRg st="8" end="8"/>
                                            </p:txEl>
                                          </p:spTgt>
                                        </p:tgtEl>
                                      </p:cBhvr>
                                    </p:animEffect>
                                    <p:anim calcmode="lin" valueType="num">
                                      <p:cBhvr>
                                        <p:cTn id="2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904C1-1B91-4073-B4C0-D0AE4873F03A}"/>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p:sp>
        <p:nvSpPr>
          <p:cNvPr id="3" name="内容占位符 2">
            <a:extLst>
              <a:ext uri="{FF2B5EF4-FFF2-40B4-BE49-F238E27FC236}">
                <a16:creationId xmlns:a16="http://schemas.microsoft.com/office/drawing/2014/main" id="{BFADEB37-056B-4BE1-8987-B94EE5E26AF6}"/>
              </a:ext>
            </a:extLst>
          </p:cNvPr>
          <p:cNvSpPr>
            <a:spLocks noGrp="1"/>
          </p:cNvSpPr>
          <p:nvPr>
            <p:ph idx="1"/>
          </p:nvPr>
        </p:nvSpPr>
        <p:spPr/>
        <p:txBody>
          <a:bodyPr/>
          <a:lstStyle/>
          <a:p>
            <a:r>
              <a:rPr lang="en-US" altLang="zh-CN" sz="2400" dirty="0"/>
              <a:t>LP</a:t>
            </a:r>
            <a:r>
              <a:rPr lang="zh-CN" altLang="en-US" sz="2400" dirty="0"/>
              <a:t>问题可以采用两种观点来看待</a:t>
            </a:r>
            <a:endParaRPr lang="en-US" altLang="zh-CN" sz="2400" dirty="0"/>
          </a:p>
          <a:p>
            <a:pPr lvl="1"/>
            <a:r>
              <a:rPr lang="zh-CN" altLang="en-US" sz="2000" dirty="0"/>
              <a:t>具有定义在凸可行域上的连续变量和连续目标函数的连续优化问题，但线性性意味着一定程度的退化，所有的导数都是常数，因此一般优化问题的可微方法都无法直接使用</a:t>
            </a:r>
            <a:endParaRPr lang="en-US" altLang="zh-CN" sz="2000" dirty="0"/>
          </a:p>
          <a:p>
            <a:pPr lvl="1"/>
            <a:r>
              <a:rPr lang="en-US" altLang="zh-CN" sz="2000" dirty="0"/>
              <a:t>LP</a:t>
            </a:r>
            <a:r>
              <a:rPr lang="zh-CN" altLang="en-US" sz="2000" dirty="0"/>
              <a:t>可以看做是组合优化问题，在顶点上进行搜索，但顶点的数目太大，使得直接搜索在大规模问题上不可行</a:t>
            </a:r>
            <a:endParaRPr lang="en-US" altLang="zh-CN" sz="2000" dirty="0"/>
          </a:p>
          <a:p>
            <a:pPr lvl="1"/>
            <a:r>
              <a:rPr lang="zh-CN" altLang="en-US" sz="2000" dirty="0"/>
              <a:t>单纯形法体现了这两种观点，将注意力限制在顶点上，同时利用变量的连续性从一个顶点迭代到另一个顶点来改进目标函数值，但非多项式时间算法，并且举出最坏时间是遍历所有顶点的</a:t>
            </a:r>
            <a:r>
              <a:rPr lang="en-US" altLang="zh-CN" sz="2000" dirty="0"/>
              <a:t>LP</a:t>
            </a:r>
            <a:r>
              <a:rPr lang="zh-CN" altLang="en-US" sz="2000" dirty="0"/>
              <a:t>问题</a:t>
            </a:r>
            <a:endParaRPr lang="en-US" altLang="zh-CN" sz="2000" dirty="0"/>
          </a:p>
          <a:p>
            <a:pPr lvl="1"/>
            <a:r>
              <a:rPr lang="zh-CN" altLang="en-US" sz="2000" dirty="0"/>
              <a:t>许多研究者都相信，存在更好的算法，例如具有多项式时间复杂性的算法</a:t>
            </a:r>
            <a:endParaRPr lang="en-US" altLang="zh-CN" sz="2000" dirty="0"/>
          </a:p>
          <a:p>
            <a:r>
              <a:rPr lang="en-US" altLang="zh-CN" sz="2400" dirty="0"/>
              <a:t>1979</a:t>
            </a:r>
            <a:r>
              <a:rPr lang="zh-CN" altLang="en-US" sz="2400" dirty="0"/>
              <a:t>年，</a:t>
            </a:r>
            <a:r>
              <a:rPr lang="en-US" altLang="zh-CN" sz="2400" dirty="0" err="1"/>
              <a:t>Khachiyan</a:t>
            </a:r>
            <a:r>
              <a:rPr lang="zh-CN" altLang="en-US" sz="2400" dirty="0"/>
              <a:t>提出了椭球法，并有数学家证明其对</a:t>
            </a:r>
            <a:r>
              <a:rPr lang="en-US" altLang="zh-CN" sz="2400" dirty="0"/>
              <a:t>LP</a:t>
            </a:r>
            <a:r>
              <a:rPr lang="zh-CN" altLang="en-US" sz="2400" dirty="0"/>
              <a:t>问题是多项式时间算法</a:t>
            </a:r>
            <a:endParaRPr lang="en-US" altLang="zh-CN" sz="2400" dirty="0"/>
          </a:p>
          <a:p>
            <a:pPr lvl="1"/>
            <a:r>
              <a:rPr lang="zh-CN" altLang="en-US" sz="2000" dirty="0"/>
              <a:t>实际运行令人失望，对大多数情况下，性能远不如单纯形法</a:t>
            </a:r>
            <a:endParaRPr lang="en-US" altLang="zh-CN" sz="2000" dirty="0"/>
          </a:p>
          <a:p>
            <a:pPr lvl="1"/>
            <a:r>
              <a:rPr lang="zh-CN" altLang="en-US" sz="2000" dirty="0"/>
              <a:t>但也表明多项式时间算法确实存在</a:t>
            </a:r>
            <a:endParaRPr lang="en-US" altLang="zh-CN" sz="2000" dirty="0"/>
          </a:p>
          <a:p>
            <a:pPr lvl="1"/>
            <a:r>
              <a:rPr lang="en-US" altLang="zh-CN" sz="2000" dirty="0"/>
              <a:t>1984</a:t>
            </a:r>
            <a:r>
              <a:rPr lang="zh-CN" altLang="en-US" sz="2000" dirty="0"/>
              <a:t>年，</a:t>
            </a:r>
            <a:r>
              <a:rPr lang="en-US" altLang="zh-CN" sz="2000" dirty="0" err="1"/>
              <a:t>Karmarkar</a:t>
            </a:r>
            <a:r>
              <a:rPr lang="zh-CN" altLang="en-US" sz="2000" dirty="0"/>
              <a:t>提出了一种新的多项式时间算法，内点法</a:t>
            </a:r>
          </a:p>
        </p:txBody>
      </p:sp>
    </p:spTree>
    <p:extLst>
      <p:ext uri="{BB962C8B-B14F-4D97-AF65-F5344CB8AC3E}">
        <p14:creationId xmlns:p14="http://schemas.microsoft.com/office/powerpoint/2010/main" val="2168635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4D343-BC52-4591-AA4E-676549ED7AF8}"/>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AB6486-D1B4-4981-9653-B631DF48E8C4}"/>
                  </a:ext>
                </a:extLst>
              </p:cNvPr>
              <p:cNvSpPr>
                <a:spLocks noGrp="1"/>
              </p:cNvSpPr>
              <p:nvPr>
                <p:ph idx="1"/>
              </p:nvPr>
            </p:nvSpPr>
            <p:spPr/>
            <p:txBody>
              <a:bodyPr/>
              <a:lstStyle/>
              <a:p>
                <a:r>
                  <a:rPr lang="zh-CN" altLang="en-US" sz="2400" dirty="0"/>
                  <a:t>集合的解析中心（</a:t>
                </a:r>
                <a:r>
                  <a:rPr lang="en-US" altLang="zh-CN" sz="2400" dirty="0"/>
                  <a:t>Analytic Center</a:t>
                </a:r>
                <a:r>
                  <a:rPr lang="zh-CN" altLang="en-US" sz="2400" dirty="0"/>
                  <a:t>）</a:t>
                </a:r>
                <a:endParaRPr lang="en-US" altLang="zh-CN" sz="2400" dirty="0"/>
              </a:p>
              <a:p>
                <a:pPr lvl="1"/>
                <a:r>
                  <a:rPr lang="zh-CN" altLang="en-US" sz="2000" dirty="0"/>
                  <a:t>考虑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zh-CN" altLang="en-US" sz="2000" dirty="0"/>
                  <a:t>中的集合</a:t>
                </a:r>
                <a14:m>
                  <m:oMath xmlns:m="http://schemas.openxmlformats.org/officeDocument/2006/math">
                    <m:r>
                      <a:rPr lang="en-US" altLang="zh-CN" sz="2000" b="1" i="1" smtClean="0">
                        <a:latin typeface="Cambria Math" panose="02040503050406030204" pitchFamily="18" charset="0"/>
                      </a:rPr>
                      <m:t>𝒳</m:t>
                    </m:r>
                  </m:oMath>
                </a14:m>
                <a:r>
                  <a:rPr lang="zh-CN" altLang="en-US" sz="2000" dirty="0"/>
                  <a:t>的子集</a:t>
                </a:r>
                <a14:m>
                  <m:oMath xmlns:m="http://schemas.openxmlformats.org/officeDocument/2006/math">
                    <m:r>
                      <a:rPr lang="en-US" altLang="zh-CN" sz="2000" b="1" i="1" smtClean="0">
                        <a:latin typeface="Cambria Math" panose="02040503050406030204" pitchFamily="18" charset="0"/>
                      </a:rPr>
                      <m:t>𝒮</m:t>
                    </m:r>
                  </m:oMath>
                </a14:m>
                <a:r>
                  <a:rPr lang="zh-CN" altLang="en-US" sz="2000" dirty="0"/>
                  <a:t>由一组不等式定义：</a:t>
                </a:r>
                <a:endParaRPr lang="en-US" altLang="zh-CN" sz="2000" dirty="0"/>
              </a:p>
              <a:p>
                <a:pPr lvl="1"/>
                <a14:m>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e>
                    </m:d>
                  </m:oMath>
                </a14:m>
                <a:endParaRPr lang="en-US" altLang="zh-CN" sz="2000" b="1" dirty="0"/>
              </a:p>
              <a:p>
                <a:pPr lvl="1"/>
                <a:r>
                  <a:rPr lang="zh-CN" altLang="en-US" sz="2000" dirty="0"/>
                  <a:t>其中函数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oMath>
                </a14:m>
                <a:r>
                  <a:rPr lang="zh-CN" altLang="en-US" sz="2000" dirty="0"/>
                  <a:t>是连续函数，集合</a:t>
                </a:r>
                <a14:m>
                  <m:oMath xmlns:m="http://schemas.openxmlformats.org/officeDocument/2006/math">
                    <m:r>
                      <a:rPr lang="en-US" altLang="zh-CN" sz="2000" b="1" i="1" smtClean="0">
                        <a:latin typeface="Cambria Math" panose="02040503050406030204" pitchFamily="18" charset="0"/>
                      </a:rPr>
                      <m:t>𝑺</m:t>
                    </m:r>
                  </m:oMath>
                </a14:m>
                <a:r>
                  <a:rPr lang="zh-CN" altLang="en-US" sz="2000" dirty="0"/>
                  <a:t>有非空内点，即：</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oMath>
                </a14:m>
                <a:r>
                  <a:rPr lang="zh-CN" altLang="en-US" sz="2000" dirty="0"/>
                  <a:t>使得</a:t>
                </a:r>
                <a14:m>
                  <m:oMath xmlns:m="http://schemas.openxmlformats.org/officeDocument/2006/math">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𝒋</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𝒈</m:t>
                        </m:r>
                      </m:e>
                      <m:sub>
                        <m:r>
                          <a:rPr lang="en-US" altLang="zh-CN" sz="2000" b="1" i="1" dirty="0" smtClean="0">
                            <a:latin typeface="Cambria Math" panose="02040503050406030204" pitchFamily="18" charset="0"/>
                          </a:rPr>
                          <m:t>𝒋</m:t>
                        </m:r>
                      </m:sub>
                    </m:s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𝟎</m:t>
                    </m:r>
                  </m:oMath>
                </a14:m>
                <a:r>
                  <a:rPr lang="en-US" altLang="zh-CN" sz="2000" dirty="0"/>
                  <a:t>,</a:t>
                </a:r>
                <a:r>
                  <a:rPr lang="zh-CN" altLang="en-US" sz="2000" dirty="0"/>
                  <a:t>定义内点上的势函数</a:t>
                </a:r>
                <a14:m>
                  <m:oMath xmlns:m="http://schemas.openxmlformats.org/officeDocument/2006/math">
                    <m:r>
                      <m:rPr>
                        <m:nor/>
                      </m:rPr>
                      <a:rPr lang="zh-CN" altLang="en-US" sz="2000" dirty="0"/>
                      <m:t>为</m:t>
                    </m:r>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e>
                    </m:nary>
                  </m:oMath>
                </a14:m>
                <a:endParaRPr lang="en-US" altLang="zh-CN" sz="2000" dirty="0"/>
              </a:p>
              <a:p>
                <a:pPr lvl="1"/>
                <a:r>
                  <a:rPr lang="zh-CN" altLang="en-US" sz="2000" dirty="0"/>
                  <a:t>则集合</a:t>
                </a:r>
                <a14:m>
                  <m:oMath xmlns:m="http://schemas.openxmlformats.org/officeDocument/2006/math">
                    <m:r>
                      <a:rPr lang="en-US" altLang="zh-CN" sz="2000" b="1" i="1" smtClean="0">
                        <a:latin typeface="Cambria Math" panose="02040503050406030204" pitchFamily="18" charset="0"/>
                      </a:rPr>
                      <m:t>𝑺</m:t>
                    </m:r>
                  </m:oMath>
                </a14:m>
                <a:r>
                  <a:rPr lang="zh-CN" altLang="en-US" sz="2000" dirty="0"/>
                  <a:t>的解析中心定义为如下问题的解向量或者向量组：</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𝒎𝒊𝒏</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nary>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e>
                    </m:d>
                  </m:oMath>
                </a14:m>
                <a:endParaRPr lang="en-US" altLang="zh-CN" sz="2000" dirty="0"/>
              </a:p>
              <a:p>
                <a:r>
                  <a:rPr lang="zh-CN" altLang="en-US" sz="2400" dirty="0"/>
                  <a:t>例</a:t>
                </a:r>
                <a:r>
                  <a:rPr lang="en-US" altLang="zh-CN" sz="2400" dirty="0"/>
                  <a:t>1</a:t>
                </a:r>
                <a:r>
                  <a:rPr lang="zh-CN" altLang="en-US" sz="2400" dirty="0"/>
                  <a:t>：</a:t>
                </a:r>
                <a14:m>
                  <m:oMath xmlns:m="http://schemas.openxmlformats.org/officeDocument/2006/math">
                    <m:r>
                      <a:rPr lang="en-US" altLang="zh-CN" sz="2400" b="1" i="1" smtClean="0">
                        <a:latin typeface="Cambria Math" panose="02040503050406030204" pitchFamily="18" charset="0"/>
                      </a:rPr>
                      <m:t>𝑺</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即</a:t>
                </a:r>
                <a14:m>
                  <m:oMath xmlns:m="http://schemas.openxmlformats.org/officeDocument/2006/math">
                    <m:r>
                      <a:rPr lang="en-US" altLang="zh-CN" sz="2400" b="1" i="1" dirty="0" smtClean="0">
                        <a:latin typeface="Cambria Math" panose="02040503050406030204" pitchFamily="18" charset="0"/>
                      </a:rPr>
                      <m:t>𝑺</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d>
                          <m:dPr>
                            <m:begChr m:val="["/>
                            <m:endChr m:val="]"/>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e>
                      <m:sup>
                        <m:r>
                          <a:rPr lang="en-US" altLang="zh-CN" sz="2400" b="1" i="1" dirty="0" smtClean="0">
                            <a:latin typeface="Cambria Math" panose="02040503050406030204" pitchFamily="18" charset="0"/>
                          </a:rPr>
                          <m:t>𝒏</m:t>
                        </m:r>
                      </m:sup>
                    </m:sSup>
                  </m:oMath>
                </a14:m>
                <a:r>
                  <a:rPr lang="zh-CN" altLang="en-US" sz="2400" dirty="0"/>
                  <a:t>为单位立方体，其解析中心为</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oMath>
                </a14:m>
                <a:r>
                  <a:rPr lang="zh-CN" altLang="en-US" sz="2400" dirty="0"/>
                  <a:t>因此解析中心等于常用的单位立方体的中心</a:t>
                </a:r>
                <a:endParaRPr lang="en-US" altLang="zh-CN" sz="2400" dirty="0"/>
              </a:p>
              <a:p>
                <a:pPr lvl="1"/>
                <a:r>
                  <a:rPr lang="zh-CN" altLang="en-US" sz="2000" dirty="0"/>
                  <a:t>一般说来，解析中心与如何来定义不等式有关，例如单位立方体也可以使用不等式：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e>
                        </m:d>
                      </m:e>
                      <m:sup>
                        <m:r>
                          <a:rPr lang="en-US" altLang="zh-CN" sz="2000" b="1" i="1" smtClean="0">
                            <a:latin typeface="Cambria Math" panose="02040503050406030204" pitchFamily="18" charset="0"/>
                          </a:rPr>
                          <m:t>𝒅</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奇数</a:t>
                </a:r>
                <a14:m>
                  <m:oMath xmlns:m="http://schemas.openxmlformats.org/officeDocument/2006/math">
                    <m:r>
                      <a:rPr lang="en-US" altLang="zh-CN" sz="2000" b="1" i="1" dirty="0" smtClean="0">
                        <a:latin typeface="Cambria Math" panose="02040503050406030204" pitchFamily="18" charset="0"/>
                      </a:rPr>
                      <m:t>𝒅</m:t>
                    </m:r>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𝟏</m:t>
                    </m:r>
                    <m:r>
                      <a:rPr lang="zh-CN" altLang="en-US" sz="2000" i="1" dirty="0">
                        <a:latin typeface="Cambria Math" panose="02040503050406030204" pitchFamily="18" charset="0"/>
                      </a:rPr>
                      <m:t>，</m:t>
                    </m:r>
                  </m:oMath>
                </a14:m>
                <a:r>
                  <a:rPr lang="zh-CN" altLang="en-US" sz="2000" dirty="0"/>
                  <a:t>这时候，</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den>
                    </m:f>
                    <m:r>
                      <a:rPr lang="zh-CN" altLang="en-US" sz="2000" i="1">
                        <a:latin typeface="Cambria Math" panose="02040503050406030204" pitchFamily="18" charset="0"/>
                      </a:rPr>
                      <m:t>，</m:t>
                    </m:r>
                    <m:r>
                      <a:rPr lang="en-US" altLang="zh-CN" sz="2000" b="1" i="1" smtClean="0">
                        <a:latin typeface="Cambria Math" panose="02040503050406030204" pitchFamily="18" charset="0"/>
                      </a:rPr>
                      <m:t>𝒅</m:t>
                    </m:r>
                  </m:oMath>
                </a14:m>
                <a:r>
                  <a:rPr lang="zh-CN" altLang="en-US" sz="2000" dirty="0"/>
                  <a:t>越大，中心点越靠近立方体的内部角点</a:t>
                </a:r>
                <a:endParaRPr lang="en-US" altLang="zh-CN" sz="2000" dirty="0"/>
              </a:p>
              <a:p>
                <a:pPr lvl="1"/>
                <a:r>
                  <a:rPr lang="zh-CN" altLang="en-US" sz="2000" dirty="0"/>
                  <a:t>而且，重复冗余不等式会改变解析中心的位置</a:t>
                </a:r>
              </a:p>
            </p:txBody>
          </p:sp>
        </mc:Choice>
        <mc:Fallback xmlns="">
          <p:sp>
            <p:nvSpPr>
              <p:cNvPr id="3" name="内容占位符 2">
                <a:extLst>
                  <a:ext uri="{FF2B5EF4-FFF2-40B4-BE49-F238E27FC236}">
                    <a16:creationId xmlns:a16="http://schemas.microsoft.com/office/drawing/2014/main" id="{8AAB6486-D1B4-4981-9653-B631DF48E8C4}"/>
                  </a:ext>
                </a:extLst>
              </p:cNvPr>
              <p:cNvSpPr>
                <a:spLocks noGrp="1" noRot="1" noChangeAspect="1" noMove="1" noResize="1" noEditPoints="1" noAdjustHandles="1" noChangeArrowheads="1" noChangeShapeType="1" noTextEdit="1"/>
              </p:cNvSpPr>
              <p:nvPr>
                <p:ph idx="1"/>
              </p:nvPr>
            </p:nvSpPr>
            <p:spPr>
              <a:blipFill>
                <a:blip r:embed="rId2"/>
                <a:stretch>
                  <a:fillRect l="-926" t="-1193" r="-728" b="-16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8FB33F-80C8-415F-BB57-E12EB553AA80}"/>
                  </a:ext>
                </a:extLst>
              </p:cNvPr>
              <p:cNvSpPr txBox="1"/>
              <p:nvPr/>
            </p:nvSpPr>
            <p:spPr>
              <a:xfrm>
                <a:off x="2360712" y="562769"/>
                <a:ext cx="3963329"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4" name="文本框 3">
                <a:extLst>
                  <a:ext uri="{FF2B5EF4-FFF2-40B4-BE49-F238E27FC236}">
                    <a16:creationId xmlns:a16="http://schemas.microsoft.com/office/drawing/2014/main" id="{B88FB33F-80C8-415F-BB57-E12EB553AA80}"/>
                  </a:ext>
                </a:extLst>
              </p:cNvPr>
              <p:cNvSpPr txBox="1">
                <a:spLocks noRot="1" noChangeAspect="1" noMove="1" noResize="1" noEditPoints="1" noAdjustHandles="1" noChangeArrowheads="1" noChangeShapeType="1" noTextEdit="1"/>
              </p:cNvSpPr>
              <p:nvPr/>
            </p:nvSpPr>
            <p:spPr>
              <a:xfrm>
                <a:off x="2360712" y="562769"/>
                <a:ext cx="3963329" cy="4682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5873F71-D98A-4E2D-934C-F7799640E0B3}"/>
                  </a:ext>
                </a:extLst>
              </p:cNvPr>
              <p:cNvSpPr txBox="1"/>
              <p:nvPr/>
            </p:nvSpPr>
            <p:spPr>
              <a:xfrm>
                <a:off x="6187834" y="519563"/>
                <a:ext cx="4344715"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𝒎𝒂𝒙</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5" name="文本框 4">
                <a:extLst>
                  <a:ext uri="{FF2B5EF4-FFF2-40B4-BE49-F238E27FC236}">
                    <a16:creationId xmlns:a16="http://schemas.microsoft.com/office/drawing/2014/main" id="{45873F71-D98A-4E2D-934C-F7799640E0B3}"/>
                  </a:ext>
                </a:extLst>
              </p:cNvPr>
              <p:cNvSpPr txBox="1">
                <a:spLocks noRot="1" noChangeAspect="1" noMove="1" noResize="1" noEditPoints="1" noAdjustHandles="1" noChangeArrowheads="1" noChangeShapeType="1" noTextEdit="1"/>
              </p:cNvSpPr>
              <p:nvPr/>
            </p:nvSpPr>
            <p:spPr>
              <a:xfrm>
                <a:off x="6187834" y="519563"/>
                <a:ext cx="4344715" cy="46820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77441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65F01-A9DE-4E20-86E0-B8312B128006}"/>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DE5998-1B40-4AB7-B93C-32C147D79F67}"/>
                  </a:ext>
                </a:extLst>
              </p:cNvPr>
              <p:cNvSpPr>
                <a:spLocks noGrp="1"/>
              </p:cNvSpPr>
              <p:nvPr>
                <p:ph idx="1"/>
              </p:nvPr>
            </p:nvSpPr>
            <p:spPr/>
            <p:txBody>
              <a:bodyPr/>
              <a:lstStyle/>
              <a:p>
                <a:r>
                  <a:rPr lang="en-US" altLang="zh-CN" dirty="0"/>
                  <a:t>LP</a:t>
                </a:r>
                <a:r>
                  <a:rPr lang="zh-CN" altLang="en-US" dirty="0"/>
                  <a:t>相关的具有特殊兴趣的解析中心的几种集合</a:t>
                </a:r>
                <a:endParaRPr lang="en-US" altLang="zh-CN" dirty="0"/>
              </a:p>
              <a:p>
                <a:pPr lvl="1"/>
                <a:r>
                  <a:rPr lang="zh-CN" altLang="en-US" dirty="0"/>
                  <a:t>可行域</a:t>
                </a:r>
                <a:endParaRPr lang="en-US" altLang="zh-CN" dirty="0"/>
              </a:p>
              <a:p>
                <a:pPr lvl="1"/>
                <a:r>
                  <a:rPr lang="zh-CN" altLang="en-US" dirty="0"/>
                  <a:t>最优解结合</a:t>
                </a:r>
                <a:endParaRPr lang="en-US" altLang="zh-CN" dirty="0"/>
              </a:p>
              <a:p>
                <a:r>
                  <a:rPr lang="zh-CN" altLang="en-US" dirty="0"/>
                  <a:t>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zh-CN" altLang="en-US" dirty="0"/>
                  <a:t>中的有界多面体</a:t>
                </a:r>
                <a14:m>
                  <m:oMath xmlns:m="http://schemas.openxmlformats.org/officeDocument/2006/math">
                    <m:r>
                      <a:rPr lang="en-US" altLang="zh-CN" b="1" i="1" smtClean="0">
                        <a:latin typeface="Cambria Math" panose="02040503050406030204" pitchFamily="18" charset="0"/>
                      </a:rPr>
                      <m:t>𝑺</m:t>
                    </m:r>
                  </m:oMath>
                </a14:m>
                <a:r>
                  <a:rPr lang="zh-CN" altLang="en-US" dirty="0"/>
                  <a:t>相关的解析中心表示为</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(&gt;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a14:m>
                <a:r>
                  <a:rPr lang="zh-CN" altLang="en-US" dirty="0"/>
                  <a:t>个线性不等式：</a:t>
                </a:r>
                <a14:m>
                  <m:oMath xmlns:m="http://schemas.openxmlformats.org/officeDocument/2006/math">
                    <m:r>
                      <a:rPr lang="en-US" altLang="zh-CN" b="1" i="1" smtClean="0">
                        <a:latin typeface="Cambria Math" panose="02040503050406030204" pitchFamily="18" charset="0"/>
                      </a:rPr>
                      <m:t>𝑺</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oMath>
                </a14:m>
                <a:r>
                  <a:rPr lang="en-US" altLang="zh-CN" dirty="0"/>
                  <a:t>,</a:t>
                </a:r>
                <a14:m>
                  <m:oMath xmlns:m="http://schemas.openxmlformats.org/officeDocument/2006/math">
                    <m:r>
                      <a:rPr lang="en-US" altLang="zh-CN" b="1" i="1" dirty="0" smtClean="0">
                        <a:latin typeface="Cambria Math" panose="02040503050406030204" pitchFamily="18" charset="0"/>
                      </a:rPr>
                      <m:t>𝑨</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𝒄</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𝒏</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𝑨</m:t>
                    </m:r>
                  </m:oMath>
                </a14:m>
                <a:r>
                  <a:rPr lang="zh-CN" altLang="en-US" dirty="0"/>
                  <a:t>的秩为</a:t>
                </a:r>
                <a14:m>
                  <m:oMath xmlns:m="http://schemas.openxmlformats.org/officeDocument/2006/math">
                    <m:r>
                      <a:rPr lang="en-US" altLang="zh-CN" b="1" i="1" smtClean="0">
                        <a:latin typeface="Cambria Math" panose="02040503050406030204" pitchFamily="18" charset="0"/>
                      </a:rPr>
                      <m:t>𝒎</m:t>
                    </m:r>
                  </m:oMath>
                </a14:m>
                <a:r>
                  <a:rPr lang="en-US" altLang="zh-CN" dirty="0"/>
                  <a:t>,</a:t>
                </a:r>
                <a:r>
                  <a:rPr lang="zh-CN" altLang="en-US" dirty="0"/>
                  <a:t>设集合</a:t>
                </a:r>
                <a14:m>
                  <m:oMath xmlns:m="http://schemas.openxmlformats.org/officeDocument/2006/math">
                    <m:r>
                      <a:rPr lang="en-US" altLang="zh-CN" b="1" i="1" smtClean="0">
                        <a:latin typeface="Cambria Math" panose="02040503050406030204" pitchFamily="18" charset="0"/>
                      </a:rPr>
                      <m:t>𝑺</m:t>
                    </m:r>
                  </m:oMath>
                </a14:m>
                <a:r>
                  <a:rPr lang="zh-CN" altLang="en-US" dirty="0"/>
                  <a:t>的内点集为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𝒊𝒏𝒕</m:t>
                        </m:r>
                      </m:sub>
                    </m:sSub>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e>
                    </m:d>
                  </m:oMath>
                </a14:m>
                <a:endParaRPr lang="en-US" altLang="zh-CN" b="1" dirty="0"/>
              </a:p>
              <a:p>
                <a:endParaRPr lang="zh-CN" altLang="en-US" dirty="0"/>
              </a:p>
            </p:txBody>
          </p:sp>
        </mc:Choice>
        <mc:Fallback xmlns="">
          <p:sp>
            <p:nvSpPr>
              <p:cNvPr id="3" name="内容占位符 2">
                <a:extLst>
                  <a:ext uri="{FF2B5EF4-FFF2-40B4-BE49-F238E27FC236}">
                    <a16:creationId xmlns:a16="http://schemas.microsoft.com/office/drawing/2014/main" id="{33DE5998-1B40-4AB7-B93C-32C147D79F67}"/>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3D8FBF0-8ACB-4228-ABAD-ECA1DFC9CC5A}"/>
              </a:ext>
            </a:extLst>
          </p:cNvPr>
          <p:cNvPicPr>
            <a:picLocks noChangeAspect="1"/>
          </p:cNvPicPr>
          <p:nvPr/>
        </p:nvPicPr>
        <p:blipFill>
          <a:blip r:embed="rId3"/>
          <a:stretch>
            <a:fillRect/>
          </a:stretch>
        </p:blipFill>
        <p:spPr>
          <a:xfrm>
            <a:off x="1919287" y="4617293"/>
            <a:ext cx="6067425" cy="204787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11A5EF-D399-4DA2-B51E-F08055CE5674}"/>
                  </a:ext>
                </a:extLst>
              </p:cNvPr>
              <p:cNvSpPr txBox="1"/>
              <p:nvPr/>
            </p:nvSpPr>
            <p:spPr>
              <a:xfrm>
                <a:off x="3043093" y="584308"/>
                <a:ext cx="3522951"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𝒎𝒂𝒙</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oMath>
                  </m:oMathPara>
                </a14:m>
                <a:endParaRPr lang="zh-CN" altLang="en-US" dirty="0"/>
              </a:p>
            </p:txBody>
          </p:sp>
        </mc:Choice>
        <mc:Fallback xmlns="">
          <p:sp>
            <p:nvSpPr>
              <p:cNvPr id="5" name="文本框 4">
                <a:extLst>
                  <a:ext uri="{FF2B5EF4-FFF2-40B4-BE49-F238E27FC236}">
                    <a16:creationId xmlns:a16="http://schemas.microsoft.com/office/drawing/2014/main" id="{F911A5EF-D399-4DA2-B51E-F08055CE5674}"/>
                  </a:ext>
                </a:extLst>
              </p:cNvPr>
              <p:cNvSpPr txBox="1">
                <a:spLocks noRot="1" noChangeAspect="1" noMove="1" noResize="1" noEditPoints="1" noAdjustHandles="1" noChangeArrowheads="1" noChangeShapeType="1" noTextEdit="1"/>
              </p:cNvSpPr>
              <p:nvPr/>
            </p:nvSpPr>
            <p:spPr>
              <a:xfrm>
                <a:off x="3043093" y="584308"/>
                <a:ext cx="3522951" cy="46820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4628173"/>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400" dirty="0"/>
                  <a:t>这个集合的势函数为</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𝝍</m:t>
                        </m:r>
                      </m:e>
                      <m:sub>
                        <m:r>
                          <a:rPr lang="en-US" altLang="zh-CN" sz="2400" b="1" i="1" smtClean="0">
                            <a:latin typeface="Cambria Math" panose="02040503050406030204" pitchFamily="18" charset="0"/>
                          </a:rPr>
                          <m:t>𝑺</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𝒋</m:t>
                                    </m:r>
                                  </m:sub>
                                </m:sSub>
                              </m:e>
                            </m:d>
                          </m:e>
                        </m:func>
                      </m:e>
                    </m:nary>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r>
                          <a:rPr lang="en-US" altLang="zh-CN" sz="2400" b="1" i="1" smtClean="0">
                            <a:latin typeface="Cambria Math" panose="02040503050406030204" pitchFamily="18" charset="0"/>
                          </a:rPr>
                          <m:t>𝒍𝒐𝒈</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𝒋</m:t>
                            </m:r>
                          </m:sub>
                        </m:sSub>
                      </m:e>
                    </m:nary>
                  </m:oMath>
                </a14:m>
                <a:endParaRPr lang="en-US" altLang="zh-CN" sz="2400" dirty="0"/>
              </a:p>
              <a:p>
                <a:r>
                  <a:rPr lang="zh-CN" altLang="en-US" sz="2400" dirty="0"/>
                  <a:t>这里</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𝑨</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𝒚</m:t>
                    </m:r>
                  </m:oMath>
                </a14:m>
                <a:r>
                  <a:rPr lang="zh-CN" altLang="en-US" sz="2400" dirty="0"/>
                  <a:t>是一个松弛向量，每个与点</a:t>
                </a:r>
                <a14:m>
                  <m:oMath xmlns:m="http://schemas.openxmlformats.org/officeDocument/2006/math">
                    <m:r>
                      <a:rPr lang="en-US" altLang="zh-CN" sz="2400" b="1" i="1" smtClean="0">
                        <a:latin typeface="Cambria Math" panose="02040503050406030204" pitchFamily="18" charset="0"/>
                      </a:rPr>
                      <m:t>𝒚</m:t>
                    </m:r>
                  </m:oMath>
                </a14:m>
                <a:r>
                  <a:rPr lang="zh-CN" altLang="en-US" sz="2400" dirty="0"/>
                  <a:t>到边的距离成正比。因此势函数是松弛变量的对数和求负，或等价的表示为积的倒数，如图左边的子图所示</a:t>
                </a:r>
                <a:r>
                  <a:rPr lang="en-US" altLang="zh-CN" sz="2400" dirty="0"/>
                  <a:t>!</a:t>
                </a:r>
              </a:p>
              <a:p>
                <a14:m>
                  <m:oMath xmlns:m="http://schemas.openxmlformats.org/officeDocument/2006/math">
                    <m:r>
                      <a:rPr lang="en-US" altLang="zh-CN" sz="2400" b="1" i="1" smtClean="0">
                        <a:latin typeface="Cambria Math" panose="02040503050406030204" pitchFamily="18" charset="0"/>
                      </a:rPr>
                      <m:t>𝑺</m:t>
                    </m:r>
                  </m:oMath>
                </a14:m>
                <a:r>
                  <a:rPr lang="zh-CN" altLang="en-US" sz="2400" dirty="0"/>
                  <a:t>的解析中心就是最小化势函数的内点，表示为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oMath>
                </a14:m>
                <a:r>
                  <a:rPr lang="zh-CN" altLang="en-US" sz="2400" dirty="0"/>
                  <a:t>则</a:t>
                </a:r>
                <a14:m>
                  <m:oMath xmlns:m="http://schemas.openxmlformats.org/officeDocument/2006/math">
                    <m:sSup>
                      <m:sSupPr>
                        <m:ctrlPr>
                          <a:rPr lang="en-US" altLang="zh-CN" sz="2400" b="1" i="1" dirty="0" smtClean="0">
                            <a:solidFill>
                              <a:srgbClr val="CC00CC"/>
                            </a:solidFill>
                            <a:latin typeface="Cambria Math" panose="02040503050406030204" pitchFamily="18" charset="0"/>
                          </a:rPr>
                        </m:ctrlPr>
                      </m:sSupPr>
                      <m:e>
                        <m:r>
                          <a:rPr lang="en-US" altLang="zh-CN" sz="2400" b="1" i="1" dirty="0" smtClean="0">
                            <a:solidFill>
                              <a:srgbClr val="CC00CC"/>
                            </a:solidFill>
                            <a:latin typeface="Cambria Math" panose="02040503050406030204" pitchFamily="18" charset="0"/>
                          </a:rPr>
                          <m:t>𝒔</m:t>
                        </m:r>
                      </m:e>
                      <m:sup>
                        <m:r>
                          <a:rPr lang="en-US" altLang="zh-CN" sz="2400" b="1" i="1" dirty="0" smtClean="0">
                            <a:solidFill>
                              <a:srgbClr val="CC00CC"/>
                            </a:solidFill>
                            <a:latin typeface="Cambria Math" panose="02040503050406030204" pitchFamily="18" charset="0"/>
                          </a:rPr>
                          <m:t>𝒂</m:t>
                        </m:r>
                      </m:sup>
                    </m:sSup>
                    <m:r>
                      <a:rPr lang="en-US" altLang="zh-CN" sz="2400" b="1" i="1" dirty="0" smtClean="0">
                        <a:solidFill>
                          <a:srgbClr val="CC00CC"/>
                        </a:solidFill>
                        <a:latin typeface="Cambria Math" panose="02040503050406030204" pitchFamily="18" charset="0"/>
                      </a:rPr>
                      <m:t>=</m:t>
                    </m:r>
                    <m:r>
                      <a:rPr lang="en-US" altLang="zh-CN" sz="2400" b="1" i="1" dirty="0" smtClean="0">
                        <a:solidFill>
                          <a:srgbClr val="CC00CC"/>
                        </a:solidFill>
                        <a:latin typeface="Cambria Math" panose="02040503050406030204" pitchFamily="18" charset="0"/>
                      </a:rPr>
                      <m:t>𝒄</m:t>
                    </m:r>
                    <m:r>
                      <a:rPr lang="en-US" altLang="zh-CN" sz="2400" b="1" i="1" dirty="0" smtClean="0">
                        <a:solidFill>
                          <a:srgbClr val="CC00CC"/>
                        </a:solidFill>
                        <a:latin typeface="Cambria Math" panose="02040503050406030204" pitchFamily="18" charset="0"/>
                      </a:rPr>
                      <m:t>−</m:t>
                    </m:r>
                    <m:sSup>
                      <m:sSupPr>
                        <m:ctrlPr>
                          <a:rPr lang="en-US" altLang="zh-CN" sz="2400" b="1" i="1" dirty="0" smtClean="0">
                            <a:solidFill>
                              <a:srgbClr val="CC00CC"/>
                            </a:solidFill>
                            <a:latin typeface="Cambria Math" panose="02040503050406030204" pitchFamily="18" charset="0"/>
                          </a:rPr>
                        </m:ctrlPr>
                      </m:sSupPr>
                      <m:e>
                        <m:r>
                          <a:rPr lang="en-US" altLang="zh-CN" sz="2400" b="1" i="1" dirty="0" smtClean="0">
                            <a:solidFill>
                              <a:srgbClr val="CC00CC"/>
                            </a:solidFill>
                            <a:latin typeface="Cambria Math" panose="02040503050406030204" pitchFamily="18" charset="0"/>
                          </a:rPr>
                          <m:t>𝑨</m:t>
                        </m:r>
                      </m:e>
                      <m:sup>
                        <m:r>
                          <a:rPr lang="en-US" altLang="zh-CN" sz="2400" b="1" i="1" dirty="0" smtClean="0">
                            <a:solidFill>
                              <a:srgbClr val="CC00CC"/>
                            </a:solidFill>
                            <a:latin typeface="Cambria Math" panose="02040503050406030204" pitchFamily="18" charset="0"/>
                          </a:rPr>
                          <m:t>𝑻</m:t>
                        </m:r>
                      </m:sup>
                    </m:sSup>
                    <m:sSup>
                      <m:sSupPr>
                        <m:ctrlPr>
                          <a:rPr lang="en-US" altLang="zh-CN" sz="2400" b="1" i="1" dirty="0" smtClean="0">
                            <a:solidFill>
                              <a:srgbClr val="CC00CC"/>
                            </a:solidFill>
                            <a:latin typeface="Cambria Math" panose="02040503050406030204" pitchFamily="18" charset="0"/>
                          </a:rPr>
                        </m:ctrlPr>
                      </m:sSupPr>
                      <m:e>
                        <m:r>
                          <a:rPr lang="en-US" altLang="zh-CN" sz="2400" b="1" i="1" dirty="0" smtClean="0">
                            <a:solidFill>
                              <a:srgbClr val="CC00CC"/>
                            </a:solidFill>
                            <a:latin typeface="Cambria Math" panose="02040503050406030204" pitchFamily="18" charset="0"/>
                          </a:rPr>
                          <m:t>𝒚</m:t>
                        </m:r>
                      </m:e>
                      <m:sup>
                        <m:r>
                          <a:rPr lang="en-US" altLang="zh-CN" sz="2400" b="1" i="1" dirty="0" smtClean="0">
                            <a:solidFill>
                              <a:srgbClr val="CC00CC"/>
                            </a:solidFill>
                            <a:latin typeface="Cambria Math" panose="02040503050406030204" pitchFamily="18" charset="0"/>
                          </a:rPr>
                          <m:t>𝒂</m:t>
                        </m:r>
                      </m:sup>
                    </m:sSup>
                    <m:r>
                      <a:rPr lang="zh-CN" altLang="en-US" sz="2400" i="1" dirty="0">
                        <a:latin typeface="Cambria Math" panose="02040503050406030204" pitchFamily="18" charset="0"/>
                      </a:rPr>
                      <m:t>。</m:t>
                    </m:r>
                  </m:oMath>
                </a14:m>
                <a:r>
                  <a:rPr lang="zh-CN" altLang="en-US" sz="2400" dirty="0"/>
                  <a:t>点对</a:t>
                </a:r>
                <a14:m>
                  <m:oMath xmlns:m="http://schemas.openxmlformats.org/officeDocument/2006/math">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oMath>
                </a14:m>
                <a:r>
                  <a:rPr lang="zh-CN" altLang="en-US" sz="2400" dirty="0"/>
                  <a:t>被唯一定义，因为有界集</a:t>
                </a:r>
                <a14:m>
                  <m:oMath xmlns:m="http://schemas.openxmlformats.org/officeDocument/2006/math">
                    <m:r>
                      <a:rPr lang="en-US" altLang="zh-CN" sz="2400" b="1" i="1" smtClean="0">
                        <a:latin typeface="Cambria Math" panose="02040503050406030204" pitchFamily="18" charset="0"/>
                      </a:rPr>
                      <m:t>𝑺</m:t>
                    </m:r>
                  </m:oMath>
                </a14:m>
                <a:r>
                  <a:rPr lang="zh-CN" altLang="en-US" sz="2400" dirty="0"/>
                  <a:t>内势函数是严格凸的</a:t>
                </a:r>
                <a:r>
                  <a:rPr lang="en-US" altLang="zh-CN" sz="2400" dirty="0"/>
                  <a:t>,</a:t>
                </a:r>
                <a:r>
                  <a:rPr lang="zh-CN" altLang="en-US" sz="2400" dirty="0"/>
                  <a:t>乘积</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𝚷</m:t>
                        </m:r>
                      </m:e>
                      <m:sub>
                        <m:r>
                          <a:rPr lang="en-US" altLang="zh-CN" sz="2400" b="1" i="0" smtClean="0">
                            <a:latin typeface="Cambria Math" panose="02040503050406030204" pitchFamily="18" charset="0"/>
                          </a:rPr>
                          <m:t>𝐣</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sub>
                      <m:sup>
                        <m:r>
                          <a:rPr lang="en-US" altLang="zh-CN" sz="2400" b="1" i="0" smtClean="0">
                            <a:latin typeface="Cambria Math" panose="02040503050406030204" pitchFamily="18" charset="0"/>
                          </a:rPr>
                          <m:t>𝐧</m:t>
                        </m:r>
                      </m:sup>
                    </m:sSubSup>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𝐬</m:t>
                        </m:r>
                      </m:e>
                      <m:sub>
                        <m:r>
                          <a:rPr lang="en-US" altLang="zh-CN" sz="2400" b="1" i="0" smtClean="0">
                            <a:latin typeface="Cambria Math" panose="02040503050406030204" pitchFamily="18" charset="0"/>
                          </a:rPr>
                          <m:t>𝐣</m:t>
                        </m:r>
                      </m:sub>
                      <m:sup>
                        <m:r>
                          <a:rPr lang="en-US" altLang="zh-CN" sz="2400" b="1" i="0" smtClean="0">
                            <a:latin typeface="Cambria Math" panose="02040503050406030204" pitchFamily="18" charset="0"/>
                          </a:rPr>
                          <m:t>𝐚</m:t>
                        </m:r>
                      </m:sup>
                    </m:sSubSup>
                  </m:oMath>
                </a14:m>
                <a:r>
                  <a:rPr lang="zh-CN" altLang="en-US" sz="2400" dirty="0"/>
                  <a:t>表示多面体的解析体积，用来测量约束集的大小</a:t>
                </a:r>
                <a:endParaRPr lang="en-US" altLang="zh-CN" sz="2400" dirty="0"/>
              </a:p>
              <a:p>
                <a:r>
                  <a:rPr lang="zh-CN" altLang="en-US" sz="2400" dirty="0"/>
                  <a:t>令对</a:t>
                </a:r>
                <a14:m>
                  <m:oMath xmlns:m="http://schemas.openxmlformats.org/officeDocument/2006/math">
                    <m:r>
                      <a:rPr lang="en-US" altLang="zh-CN" sz="2400" b="1" i="1" smtClean="0">
                        <a:latin typeface="Cambria Math" panose="02040503050406030204" pitchFamily="18" charset="0"/>
                      </a:rPr>
                      <m:t>𝝍</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oMath>
                </a14:m>
                <a:r>
                  <a:rPr lang="zh-CN" altLang="en-US" sz="2400" dirty="0"/>
                  <a:t>关于变量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𝒊</m:t>
                        </m:r>
                      </m:sub>
                    </m:sSub>
                  </m:oMath>
                </a14:m>
                <a:r>
                  <a:rPr lang="zh-CN" altLang="en-US" sz="2400" dirty="0"/>
                  <a:t>求偏导数为</a:t>
                </a:r>
                <a:r>
                  <a:rPr lang="en-US" altLang="zh-CN" sz="2400" dirty="0"/>
                  <a:t>0</a:t>
                </a:r>
              </a:p>
              <a:p>
                <a14:m>
                  <m:oMath xmlns:m="http://schemas.openxmlformats.org/officeDocument/2006/math">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𝒊𝒋</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𝒋</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nary>
                          <m:naryPr>
                            <m:chr m:val="∑"/>
                            <m:ctrlPr>
                              <a:rPr lang="en-US" altLang="zh-CN" sz="2400" b="1" i="1" smtClean="0">
                                <a:solidFill>
                                  <a:srgbClr val="CC00CC"/>
                                </a:solidFill>
                                <a:latin typeface="Cambria Math" panose="02040503050406030204" pitchFamily="18" charset="0"/>
                              </a:rPr>
                            </m:ctrlPr>
                          </m:naryPr>
                          <m:sub>
                            <m:r>
                              <a:rPr lang="en-US" altLang="zh-CN" sz="2400" b="1" i="1" smtClean="0">
                                <a:solidFill>
                                  <a:srgbClr val="CC00CC"/>
                                </a:solidFill>
                                <a:latin typeface="Cambria Math" panose="02040503050406030204" pitchFamily="18" charset="0"/>
                              </a:rPr>
                              <m:t>𝒋</m:t>
                            </m:r>
                            <m:r>
                              <a:rPr lang="en-US" altLang="zh-CN" sz="2400" b="1" i="1" smtClean="0">
                                <a:solidFill>
                                  <a:srgbClr val="CC00CC"/>
                                </a:solidFill>
                                <a:latin typeface="Cambria Math" panose="02040503050406030204" pitchFamily="18" charset="0"/>
                              </a:rPr>
                              <m:t>=</m:t>
                            </m:r>
                            <m:r>
                              <a:rPr lang="en-US" altLang="zh-CN" sz="2400" b="1" i="1" smtClean="0">
                                <a:solidFill>
                                  <a:srgbClr val="CC00CC"/>
                                </a:solidFill>
                                <a:latin typeface="Cambria Math" panose="02040503050406030204" pitchFamily="18" charset="0"/>
                              </a:rPr>
                              <m:t>𝟏</m:t>
                            </m:r>
                          </m:sub>
                          <m:sup>
                            <m:r>
                              <a:rPr lang="en-US" altLang="zh-CN" sz="2400" b="1" i="1" smtClean="0">
                                <a:solidFill>
                                  <a:srgbClr val="CC00CC"/>
                                </a:solidFill>
                                <a:latin typeface="Cambria Math" panose="02040503050406030204" pitchFamily="18" charset="0"/>
                              </a:rPr>
                              <m:t>𝒏</m:t>
                            </m:r>
                          </m:sup>
                          <m:e>
                            <m:f>
                              <m:fPr>
                                <m:ctrlPr>
                                  <a:rPr lang="en-US" altLang="zh-CN" sz="2400" b="1" i="1" smtClean="0">
                                    <a:solidFill>
                                      <a:srgbClr val="CC00CC"/>
                                    </a:solidFill>
                                    <a:latin typeface="Cambria Math" panose="02040503050406030204" pitchFamily="18" charset="0"/>
                                  </a:rPr>
                                </m:ctrlPr>
                              </m:fPr>
                              <m:num>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𝒂</m:t>
                                    </m:r>
                                  </m:e>
                                  <m:sub>
                                    <m:r>
                                      <a:rPr lang="en-US" altLang="zh-CN" sz="2400" b="1" i="1" smtClean="0">
                                        <a:solidFill>
                                          <a:srgbClr val="CC00CC"/>
                                        </a:solidFill>
                                        <a:latin typeface="Cambria Math" panose="02040503050406030204" pitchFamily="18" charset="0"/>
                                      </a:rPr>
                                      <m:t>𝒊𝒋</m:t>
                                    </m:r>
                                  </m:sub>
                                </m:sSub>
                              </m:num>
                              <m:den>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𝒔</m:t>
                                    </m:r>
                                  </m:e>
                                  <m:sub>
                                    <m:r>
                                      <a:rPr lang="en-US" altLang="zh-CN" sz="2400" b="1" i="1" smtClean="0">
                                        <a:solidFill>
                                          <a:srgbClr val="CC00CC"/>
                                        </a:solidFill>
                                        <a:latin typeface="Cambria Math" panose="02040503050406030204" pitchFamily="18" charset="0"/>
                                      </a:rPr>
                                      <m:t>𝒋</m:t>
                                    </m:r>
                                  </m:sub>
                                </m:sSub>
                              </m:den>
                            </m:f>
                          </m:e>
                        </m:nary>
                        <m:r>
                          <a:rPr lang="en-US" altLang="zh-CN" sz="2400" b="1" i="1" smtClean="0">
                            <a:solidFill>
                              <a:srgbClr val="CC00CC"/>
                            </a:solidFill>
                            <a:latin typeface="Cambria Math" panose="02040503050406030204" pitchFamily="18" charset="0"/>
                          </a:rPr>
                          <m:t>=</m:t>
                        </m:r>
                        <m:r>
                          <a:rPr lang="en-US" altLang="zh-CN" sz="2400" b="1" i="1" smtClean="0">
                            <a:solidFill>
                              <a:srgbClr val="CC00CC"/>
                            </a:solidFill>
                            <a:latin typeface="Cambria Math" panose="02040503050406030204" pitchFamily="18" charset="0"/>
                          </a:rPr>
                          <m:t>𝟎</m:t>
                        </m:r>
                        <m:r>
                          <a:rPr lang="en-US" altLang="zh-CN" sz="2400" b="1" i="1" smtClean="0">
                            <a:latin typeface="Cambria Math" panose="02040503050406030204" pitchFamily="18" charset="0"/>
                          </a:rPr>
                          <m:t>,∀</m:t>
                        </m:r>
                      </m:e>
                    </m:nary>
                  </m:oMath>
                </a14:m>
                <a:endParaRPr lang="en-US" altLang="zh-CN" sz="2400" dirty="0"/>
              </a:p>
              <a:p>
                <a:r>
                  <a:rPr lang="zh-CN" altLang="en-US" sz="2400" dirty="0"/>
                  <a:t>令</a:t>
                </a:r>
                <a14:m>
                  <m:oMath xmlns:m="http://schemas.openxmlformats.org/officeDocument/2006/math">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𝒙</m:t>
                        </m:r>
                      </m:e>
                      <m:sub>
                        <m:r>
                          <a:rPr lang="en-US" altLang="zh-CN" sz="2400" b="1" i="1" smtClean="0">
                            <a:solidFill>
                              <a:srgbClr val="CC00CC"/>
                            </a:solidFill>
                            <a:latin typeface="Cambria Math" panose="02040503050406030204" pitchFamily="18" charset="0"/>
                          </a:rPr>
                          <m:t>𝒋</m:t>
                        </m:r>
                      </m:sub>
                    </m:sSub>
                    <m:r>
                      <a:rPr lang="en-US" altLang="zh-CN" sz="2400" b="1" i="1" smtClean="0">
                        <a:solidFill>
                          <a:srgbClr val="CC00CC"/>
                        </a:solidFill>
                        <a:latin typeface="Cambria Math" panose="02040503050406030204" pitchFamily="18" charset="0"/>
                      </a:rPr>
                      <m:t>=</m:t>
                    </m:r>
                    <m:f>
                      <m:fPr>
                        <m:ctrlPr>
                          <a:rPr lang="en-US" altLang="zh-CN" sz="2400" b="1" i="1" smtClean="0">
                            <a:solidFill>
                              <a:srgbClr val="CC00CC"/>
                            </a:solidFill>
                            <a:latin typeface="Cambria Math" panose="02040503050406030204" pitchFamily="18" charset="0"/>
                          </a:rPr>
                        </m:ctrlPr>
                      </m:fPr>
                      <m:num>
                        <m:r>
                          <a:rPr lang="en-US" altLang="zh-CN" sz="2400" b="1" i="1" smtClean="0">
                            <a:solidFill>
                              <a:srgbClr val="CC00CC"/>
                            </a:solidFill>
                            <a:latin typeface="Cambria Math" panose="02040503050406030204" pitchFamily="18" charset="0"/>
                          </a:rPr>
                          <m:t>𝟏</m:t>
                        </m:r>
                      </m:num>
                      <m:den>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𝒔</m:t>
                            </m:r>
                          </m:e>
                          <m:sub>
                            <m:r>
                              <a:rPr lang="en-US" altLang="zh-CN" sz="2400" b="1" i="1" smtClean="0">
                                <a:solidFill>
                                  <a:srgbClr val="CC00CC"/>
                                </a:solidFill>
                                <a:latin typeface="Cambria Math" panose="02040503050406030204" pitchFamily="18" charset="0"/>
                              </a:rPr>
                              <m:t>𝒋</m:t>
                            </m:r>
                          </m:sub>
                        </m:sSub>
                      </m:den>
                    </m:f>
                    <m:r>
                      <a:rPr lang="en-US" altLang="zh-CN" sz="2400" b="1" i="1" smtClean="0">
                        <a:latin typeface="Cambria Math" panose="02040503050406030204" pitchFamily="18" charset="0"/>
                      </a:rPr>
                      <m:t>,</m:t>
                    </m:r>
                  </m:oMath>
                </a14:m>
                <a:r>
                  <a:rPr lang="zh-CN" altLang="en-US" sz="2400" dirty="0"/>
                  <a:t>则：</a:t>
                </a:r>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d>
                          <m:dPr>
                            <m:ctrlPr>
                              <a:rPr lang="en-US" altLang="zh-CN" sz="2400" b="1" i="1" smtClean="0">
                                <a:latin typeface="Cambria Math" panose="02040503050406030204" pitchFamily="18" charset="0"/>
                                <a:ea typeface="Cambria Math" panose="02040503050406030204" pitchFamily="18" charset="0"/>
                              </a:rPr>
                            </m:ctrlPr>
                          </m:dPr>
                          <m:e>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𝟏</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𝟏</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𝟐</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𝟐</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𝒏</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𝒏</m:t>
                                </m:r>
                              </m:sub>
                            </m:sSub>
                          </m:e>
                        </m:d>
                      </m:e>
                      <m:sup>
                        <m:r>
                          <a:rPr lang="en-US" altLang="zh-CN" sz="2400" b="1" i="1" smtClean="0">
                            <a:latin typeface="Cambria Math" panose="02040503050406030204" pitchFamily="18" charset="0"/>
                            <a:ea typeface="Cambria Math" panose="02040503050406030204" pitchFamily="18" charset="0"/>
                          </a:rPr>
                          <m:t>𝑻</m:t>
                        </m:r>
                      </m:sup>
                    </m:sSup>
                  </m:oMath>
                </a14:m>
                <a:r>
                  <a:rPr lang="en-US" altLang="zh-CN" sz="2400" dirty="0"/>
                  <a:t>,</a:t>
                </a:r>
                <a:r>
                  <a:rPr lang="zh-CN" altLang="en-US" sz="2400" dirty="0"/>
                  <a:t>解析中心由下列条件定义</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𝒙</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𝒔</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𝑨𝒙</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𝟎</m:t>
                      </m:r>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𝑨</m:t>
                          </m:r>
                        </m:e>
                        <m:sup>
                          <m:r>
                            <a:rPr lang="en-US" altLang="zh-CN" sz="2400" b="1" i="1" smtClean="0">
                              <a:solidFill>
                                <a:srgbClr val="FF0000"/>
                              </a:solidFill>
                              <a:latin typeface="Cambria Math" panose="02040503050406030204" pitchFamily="18" charset="0"/>
                            </a:rPr>
                            <m:t>𝑻</m:t>
                          </m:r>
                        </m:sup>
                      </m:sSup>
                      <m:r>
                        <a:rPr lang="en-US" altLang="zh-CN" sz="2400" b="1" i="1" smtClean="0">
                          <a:solidFill>
                            <a:srgbClr val="FF0000"/>
                          </a:solidFill>
                          <a:latin typeface="Cambria Math" panose="02040503050406030204" pitchFamily="18" charset="0"/>
                        </a:rPr>
                        <m:t>𝒚</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𝒔</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𝒄</m:t>
                      </m:r>
                    </m:oMath>
                  </m:oMathPara>
                </a14:m>
                <a:endParaRPr lang="en-US" altLang="zh-CN" sz="2400" dirty="0">
                  <a:solidFill>
                    <a:srgbClr val="FF0000"/>
                  </a:solidFill>
                </a:endParaRPr>
              </a:p>
              <a:p>
                <a:endParaRPr lang="zh-CN" altLang="en-US" sz="24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926" t="-1193" b="-802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47124E-7503-4840-A5F9-696B9FB90D8C}"/>
              </a:ext>
            </a:extLst>
          </p:cNvPr>
          <p:cNvPicPr>
            <a:picLocks noChangeAspect="1"/>
          </p:cNvPicPr>
          <p:nvPr/>
        </p:nvPicPr>
        <p:blipFill>
          <a:blip r:embed="rId3"/>
          <a:stretch>
            <a:fillRect/>
          </a:stretch>
        </p:blipFill>
        <p:spPr>
          <a:xfrm>
            <a:off x="5241032" y="640581"/>
            <a:ext cx="3080600" cy="1039763"/>
          </a:xfrm>
          <a:prstGeom prst="rect">
            <a:avLst/>
          </a:prstGeom>
        </p:spPr>
      </p:pic>
    </p:spTree>
    <p:extLst>
      <p:ext uri="{BB962C8B-B14F-4D97-AF65-F5344CB8AC3E}">
        <p14:creationId xmlns:p14="http://schemas.microsoft.com/office/powerpoint/2010/main" val="20311232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400" dirty="0"/>
                  <a:t>当内部为空或出现等式时，例如</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e>
                    </m:d>
                    <m:r>
                      <a:rPr lang="en-US" altLang="zh-CN" sz="2400" b="1" i="1" smtClean="0">
                        <a:latin typeface="Cambria Math" panose="02040503050406030204" pitchFamily="18" charset="0"/>
                      </a:rPr>
                      <m:t>,</m:t>
                    </m:r>
                  </m:oMath>
                </a14:m>
                <a:r>
                  <a:rPr lang="zh-CN" altLang="en-US" sz="2400" dirty="0"/>
                  <a:t>解析中心也一样可以定义</a:t>
                </a:r>
                <a:endParaRPr lang="en-US" altLang="zh-CN" sz="2400" dirty="0"/>
              </a:p>
              <a:p>
                <a:pPr lvl="1"/>
                <a:r>
                  <a:rPr lang="zh-CN" altLang="en-US" sz="2000" dirty="0"/>
                  <a:t>此时，中心选为最大化松弛变量</a:t>
                </a:r>
                <a14:m>
                  <m:oMath xmlns:m="http://schemas.openxmlformats.org/officeDocument/2006/math">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oMath>
                </a14:m>
                <a:r>
                  <a:rPr lang="zh-CN" altLang="en-US" sz="2000" dirty="0"/>
                  <a:t>乘积的线性曲面</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r>
                      <a:rPr lang="en-US" altLang="zh-CN" sz="2000" b="1" i="1" smtClean="0">
                        <a:latin typeface="Cambria Math" panose="02040503050406030204" pitchFamily="18" charset="0"/>
                      </a:rPr>
                      <m:t>,</m:t>
                    </m:r>
                  </m:oMath>
                </a14:m>
                <a:r>
                  <a:rPr lang="zh-CN" altLang="en-US" sz="2000" dirty="0"/>
                  <a:t>因此在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𝒆</m:t>
                        </m:r>
                      </m:sub>
                    </m:sSub>
                  </m:oMath>
                </a14:m>
                <a:r>
                  <a:rPr lang="zh-CN" altLang="en-US" sz="2000" dirty="0"/>
                  <a:t>内部是指松弛变量的正象限</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𝑹</m:t>
                        </m:r>
                      </m:e>
                      <m:sub>
                        <m:r>
                          <a:rPr lang="en-US" altLang="zh-CN" sz="2000" b="1" i="1" smtClean="0">
                            <a:latin typeface="Cambria Math" panose="02040503050406030204" pitchFamily="18" charset="0"/>
                          </a:rPr>
                          <m:t>+</m:t>
                        </m:r>
                      </m:sub>
                      <m:sup>
                        <m:r>
                          <a:rPr lang="en-US" altLang="zh-CN" sz="2000" b="1" i="1" smtClean="0">
                            <a:latin typeface="Cambria Math" panose="02040503050406030204" pitchFamily="18" charset="0"/>
                          </a:rPr>
                          <m:t>𝒏</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en-US" altLang="zh-CN" sz="2000" dirty="0"/>
                  <a:t>,</a:t>
                </a:r>
                <a:r>
                  <a:rPr lang="zh-CN" altLang="en-US" sz="2000" dirty="0"/>
                  <a:t>仅仅依赖于松弛变量的区域。</a:t>
                </a:r>
                <a:endParaRPr lang="en-US" altLang="zh-CN" sz="2000" dirty="0"/>
              </a:p>
              <a:p>
                <a:pPr lvl="1"/>
                <a:r>
                  <a:rPr lang="zh-CN" altLang="en-US" sz="2000" dirty="0"/>
                  <a:t>甚至仅对</a:t>
                </a:r>
                <a14:m>
                  <m:oMath xmlns:m="http://schemas.openxmlformats.org/officeDocument/2006/math">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𝒄</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𝑨</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𝒚</m:t>
                    </m:r>
                  </m:oMath>
                </a14:m>
                <a:r>
                  <a:rPr lang="zh-CN" altLang="en-US" sz="2000" dirty="0"/>
                  <a:t>的</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𝑺</m:t>
                        </m:r>
                      </m:e>
                      <m:sub>
                        <m:r>
                          <a:rPr lang="en-US" altLang="zh-CN" sz="2000" b="1" i="1" dirty="0" smtClean="0">
                            <a:latin typeface="Cambria Math" panose="02040503050406030204" pitchFamily="18" charset="0"/>
                          </a:rPr>
                          <m:t>𝒆</m:t>
                        </m:r>
                      </m:sub>
                    </m:sSub>
                  </m:oMath>
                </a14:m>
                <a:r>
                  <a:rPr lang="zh-CN" altLang="en-US" sz="2000" dirty="0"/>
                  <a:t>中的单点来说，存在某个</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zh-CN" altLang="en-US" sz="2000" i="1">
                        <a:latin typeface="Cambria Math" panose="02040503050406030204" pitchFamily="18" charset="0"/>
                      </a:rPr>
                      <m:t>，</m:t>
                    </m:r>
                  </m:oMath>
                </a14:m>
                <a:r>
                  <a:rPr lang="zh-CN" altLang="en-US" sz="2000" dirty="0"/>
                  <a:t>仍然说</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𝒆</m:t>
                        </m:r>
                      </m:sub>
                    </m:sSub>
                  </m:oMath>
                </a14:m>
                <a:r>
                  <a:rPr lang="zh-CN" altLang="en-US" sz="2000" dirty="0"/>
                  <a:t>非空</a:t>
                </a:r>
                <a:endParaRPr lang="en-US" altLang="zh-CN" sz="2000" dirty="0"/>
              </a:p>
              <a:p>
                <a:r>
                  <a:rPr lang="zh-CN" altLang="en-US" sz="2400" dirty="0"/>
                  <a:t>多面体</a:t>
                </a:r>
                <a14:m>
                  <m:oMath xmlns:m="http://schemas.openxmlformats.org/officeDocument/2006/math">
                    <m:r>
                      <a:rPr lang="en-US" altLang="zh-CN" sz="2400" b="1" i="1" smtClean="0">
                        <a:latin typeface="Cambria Math" panose="02040503050406030204" pitchFamily="18" charset="0"/>
                      </a:rPr>
                      <m:t>𝑺</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e>
                    </m:d>
                    <m:r>
                      <a:rPr lang="zh-CN" altLang="en-US" sz="2400" i="1">
                        <a:latin typeface="Cambria Math" panose="02040503050406030204" pitchFamily="18" charset="0"/>
                      </a:rPr>
                      <m:t>的</m:t>
                    </m:r>
                  </m:oMath>
                </a14:m>
                <a:r>
                  <a:rPr lang="zh-CN" altLang="en-US" sz="2400" dirty="0"/>
                  <a:t>解析体积定义为：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𝒱</m:t>
                        </m:r>
                      </m:e>
                      <m:sup>
                        <m:r>
                          <a:rPr lang="en-US" altLang="zh-CN" sz="2400" b="1" i="1" smtClean="0">
                            <a:latin typeface="Cambria Math" panose="02040503050406030204" pitchFamily="18" charset="0"/>
                          </a:rPr>
                          <m:t>𝒂</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𝚷</m:t>
                        </m:r>
                      </m:e>
                      <m:sub>
                        <m:r>
                          <a:rPr lang="en-US" altLang="zh-CN" sz="2400" b="1" i="0" smtClean="0">
                            <a:latin typeface="Cambria Math" panose="02040503050406030204" pitchFamily="18" charset="0"/>
                          </a:rPr>
                          <m:t>𝐣</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sub>
                      <m:sup>
                        <m:r>
                          <a:rPr lang="en-US" altLang="zh-CN" sz="2400" b="1" i="0" smtClean="0">
                            <a:latin typeface="Cambria Math" panose="02040503050406030204" pitchFamily="18" charset="0"/>
                          </a:rPr>
                          <m:t>𝐧</m:t>
                        </m:r>
                      </m:sup>
                    </m:sSubSup>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𝒋</m:t>
                        </m:r>
                      </m:sub>
                      <m:sup>
                        <m:r>
                          <a:rPr lang="en-US" altLang="zh-CN" sz="2400" b="1" i="1" smtClean="0">
                            <a:latin typeface="Cambria Math" panose="02040503050406030204" pitchFamily="18" charset="0"/>
                          </a:rPr>
                          <m:t>𝒂</m:t>
                        </m:r>
                      </m:sup>
                    </m:sSubSup>
                    <m:r>
                      <a:rPr lang="en-US" altLang="zh-CN" sz="2400" b="1" i="0"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𝚷</m:t>
                        </m:r>
                      </m:e>
                      <m:sub>
                        <m:r>
                          <a:rPr lang="en-US" altLang="zh-CN" sz="2400" b="1" i="0" smtClean="0">
                            <a:latin typeface="Cambria Math" panose="02040503050406030204" pitchFamily="18" charset="0"/>
                          </a:rPr>
                          <m:t>𝐣</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sub>
                      <m:sup>
                        <m:r>
                          <a:rPr lang="en-US" altLang="zh-CN" sz="2400" b="1" i="0" smtClean="0">
                            <a:latin typeface="Cambria Math" panose="02040503050406030204" pitchFamily="18" charset="0"/>
                          </a:rPr>
                          <m:t>𝐧</m:t>
                        </m:r>
                      </m:sup>
                    </m:sSubSup>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𝒋</m:t>
                        </m:r>
                      </m:sub>
                      <m:sup>
                        <m:r>
                          <a:rPr lang="en-US" altLang="zh-CN" sz="2400" b="1" i="1" smtClean="0">
                            <a:latin typeface="Cambria Math" panose="02040503050406030204" pitchFamily="18" charset="0"/>
                          </a:rPr>
                          <m:t>𝑻</m:t>
                        </m:r>
                      </m:sup>
                    </m:sSubSup>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𝒂</m:t>
                        </m:r>
                      </m:sup>
                    </m:sSup>
                    <m:r>
                      <a:rPr lang="en-US" altLang="zh-CN" sz="2400" b="1" i="0" smtClean="0">
                        <a:latin typeface="Cambria Math" panose="02040503050406030204" pitchFamily="18" charset="0"/>
                      </a:rPr>
                      <m:t>)</m:t>
                    </m:r>
                  </m:oMath>
                </a14:m>
                <a:endParaRPr lang="en-US" altLang="zh-CN" sz="2400" dirty="0"/>
              </a:p>
              <a:p>
                <a:pPr lvl="1"/>
                <a:r>
                  <a:rPr lang="zh-CN" altLang="en-US" sz="2000" dirty="0"/>
                  <a:t>如果一个约束超平面</a:t>
                </a:r>
                <a:r>
                  <a:rPr lang="en-US" altLang="zh-CN" sz="2000" dirty="0"/>
                  <a:t>(</a:t>
                </a:r>
                <a:r>
                  <a:rPr lang="zh-CN" altLang="en-US" sz="2000" dirty="0"/>
                  <a:t>比方说第一个</a:t>
                </a:r>
                <a:r>
                  <a:rPr lang="en-US" altLang="zh-CN" sz="2000" dirty="0"/>
                  <a:t>)</a:t>
                </a:r>
                <a:r>
                  <a:rPr lang="zh-CN" altLang="en-US" sz="2000" dirty="0"/>
                  <a:t>需要平移来将：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𝑻</m:t>
                        </m:r>
                      </m:sup>
                    </m:sSub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变为</a:t>
                </a:r>
                <a14:m>
                  <m:oMath xmlns:m="http://schemas.openxmlformats.org/officeDocument/2006/math">
                    <m:sSubSup>
                      <m:sSubSupPr>
                        <m:ctrlPr>
                          <a:rPr lang="en-US" altLang="zh-CN" sz="2000" b="1" i="1" dirty="0" smtClean="0">
                            <a:latin typeface="Cambria Math" panose="02040503050406030204" pitchFamily="18" charset="0"/>
                          </a:rPr>
                        </m:ctrlPr>
                      </m:sSubSupPr>
                      <m:e>
                        <m:r>
                          <a:rPr lang="en-US" altLang="zh-CN" sz="2000" b="1" i="1" dirty="0" smtClean="0">
                            <a:latin typeface="Cambria Math" panose="02040503050406030204" pitchFamily="18" charset="0"/>
                          </a:rPr>
                          <m:t>𝒂</m:t>
                        </m:r>
                      </m:e>
                      <m:sub>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𝑻</m:t>
                        </m:r>
                      </m:sup>
                    </m:sSubSup>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𝒚</m:t>
                        </m:r>
                      </m:e>
                      <m:sup>
                        <m:r>
                          <a:rPr lang="en-US" altLang="zh-CN" sz="2000" b="1" i="1" dirty="0" smtClean="0">
                            <a:latin typeface="Cambria Math" panose="02040503050406030204" pitchFamily="18" charset="0"/>
                          </a:rPr>
                          <m:t>𝒂</m:t>
                        </m:r>
                      </m:sup>
                    </m:sSup>
                    <m:r>
                      <a:rPr lang="en-US" altLang="zh-CN" sz="2000" b="1" i="1" dirty="0" smtClean="0">
                        <a:latin typeface="Cambria Math" panose="02040503050406030204" pitchFamily="18" charset="0"/>
                      </a:rPr>
                      <m:t>−</m:t>
                    </m:r>
                    <m:sSubSup>
                      <m:sSubSupPr>
                        <m:ctrlPr>
                          <a:rPr lang="en-US" altLang="zh-CN" sz="2000" b="1" i="1" dirty="0" smtClean="0">
                            <a:latin typeface="Cambria Math" panose="02040503050406030204" pitchFamily="18" charset="0"/>
                          </a:rPr>
                        </m:ctrlPr>
                      </m:sSubSupPr>
                      <m:e>
                        <m:r>
                          <a:rPr lang="en-US" altLang="zh-CN" sz="2000" b="1" i="1" dirty="0" smtClean="0">
                            <a:latin typeface="Cambria Math" panose="02040503050406030204" pitchFamily="18" charset="0"/>
                          </a:rPr>
                          <m:t>𝒂</m:t>
                        </m:r>
                      </m:e>
                      <m:sub>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𝑻</m:t>
                        </m:r>
                      </m:sup>
                    </m:sSubSup>
                    <m:r>
                      <a:rPr lang="en-US" altLang="zh-CN" sz="2000" b="1" i="1" dirty="0" smtClean="0">
                        <a:latin typeface="Cambria Math" panose="02040503050406030204" pitchFamily="18" charset="0"/>
                      </a:rPr>
                      <m:t>𝒚</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oMath>
                </a14:m>
                <a:r>
                  <a:rPr lang="zh-CN" altLang="en-US" sz="2000" dirty="0"/>
                  <a:t>即平行移动第一个超平面来切中心点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𝒂</m:t>
                        </m:r>
                      </m:sup>
                    </m:sSup>
                  </m:oMath>
                </a14:m>
                <a:r>
                  <a:rPr lang="en-US" altLang="zh-CN" sz="2000" dirty="0"/>
                  <a:t>,</a:t>
                </a:r>
                <a:r>
                  <a:rPr lang="zh-CN" altLang="en-US" sz="2000" dirty="0"/>
                  <a:t>如图，形成一个更小的多边形</a:t>
                </a:r>
                <a14:m>
                  <m:oMath xmlns:m="http://schemas.openxmlformats.org/officeDocument/2006/math">
                    <m:r>
                      <a:rPr lang="en-US" altLang="zh-CN" sz="2000" b="1" i="1" smtClean="0">
                        <a:latin typeface="Cambria Math" panose="02040503050406030204" pitchFamily="18" charset="0"/>
                      </a:rPr>
                      <m:t>𝑺</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𝒄</m:t>
                            </m:r>
                          </m:e>
                        </m:acc>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𝒄</m:t>
                            </m:r>
                          </m:e>
                        </m:acc>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𝒂</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&lt;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𝒄</m:t>
                            </m:r>
                          </m:e>
                        </m:acc>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endParaRPr lang="en-US" altLang="zh-CN" sz="2000" dirty="0"/>
              </a:p>
              <a:p>
                <a:r>
                  <a:rPr lang="zh-CN" altLang="en-US" sz="2400" dirty="0"/>
                  <a:t>定理：</a:t>
                </a:r>
                <a:r>
                  <a:rPr lang="en-US" altLang="zh-CN" sz="2400" dirty="0"/>
                  <a:t> </a:t>
                </a:r>
                <a14:m>
                  <m:oMath xmlns:m="http://schemas.openxmlformats.org/officeDocument/2006/math">
                    <m:f>
                      <m:fPr>
                        <m:ctrlPr>
                          <a:rPr lang="en-US" altLang="zh-CN" sz="2400" i="1" smtClean="0">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𝒱</m:t>
                            </m:r>
                          </m:e>
                          <m:sup>
                            <m:r>
                              <a:rPr lang="en-US" altLang="zh-CN" sz="2400" i="1">
                                <a:latin typeface="Cambria Math" panose="02040503050406030204" pitchFamily="18" charset="0"/>
                              </a:rPr>
                              <m:t>𝒂</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𝑨</m:t>
                            </m:r>
                            <m:r>
                              <a:rPr lang="en-US" altLang="zh-CN" sz="2400" i="1">
                                <a:latin typeface="Cambria Math" panose="02040503050406030204" pitchFamily="18" charset="0"/>
                              </a:rPr>
                              <m:t>,</m:t>
                            </m:r>
                            <m:acc>
                              <m:accPr>
                                <m:chr m:val="̂"/>
                                <m:ctrlPr>
                                  <a:rPr lang="en-US" altLang="zh-CN" sz="2400" b="1" i="1" smtClean="0">
                                    <a:latin typeface="Cambria Math" panose="02040503050406030204" pitchFamily="18" charset="0"/>
                                  </a:rPr>
                                </m:ctrlPr>
                              </m:accPr>
                              <m:e>
                                <m:r>
                                  <a:rPr lang="en-US" altLang="zh-CN" sz="2400" i="1">
                                    <a:latin typeface="Cambria Math" panose="02040503050406030204" pitchFamily="18" charset="0"/>
                                  </a:rPr>
                                  <m:t>𝒄</m:t>
                                </m:r>
                              </m:e>
                            </m:acc>
                          </m:e>
                        </m:d>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𝒱</m:t>
                            </m:r>
                          </m:e>
                          <m:sup>
                            <m:r>
                              <a:rPr lang="en-US" altLang="zh-CN" sz="2400" i="1">
                                <a:latin typeface="Cambria Math" panose="02040503050406030204" pitchFamily="18" charset="0"/>
                              </a:rPr>
                              <m:t>𝒂</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𝑨</m:t>
                            </m:r>
                            <m:r>
                              <a:rPr lang="en-US" altLang="zh-CN" sz="2400" i="1">
                                <a:latin typeface="Cambria Math" panose="02040503050406030204" pitchFamily="18" charset="0"/>
                              </a:rPr>
                              <m:t>,</m:t>
                            </m:r>
                            <m:r>
                              <a:rPr lang="en-US" altLang="zh-CN" sz="2400" i="1">
                                <a:latin typeface="Cambria Math" panose="02040503050406030204" pitchFamily="18" charset="0"/>
                              </a:rPr>
                              <m:t>𝒄</m:t>
                            </m:r>
                          </m:e>
                        </m:d>
                      </m:den>
                    </m:f>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𝟕𝟏𝟖</m:t>
                        </m:r>
                      </m:den>
                    </m:f>
                  </m:oMath>
                </a14:m>
                <a:endParaRPr lang="en-US" altLang="zh-CN" sz="2400" b="1" dirty="0"/>
              </a:p>
              <a:p>
                <a:r>
                  <a:rPr lang="zh-CN" altLang="en-US" sz="2400" dirty="0"/>
                  <a:t>考虑表示目标超平面的平移超平面，不断朝最优解移动，解析中心也将连续移动，其轨迹形成一条路径！称为中心路径！</a:t>
                </a:r>
                <a:endParaRPr lang="en-US" altLang="zh-CN" sz="2400" dirty="0"/>
              </a:p>
              <a:p>
                <a:pPr lvl="1"/>
                <a:endParaRPr lang="zh-CN" altLang="en-US" sz="20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926" t="-3905" r="-728" b="-878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FD274D1-C131-46FB-9034-3EDF1CBFA933}"/>
              </a:ext>
            </a:extLst>
          </p:cNvPr>
          <p:cNvPicPr>
            <a:picLocks noChangeAspect="1"/>
          </p:cNvPicPr>
          <p:nvPr/>
        </p:nvPicPr>
        <p:blipFill>
          <a:blip r:embed="rId3"/>
          <a:stretch>
            <a:fillRect/>
          </a:stretch>
        </p:blipFill>
        <p:spPr>
          <a:xfrm>
            <a:off x="7649638" y="437324"/>
            <a:ext cx="2056337" cy="694054"/>
          </a:xfrm>
          <a:prstGeom prst="rect">
            <a:avLst/>
          </a:prstGeom>
        </p:spPr>
      </p:pic>
    </p:spTree>
    <p:extLst>
      <p:ext uri="{BB962C8B-B14F-4D97-AF65-F5344CB8AC3E}">
        <p14:creationId xmlns:p14="http://schemas.microsoft.com/office/powerpoint/2010/main" val="22628530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en-US" altLang="zh-CN" sz="2000" dirty="0"/>
                  <a:t>LP</a:t>
                </a:r>
                <a:r>
                  <a:rPr lang="zh-CN" altLang="en-US" sz="2000" dirty="0"/>
                  <a:t>的内点法的核心思想就是使用非线性规划技术来进行分析！分析通常都是基于定义问题函数的区别</a:t>
                </a:r>
                <a:endParaRPr lang="en-US" altLang="zh-CN" sz="2000" dirty="0"/>
              </a:p>
              <a:p>
                <a:pPr lvl="1"/>
                <a:r>
                  <a:rPr lang="zh-CN" altLang="en-US" sz="1800" dirty="0"/>
                  <a:t>传统方法并没要求这些技术，因为定义的函数都是线性的</a:t>
                </a:r>
                <a:endParaRPr lang="en-US" altLang="zh-CN" sz="1800" dirty="0"/>
              </a:p>
              <a:p>
                <a:pPr lvl="1"/>
                <a:r>
                  <a:rPr lang="zh-CN" altLang="en-US" sz="1800" dirty="0"/>
                  <a:t>一般非线性规划则通过拉格朗日乘子来进行分析</a:t>
                </a:r>
                <a:endParaRPr lang="en-US" altLang="zh-CN" sz="1800" dirty="0"/>
              </a:p>
              <a:p>
                <a:r>
                  <a:rPr lang="zh-CN" altLang="en-US" sz="2000" dirty="0"/>
                  <a:t>非线性规划典型通过搜索迭代算法来求解，并且其变种非常多，我们假设使用牛顿法来求解</a:t>
                </a:r>
                <a:r>
                  <a:rPr lang="en-US" altLang="zh-CN" sz="2000" dirty="0"/>
                  <a:t>LP</a:t>
                </a:r>
              </a:p>
              <a:p>
                <a:pPr lvl="1"/>
                <a:r>
                  <a:rPr lang="zh-CN" altLang="en-US" sz="1800" dirty="0"/>
                  <a:t>非线性方法不仅改进了</a:t>
                </a:r>
                <a:r>
                  <a:rPr lang="en-US" altLang="zh-CN" sz="1800" dirty="0"/>
                  <a:t>LP</a:t>
                </a:r>
                <a:r>
                  <a:rPr lang="zh-CN" altLang="en-US" sz="1800" dirty="0"/>
                  <a:t>的求解</a:t>
                </a:r>
                <a:endParaRPr lang="en-US" altLang="zh-CN" sz="1800" dirty="0"/>
              </a:p>
              <a:p>
                <a:pPr lvl="1"/>
                <a:r>
                  <a:rPr lang="zh-CN" altLang="en-US" sz="1800" dirty="0"/>
                  <a:t>对于</a:t>
                </a:r>
                <a:r>
                  <a:rPr lang="en-US" altLang="zh-CN" sz="1800" dirty="0"/>
                  <a:t>LP</a:t>
                </a:r>
                <a:r>
                  <a:rPr lang="zh-CN" altLang="en-US" sz="1800" dirty="0"/>
                  <a:t>的内点法也进一步拓展到了</a:t>
                </a:r>
                <a:r>
                  <a:rPr lang="en-US" altLang="zh-CN" sz="1800" dirty="0"/>
                  <a:t>NLP</a:t>
                </a:r>
                <a:r>
                  <a:rPr lang="zh-CN" altLang="en-US" sz="1800" dirty="0"/>
                  <a:t>当中</a:t>
                </a:r>
                <a:endParaRPr lang="en-US" altLang="zh-CN" sz="1800" dirty="0"/>
              </a:p>
              <a:p>
                <a14:m>
                  <m:oMath xmlns:m="http://schemas.openxmlformats.org/officeDocument/2006/math">
                    <m:r>
                      <a:rPr lang="en-US" altLang="zh-CN" sz="2000" b="1" i="1" smtClean="0">
                        <a:solidFill>
                          <a:srgbClr val="FF0000"/>
                        </a:solidFill>
                        <a:latin typeface="Cambria Math" panose="02040503050406030204" pitchFamily="18" charset="0"/>
                      </a:rPr>
                      <m:t>𝑳𝑷</m:t>
                    </m:r>
                    <m:r>
                      <a:rPr lang="en-US" altLang="zh-CN" sz="2000" b="1" i="1" smtClean="0">
                        <a:latin typeface="Cambria Math" panose="02040503050406030204" pitchFamily="18" charset="0"/>
                      </a:rPr>
                      <m:t>:</m:t>
                    </m:r>
                    <m:r>
                      <a:rPr lang="en-US" altLang="zh-CN" sz="2000" i="1">
                        <a:latin typeface="Cambria Math" panose="02040503050406030204" pitchFamily="18" charset="0"/>
                      </a:rPr>
                      <m:t>𝒎𝒊𝒏</m:t>
                    </m:r>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 </m:t>
                    </m:r>
                    <m:r>
                      <a:rPr lang="en-US" altLang="zh-CN" sz="2000" i="1">
                        <a:latin typeface="Cambria Math" panose="02040503050406030204" pitchFamily="18" charset="0"/>
                      </a:rPr>
                      <m:t>𝑨𝒙</m:t>
                    </m:r>
                    <m:r>
                      <a:rPr lang="en-US" altLang="zh-CN" sz="2000" i="1" smtClean="0">
                        <a:latin typeface="Cambria Math" panose="02040503050406030204" pitchFamily="18" charset="0"/>
                      </a:rPr>
                      <m:t>=</m:t>
                    </m:r>
                    <m:r>
                      <a:rPr lang="en-US" altLang="zh-CN" sz="2000" i="1">
                        <a:latin typeface="Cambria Math" panose="02040503050406030204" pitchFamily="18" charset="0"/>
                      </a:rPr>
                      <m:t>𝒃</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𝟎</m:t>
                    </m:r>
                  </m:oMath>
                </a14:m>
                <a:r>
                  <a:rPr lang="zh-CN" altLang="en-US" sz="2000" dirty="0"/>
                  <a:t>，假设可行集为</a:t>
                </a:r>
                <a14:m>
                  <m:oMath xmlns:m="http://schemas.openxmlformats.org/officeDocument/2006/math">
                    <m:r>
                      <a:rPr lang="en-US" altLang="zh-CN" sz="2000" b="1" i="1" smtClean="0">
                        <a:latin typeface="Cambria Math" panose="02040503050406030204" pitchFamily="18" charset="0"/>
                      </a:rPr>
                      <m:t>ℱ</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ℱ</m:t>
                        </m:r>
                      </m:e>
                      <m:sub>
                        <m:r>
                          <a:rPr lang="en-US" altLang="zh-CN" sz="2000" b="1" i="1" smtClean="0">
                            <a:latin typeface="Cambria Math" panose="02040503050406030204" pitchFamily="18" charset="0"/>
                          </a:rPr>
                          <m:t>𝒊𝒏𝒕</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非空，且最优解集合有界。</a:t>
                </a:r>
                <a:endParaRPr lang="en-US" altLang="zh-CN" sz="2000" dirty="0"/>
              </a:p>
              <a:p>
                <a:pPr lvl="1"/>
                <a:r>
                  <a:rPr lang="zh-CN" altLang="en-US" sz="1800" dirty="0"/>
                  <a:t>定义</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zh-CN" altLang="en-US" sz="1800" i="1">
                        <a:latin typeface="Cambria Math" panose="02040503050406030204" pitchFamily="18" charset="0"/>
                      </a:rPr>
                      <m:t>，</m:t>
                    </m:r>
                  </m:oMath>
                </a14:m>
                <a:r>
                  <a:rPr lang="zh-CN" altLang="en-US" sz="1800" dirty="0"/>
                  <a:t>其障碍问题</a:t>
                </a:r>
                <a14:m>
                  <m:oMath xmlns:m="http://schemas.openxmlformats.org/officeDocument/2006/math">
                    <m:r>
                      <a:rPr lang="en-US" altLang="zh-CN" sz="1800" b="1" i="1" smtClean="0">
                        <a:solidFill>
                          <a:srgbClr val="FF0000"/>
                        </a:solidFill>
                        <a:latin typeface="Cambria Math" panose="02040503050406030204" pitchFamily="18" charset="0"/>
                      </a:rPr>
                      <m:t>𝑩𝑷</m:t>
                    </m:r>
                  </m:oMath>
                </a14:m>
                <a:r>
                  <a:rPr lang="zh-CN" altLang="en-US" sz="1800" dirty="0"/>
                  <a:t>为：</a:t>
                </a:r>
                <a:endParaRPr lang="en-US" altLang="zh-CN" sz="1800" dirty="0"/>
              </a:p>
              <a:p>
                <a:pPr lvl="1"/>
                <a14:m>
                  <m:oMath xmlns:m="http://schemas.openxmlformats.org/officeDocument/2006/math">
                    <m:r>
                      <a:rPr lang="en-US" altLang="zh-CN" sz="1800" b="1" i="1" smtClean="0">
                        <a:solidFill>
                          <a:srgbClr val="FF0000"/>
                        </a:solidFill>
                        <a:latin typeface="Cambria Math" panose="02040503050406030204" pitchFamily="18" charset="0"/>
                      </a:rPr>
                      <m:t>𝒎𝒊𝒏</m:t>
                    </m:r>
                    <m:r>
                      <a:rPr lang="en-US" altLang="zh-CN" sz="1800" b="1" i="1" smtClean="0">
                        <a:solidFill>
                          <a:srgbClr val="FF0000"/>
                        </a:solidFill>
                        <a:latin typeface="Cambria Math" panose="02040503050406030204" pitchFamily="18" charset="0"/>
                      </a:rPr>
                      <m:t> </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𝒄</m:t>
                        </m:r>
                      </m:e>
                      <m:sup>
                        <m:r>
                          <a:rPr lang="en-US" altLang="zh-CN" sz="1800" b="1" i="1" smtClean="0">
                            <a:solidFill>
                              <a:srgbClr val="FF0000"/>
                            </a:solidFill>
                            <a:latin typeface="Cambria Math" panose="02040503050406030204" pitchFamily="18" charset="0"/>
                          </a:rPr>
                          <m:t>𝑻</m:t>
                        </m:r>
                      </m:sup>
                    </m:sSup>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𝝁</m:t>
                    </m:r>
                    <m:nary>
                      <m:naryPr>
                        <m:chr m:val="∑"/>
                        <m:ctrlPr>
                          <a:rPr lang="en-US" altLang="zh-CN" sz="1800" b="1" i="1" smtClean="0">
                            <a:solidFill>
                              <a:srgbClr val="FF0000"/>
                            </a:solidFill>
                            <a:latin typeface="Cambria Math" panose="02040503050406030204" pitchFamily="18" charset="0"/>
                          </a:rPr>
                        </m:ctrlPr>
                      </m:naryPr>
                      <m:sub>
                        <m:r>
                          <a:rPr lang="en-US" altLang="zh-CN" sz="1800" b="1" i="1" smtClean="0">
                            <a:solidFill>
                              <a:srgbClr val="FF0000"/>
                            </a:solidFill>
                            <a:latin typeface="Cambria Math" panose="02040503050406030204" pitchFamily="18" charset="0"/>
                          </a:rPr>
                          <m:t>𝒋</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𝒏</m:t>
                        </m:r>
                      </m:sup>
                      <m:e>
                        <m:r>
                          <a:rPr lang="en-US" altLang="zh-CN" sz="1800" b="1" i="1" smtClean="0">
                            <a:solidFill>
                              <a:srgbClr val="FF0000"/>
                            </a:solidFill>
                            <a:latin typeface="Cambria Math" panose="02040503050406030204" pitchFamily="18" charset="0"/>
                          </a:rPr>
                          <m:t>𝒍𝒐𝒈</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𝒋</m:t>
                            </m:r>
                          </m:sub>
                        </m:sSub>
                      </m:e>
                    </m:nary>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a14:m>
                <a:endParaRPr lang="en-US" altLang="zh-CN" sz="1800" dirty="0"/>
              </a:p>
              <a:p>
                <a:pPr lvl="1"/>
                <a:r>
                  <a:rPr lang="zh-CN" altLang="en-US" sz="1800" dirty="0"/>
                  <a:t>显然，</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zh-CN" altLang="en-US" sz="1800" dirty="0"/>
                  <a:t>则</a:t>
                </a:r>
                <a14:m>
                  <m:oMath xmlns:m="http://schemas.openxmlformats.org/officeDocument/2006/math">
                    <m:r>
                      <a:rPr lang="en-US" altLang="zh-CN" sz="1800" b="1" i="1" dirty="0" smtClean="0">
                        <a:latin typeface="Cambria Math" panose="02040503050406030204" pitchFamily="18" charset="0"/>
                      </a:rPr>
                      <m:t>𝑩𝑷</m:t>
                    </m:r>
                  </m:oMath>
                </a14:m>
                <a:r>
                  <a:rPr lang="zh-CN" altLang="en-US" sz="1800" dirty="0"/>
                  <a:t>问题对应</a:t>
                </a:r>
                <a14:m>
                  <m:oMath xmlns:m="http://schemas.openxmlformats.org/officeDocument/2006/math">
                    <m:r>
                      <a:rPr lang="en-US" altLang="zh-CN" sz="1800" b="1" i="1" smtClean="0">
                        <a:latin typeface="Cambria Math" panose="02040503050406030204" pitchFamily="18" charset="0"/>
                      </a:rPr>
                      <m:t>𝑳𝑷</m:t>
                    </m:r>
                  </m:oMath>
                </a14:m>
                <a:r>
                  <a:rPr lang="zh-CN" altLang="en-US" sz="1800" dirty="0"/>
                  <a:t>问题。</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oMath>
                </a14:m>
                <a:r>
                  <a:rPr lang="en-US" altLang="zh-CN" sz="1800" dirty="0"/>
                  <a:t>,</a:t>
                </a:r>
                <a:r>
                  <a:rPr lang="zh-CN" altLang="en-US" sz="1800" dirty="0"/>
                  <a:t>解逼近可行域（只考虑有界情况）的解析中心</a:t>
                </a:r>
                <a:endParaRPr lang="en-US" altLang="zh-CN" sz="1800" dirty="0"/>
              </a:p>
              <a:p>
                <a:pPr lvl="1"/>
                <a:r>
                  <a:rPr lang="zh-CN" altLang="en-US" sz="1800" dirty="0"/>
                  <a:t>随着</a:t>
                </a:r>
                <a14:m>
                  <m:oMath xmlns:m="http://schemas.openxmlformats.org/officeDocument/2006/math">
                    <m:r>
                      <a:rPr lang="en-US" altLang="zh-CN" sz="1800" b="1" i="1" smtClean="0">
                        <a:latin typeface="Cambria Math" panose="02040503050406030204" pitchFamily="18" charset="0"/>
                      </a:rPr>
                      <m:t>𝝁</m:t>
                    </m:r>
                    <m:r>
                      <a:rPr lang="zh-CN" altLang="en-US" sz="1800" i="1">
                        <a:latin typeface="Cambria Math" panose="02040503050406030204" pitchFamily="18" charset="0"/>
                      </a:rPr>
                      <m:t>不断</m:t>
                    </m:r>
                  </m:oMath>
                </a14:m>
                <a:r>
                  <a:rPr lang="zh-CN" altLang="en-US" sz="1800" dirty="0"/>
                  <a:t>朝</a:t>
                </a:r>
                <a:r>
                  <a:rPr lang="en-US" altLang="zh-CN" sz="1800" dirty="0"/>
                  <a:t>0</a:t>
                </a:r>
                <a:r>
                  <a:rPr lang="zh-CN" altLang="en-US" sz="1800" dirty="0"/>
                  <a:t>变化，则由</a:t>
                </a:r>
                <a:r>
                  <a:rPr lang="en-US" altLang="zh-CN" sz="1800" dirty="0"/>
                  <a:t>BP</a:t>
                </a:r>
                <a:r>
                  <a:rPr lang="zh-CN" altLang="en-US" sz="1800" dirty="0"/>
                  <a:t>问题的解定义了一条路径</a:t>
                </a:r>
                <a14:m>
                  <m:oMath xmlns:m="http://schemas.openxmlformats.org/officeDocument/2006/math">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zh-CN" altLang="en-US" sz="1800" i="1">
                        <a:latin typeface="Cambria Math" panose="02040503050406030204" pitchFamily="18" charset="0"/>
                      </a:rPr>
                      <m:t>，</m:t>
                    </m:r>
                  </m:oMath>
                </a14:m>
                <a:r>
                  <a:rPr lang="zh-CN" altLang="en-US" sz="1800" dirty="0"/>
                  <a:t>称之为主中心路径</a:t>
                </a:r>
                <a:r>
                  <a:rPr lang="en-US" altLang="zh-CN" sz="1800" dirty="0"/>
                  <a:t>.</a:t>
                </a:r>
                <a:r>
                  <a:rPr lang="zh-CN" altLang="en-US" sz="1800" dirty="0"/>
                  <a:t>当</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zh-CN" altLang="en-US" sz="1800" i="1">
                        <a:latin typeface="Cambria Math" panose="02040503050406030204" pitchFamily="18" charset="0"/>
                      </a:rPr>
                      <m:t>时</m:t>
                    </m:r>
                  </m:oMath>
                </a14:m>
                <a:r>
                  <a:rPr lang="zh-CN" altLang="en-US" sz="1800" dirty="0"/>
                  <a:t>，路径收敛到最优面</a:t>
                </a:r>
                <a14:m>
                  <m:oMath xmlns:m="http://schemas.openxmlformats.org/officeDocument/2006/math">
                    <m:d>
                      <m:dPr>
                        <m:begChr m:val="{"/>
                        <m:endChr m:val="}"/>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𝒄</m:t>
                            </m:r>
                          </m:e>
                          <m:sup>
                            <m:r>
                              <a:rPr lang="en-US" altLang="zh-CN" sz="1800" b="1" i="1" dirty="0" smtClean="0">
                                <a:latin typeface="Cambria Math" panose="02040503050406030204" pitchFamily="18" charset="0"/>
                              </a:rPr>
                              <m:t>𝑻</m:t>
                            </m:r>
                          </m:sup>
                        </m:sSup>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𝒛</m:t>
                            </m:r>
                          </m:e>
                          <m:sup>
                            <m:r>
                              <a:rPr lang="en-US" altLang="zh-CN" sz="1800" b="1" i="1" dirty="0" smtClean="0">
                                <a:latin typeface="Cambria Math" panose="02040503050406030204" pitchFamily="18" charset="0"/>
                              </a:rPr>
                              <m:t>∗</m:t>
                            </m:r>
                          </m:sup>
                        </m:sSup>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𝑨𝒙</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𝒃</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𝟎</m:t>
                        </m:r>
                      </m:e>
                    </m:d>
                  </m:oMath>
                </a14:m>
                <a:r>
                  <a:rPr lang="zh-CN" altLang="en-US" sz="1800" dirty="0"/>
                  <a:t>的解析中心</a:t>
                </a:r>
                <a:r>
                  <a:rPr lang="en-US" altLang="zh-CN" sz="1800" dirty="0"/>
                  <a:t>,</a:t>
                </a:r>
                <a:r>
                  <a:rPr lang="zh-CN" altLang="en-US" sz="1800" dirty="0"/>
                  <a:t>这里</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𝒛</m:t>
                        </m:r>
                      </m:e>
                      <m:sup>
                        <m:r>
                          <a:rPr lang="en-US" altLang="zh-CN" sz="1800" b="1" i="1" smtClean="0">
                            <a:latin typeface="Cambria Math" panose="02040503050406030204" pitchFamily="18" charset="0"/>
                          </a:rPr>
                          <m:t>∗</m:t>
                        </m:r>
                      </m:sup>
                    </m:sSup>
                    <m:r>
                      <a:rPr lang="zh-CN" altLang="en-US" sz="1800" i="1">
                        <a:latin typeface="Cambria Math" panose="02040503050406030204" pitchFamily="18" charset="0"/>
                      </a:rPr>
                      <m:t>是</m:t>
                    </m:r>
                  </m:oMath>
                </a14:m>
                <a:r>
                  <a:rPr lang="en-US" altLang="zh-CN" sz="1800" dirty="0"/>
                  <a:t>LP</a:t>
                </a:r>
                <a:r>
                  <a:rPr lang="zh-CN" altLang="en-US" sz="1800" dirty="0"/>
                  <a:t>问题的最优值</a:t>
                </a:r>
                <a:r>
                  <a:rPr lang="en-US" altLang="zh-CN" sz="1800" dirty="0"/>
                  <a:t>!</a:t>
                </a:r>
              </a:p>
              <a:p>
                <a:pPr lvl="1"/>
                <a:r>
                  <a:rPr lang="zh-CN" altLang="en-US" sz="1800" dirty="0"/>
                  <a:t>解</a:t>
                </a:r>
                <a:r>
                  <a:rPr lang="en-US" altLang="zh-CN" sz="1800" dirty="0"/>
                  <a:t>LP</a:t>
                </a:r>
                <a:r>
                  <a:rPr lang="zh-CN" altLang="en-US" sz="1800" dirty="0"/>
                  <a:t>问题的一种策略就是针对越来越小的</a:t>
                </a:r>
                <a14:m>
                  <m:oMath xmlns:m="http://schemas.openxmlformats.org/officeDocument/2006/math">
                    <m:r>
                      <a:rPr lang="en-US" altLang="zh-CN" sz="1800" b="1" i="1" smtClean="0">
                        <a:latin typeface="Cambria Math" panose="02040503050406030204" pitchFamily="18" charset="0"/>
                      </a:rPr>
                      <m:t>𝝁</m:t>
                    </m:r>
                    <m:r>
                      <a:rPr lang="zh-CN" altLang="en-US" sz="1800" i="1">
                        <a:latin typeface="Cambria Math" panose="02040503050406030204" pitchFamily="18" charset="0"/>
                      </a:rPr>
                      <m:t>求解</m:t>
                    </m:r>
                  </m:oMath>
                </a14:m>
                <a:r>
                  <a:rPr lang="en-US" altLang="zh-CN" sz="1800" dirty="0"/>
                  <a:t>BP</a:t>
                </a:r>
                <a:r>
                  <a:rPr lang="zh-CN" altLang="en-US" sz="1800" dirty="0"/>
                  <a:t>问题，这就是内点法的核心思想</a:t>
                </a:r>
                <a:r>
                  <a:rPr lang="en-US" altLang="zh-CN" sz="1800" dirty="0"/>
                  <a:t>!</a:t>
                </a:r>
                <a:endParaRPr lang="zh-CN" altLang="en-US" sz="1800" dirty="0"/>
              </a:p>
              <a:p>
                <a:endParaRPr lang="zh-CN" altLang="en-US" sz="20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595" t="-759" r="-463" b="-11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0363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400" dirty="0"/>
                  <a:t>内点法</a:t>
                </a:r>
                <a:endParaRPr lang="en-US" altLang="zh-CN" sz="2400" dirty="0"/>
              </a:p>
              <a:p>
                <a:pPr lvl="1"/>
                <a:r>
                  <a:rPr lang="zh-CN" altLang="en-US" sz="2000" dirty="0"/>
                  <a:t>在</a:t>
                </a:r>
                <a:r>
                  <a:rPr lang="en-US" altLang="zh-CN" sz="2000" dirty="0"/>
                  <a:t>BP</a:t>
                </a:r>
                <a:r>
                  <a:rPr lang="zh-CN" altLang="en-US" sz="2000" dirty="0"/>
                  <a:t>问题中引入</a:t>
                </a:r>
                <a:r>
                  <a:rPr lang="zh-CN" altLang="en-US" sz="2000" dirty="0">
                    <a:solidFill>
                      <a:srgbClr val="FF0000"/>
                    </a:solidFill>
                  </a:rPr>
                  <a:t>拉格朗日乘子向量</a:t>
                </a:r>
                <a14:m>
                  <m:oMath xmlns:m="http://schemas.openxmlformats.org/officeDocument/2006/math">
                    <m:r>
                      <a:rPr lang="en-US" altLang="zh-CN" sz="2000" b="1" i="1" smtClean="0">
                        <a:solidFill>
                          <a:srgbClr val="FF0000"/>
                        </a:solidFill>
                        <a:latin typeface="Cambria Math" panose="02040503050406030204" pitchFamily="18" charset="0"/>
                      </a:rPr>
                      <m:t>𝒚</m:t>
                    </m:r>
                    <m:r>
                      <a:rPr lang="zh-CN" altLang="en-US" sz="2000" i="1">
                        <a:latin typeface="Cambria Math" panose="02040503050406030204" pitchFamily="18" charset="0"/>
                      </a:rPr>
                      <m:t>到</m:t>
                    </m:r>
                  </m:oMath>
                </a14:m>
                <a:r>
                  <a:rPr lang="zh-CN" altLang="en-US" sz="2000" dirty="0"/>
                  <a:t>线性约束中形成拉格朗日函数</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e>
                      </m:nary>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oMath>
                  </m:oMathPara>
                </a14:m>
                <a:endParaRPr lang="en-US" altLang="zh-CN" sz="2000" dirty="0"/>
              </a:p>
              <a:p>
                <a:pPr lvl="1"/>
                <a:r>
                  <a:rPr lang="zh-CN" altLang="en-US" sz="2000" dirty="0"/>
                  <a:t>令</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𝑳</m:t>
                        </m:r>
                      </m:num>
                      <m:den>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𝝁</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oMath>
                </a14:m>
                <a:endParaRPr lang="en-US" altLang="zh-CN" sz="2000" dirty="0"/>
              </a:p>
              <a:p>
                <a:pPr lvl="1"/>
                <a:r>
                  <a:rPr lang="zh-CN" altLang="en-US" sz="2000" dirty="0"/>
                  <a:t>从而有</a:t>
                </a:r>
                <a14:m>
                  <m:oMath xmlns:m="http://schemas.openxmlformats.org/officeDocument/2006/math">
                    <m:r>
                      <a:rPr lang="en-US" altLang="zh-CN" sz="2000" b="1" i="1" smtClean="0">
                        <a:latin typeface="Cambria Math" panose="02040503050406030204" pitchFamily="18" charset="0"/>
                      </a:rPr>
                      <m:t>𝝁</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oMath>
                </a14:m>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𝒋</m:t>
                        </m:r>
                      </m:sub>
                    </m:sSub>
                    <m:r>
                      <a:rPr lang="zh-CN" altLang="en-US" sz="2000" i="1">
                        <a:latin typeface="Cambria Math" panose="02040503050406030204" pitchFamily="18" charset="0"/>
                      </a:rPr>
                      <m:t>是</m:t>
                    </m:r>
                  </m:oMath>
                </a14:m>
                <a:r>
                  <a:rPr lang="en-US" altLang="zh-CN" sz="2000" dirty="0"/>
                  <a:t>A</a:t>
                </a:r>
                <a:r>
                  <a:rPr lang="zh-CN" altLang="en-US" sz="2000" dirty="0"/>
                  <a:t>的第</a:t>
                </a:r>
                <a14:m>
                  <m:oMath xmlns:m="http://schemas.openxmlformats.org/officeDocument/2006/math">
                    <m:r>
                      <a:rPr lang="en-US" altLang="zh-CN" sz="2000" b="1" i="1" smtClean="0">
                        <a:latin typeface="Cambria Math" panose="02040503050406030204" pitchFamily="18" charset="0"/>
                      </a:rPr>
                      <m:t>𝒋</m:t>
                    </m:r>
                    <m:r>
                      <a:rPr lang="zh-CN" altLang="en-US" sz="2000" i="1">
                        <a:latin typeface="Cambria Math" panose="02040503050406030204" pitchFamily="18" charset="0"/>
                      </a:rPr>
                      <m:t>个</m:t>
                    </m:r>
                  </m:oMath>
                </a14:m>
                <a:r>
                  <a:rPr lang="zh-CN" altLang="en-US" sz="2000" dirty="0"/>
                  <a:t>列向量，</a:t>
                </a:r>
                <a14:m>
                  <m:oMath xmlns:m="http://schemas.openxmlformats.org/officeDocument/2006/math">
                    <m:r>
                      <a:rPr lang="en-US" altLang="zh-CN" sz="2000" b="1" i="1" smtClean="0">
                        <a:latin typeface="Cambria Math" panose="02040503050406030204" pitchFamily="18" charset="0"/>
                      </a:rPr>
                      <m:t>𝑿</m:t>
                    </m:r>
                    <m:r>
                      <a:rPr lang="zh-CN" altLang="en-US" sz="2000" i="1">
                        <a:latin typeface="Cambria Math" panose="02040503050406030204" pitchFamily="18" charset="0"/>
                      </a:rPr>
                      <m:t>是</m:t>
                    </m:r>
                  </m:oMath>
                </a14:m>
                <a:r>
                  <a:rPr lang="zh-CN" altLang="en-US" sz="2000" dirty="0"/>
                  <a:t>对角元素为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zh-CN" altLang="en-US" sz="2000" i="1">
                        <a:latin typeface="Cambria Math" panose="02040503050406030204" pitchFamily="18" charset="0"/>
                      </a:rPr>
                      <m:t>的</m:t>
                    </m:r>
                  </m:oMath>
                </a14:m>
                <a:r>
                  <a:rPr lang="zh-CN" altLang="en-US" sz="2000" dirty="0"/>
                  <a:t>对角矩阵</a:t>
                </a:r>
                <a:r>
                  <a:rPr lang="en-US" altLang="zh-CN" sz="2000" dirty="0"/>
                  <a:t>.</a:t>
                </a:r>
                <a:r>
                  <a:rPr lang="zh-CN" altLang="en-US" sz="2000" dirty="0"/>
                  <a:t>令</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𝒔</m:t>
                        </m:r>
                      </m:e>
                      <m:sub>
                        <m:r>
                          <a:rPr lang="en-US" altLang="zh-CN" sz="2000" b="1" i="1" smtClean="0">
                            <a:solidFill>
                              <a:srgbClr val="FF0000"/>
                            </a:solidFill>
                            <a:latin typeface="Cambria Math" panose="02040503050406030204" pitchFamily="18" charset="0"/>
                          </a:rPr>
                          <m:t>𝒋</m:t>
                        </m:r>
                      </m:sub>
                    </m:sSub>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𝝁</m:t>
                        </m:r>
                      </m:num>
                      <m:den>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𝒋</m:t>
                            </m:r>
                          </m:sub>
                        </m:sSub>
                      </m:den>
                    </m:f>
                    <m:r>
                      <a:rPr lang="zh-CN" altLang="en-US" sz="2000" i="1">
                        <a:latin typeface="Cambria Math" panose="02040503050406030204" pitchFamily="18" charset="0"/>
                      </a:rPr>
                      <m:t>，</m:t>
                    </m:r>
                    <m:r>
                      <a:rPr lang="zh-CN" altLang="en-US" sz="2000" i="1" smtClean="0">
                        <a:latin typeface="Cambria Math" panose="02040503050406030204" pitchFamily="18" charset="0"/>
                      </a:rPr>
                      <m:t>则</m:t>
                    </m:r>
                  </m:oMath>
                </a14:m>
                <a:r>
                  <a:rPr lang="zh-CN" altLang="en-US" sz="2000" dirty="0"/>
                  <a:t>完整条件可写为：</a:t>
                </a:r>
                <a:endParaRPr lang="en-US" altLang="zh-CN" sz="2000" dirty="0"/>
              </a:p>
              <a:p>
                <a:pPr lvl="1"/>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e>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eqArr>
                      </m:e>
                    </m:d>
                  </m:oMath>
                </a14:m>
                <a:r>
                  <a:rPr lang="en-US" altLang="zh-CN" sz="2000" dirty="0"/>
                  <a:t>,</a:t>
                </a:r>
                <a:r>
                  <a:rPr lang="zh-CN" altLang="en-US" sz="2000" dirty="0"/>
                  <a:t>注意这里都是矢量或矩阵，</a:t>
                </a:r>
                <a14:m>
                  <m:oMath xmlns:m="http://schemas.openxmlformats.org/officeDocument/2006/math">
                    <m:r>
                      <a:rPr lang="en-US" altLang="zh-CN" sz="2000" b="1" i="1" smtClean="0">
                        <a:latin typeface="Cambria Math" panose="02040503050406030204" pitchFamily="18" charset="0"/>
                      </a:rPr>
                      <m:t>𝒚</m:t>
                    </m:r>
                  </m:oMath>
                </a14:m>
                <a:r>
                  <a:rPr lang="zh-CN" altLang="en-US" sz="2000" dirty="0"/>
                  <a:t>是对偶可行解，且，</a:t>
                </a:r>
                <a14:m>
                  <m:oMath xmlns:m="http://schemas.openxmlformats.org/officeDocument/2006/math">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endParaRPr lang="en-US" altLang="zh-CN" sz="20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8960969"/>
      </p:ext>
    </p:extLst>
  </p:cSld>
  <p:clrMapOvr>
    <a:masterClrMapping/>
  </p:clrMapOvr>
  <p:transition spd="med">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a:xfrm>
                <a:off x="488951" y="1160463"/>
                <a:ext cx="6775260" cy="5616575"/>
              </a:xfrm>
            </p:spPr>
            <p:txBody>
              <a:bodyPr/>
              <a:lstStyle/>
              <a:p>
                <a:r>
                  <a:rPr lang="zh-CN" altLang="en-US" sz="2000" dirty="0"/>
                  <a:t>例子*：考虑在单位方形区域</a:t>
                </a:r>
                <a14:m>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𝟐</m:t>
                        </m:r>
                      </m:sup>
                    </m:sSup>
                  </m:oMath>
                </a14:m>
                <a:r>
                  <a:rPr lang="en-US" altLang="zh-CN" sz="2000" dirty="0"/>
                  <a:t>,</a:t>
                </a:r>
                <a:r>
                  <a:rPr lang="zh-CN" altLang="en-US" sz="2000" dirty="0"/>
                  <a:t>求解</a:t>
                </a:r>
                <a:endParaRPr lang="en-US" altLang="zh-CN" sz="2000" dirty="0"/>
              </a:p>
              <a:p>
                <a14:m>
                  <m:oMath xmlns:m="http://schemas.openxmlformats.org/officeDocument/2006/math">
                    <m:r>
                      <a:rPr lang="en-US" altLang="zh-CN" sz="2000" b="1" i="0" dirty="0" smtClean="0">
                        <a:latin typeface="Cambria Math" panose="02040503050406030204" pitchFamily="18" charset="0"/>
                      </a:rPr>
                      <m:t>  </m:t>
                    </m:r>
                    <m:r>
                      <a:rPr lang="en-US" altLang="zh-CN" sz="2000" b="1" i="1" dirty="0" smtClean="0">
                        <a:latin typeface="Cambria Math" panose="02040503050406030204" pitchFamily="18" charset="0"/>
                      </a:rPr>
                      <m:t>𝒎𝒊𝒏</m:t>
                    </m:r>
                    <m:r>
                      <a:rPr lang="en-US" altLang="zh-CN" sz="2000" b="1" i="1" dirty="0" smtClean="0">
                        <a:latin typeface="Cambria Math" panose="02040503050406030204" pitchFamily="18" charset="0"/>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 </m:t>
                    </m:r>
                  </m:oMath>
                </a14:m>
                <a:endParaRPr lang="en-US" altLang="zh-CN" sz="2000" b="1" i="1" dirty="0">
                  <a:latin typeface="Cambria Math" panose="02040503050406030204" pitchFamily="18" charset="0"/>
                </a:endParaRPr>
              </a:p>
              <a:p>
                <a14:m>
                  <m:oMath xmlns:m="http://schemas.openxmlformats.org/officeDocument/2006/math">
                    <m:r>
                      <a:rPr lang="en-US" altLang="zh-CN" sz="2000" b="1" i="1" dirty="0" smtClean="0">
                        <a:latin typeface="Cambria Math" panose="02040503050406030204" pitchFamily="18" charset="0"/>
                      </a:rPr>
                      <m:t>𝒔</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𝒕</m:t>
                    </m:r>
                    <m:r>
                      <a:rPr lang="en-US" altLang="zh-CN" sz="2000" b="1" i="1" dirty="0" smtClean="0">
                        <a:latin typeface="Cambria Math" panose="02040503050406030204" pitchFamily="18" charset="0"/>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𝟑</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𝟐</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𝟒</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𝒊</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𝟒</m:t>
                    </m:r>
                  </m:oMath>
                </a14:m>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𝟒</m:t>
                        </m:r>
                      </m:sub>
                    </m:sSub>
                  </m:oMath>
                </a14:m>
                <a:r>
                  <a:rPr lang="zh-CN" altLang="en-US" sz="2000" dirty="0"/>
                  <a:t>为松弛变量，</a:t>
                </a:r>
                <a14:m>
                  <m:oMath xmlns:m="http://schemas.openxmlformats.org/officeDocument/2006/math">
                    <m:r>
                      <a:rPr lang="en-US" altLang="zh-CN" sz="2000" b="1" i="1" smtClean="0">
                        <a:latin typeface="Cambria Math" panose="02040503050406030204" pitchFamily="18" charset="0"/>
                      </a:rPr>
                      <m:t>𝒙</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oMath>
                </a14:m>
                <a:r>
                  <a:rPr lang="zh-CN" altLang="en-US" sz="2000" dirty="0"/>
                  <a:t>的最优性条件包括原始的两个线性约束方程和下面四个方程：</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𝟒</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𝝁</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𝟒</m:t>
                    </m:r>
                  </m:oMath>
                </a14:m>
                <a:endParaRPr lang="en-US" altLang="zh-CN" sz="2000" b="1" dirty="0"/>
              </a:p>
              <a:p>
                <a:r>
                  <a:rPr lang="zh-CN" altLang="en-US" sz="2000" dirty="0"/>
                  <a:t>易求得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𝟒</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𝟐</m:t>
                                    </m:r>
                                  </m:sup>
                                </m:sSup>
                              </m:e>
                            </m:rad>
                          </m:e>
                        </m:d>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oMath>
                </a14:m>
                <a:r>
                  <a:rPr lang="en-US" altLang="zh-CN" sz="2000" dirty="0"/>
                  <a:t>,</a:t>
                </a:r>
                <a:r>
                  <a:rPr lang="zh-CN" altLang="en-US" sz="2000" dirty="0"/>
                  <a:t>如果使用</a:t>
                </a:r>
                <a:r>
                  <a:rPr lang="en-US" altLang="zh-CN" sz="2000" dirty="0"/>
                  <a:t>“+”</a:t>
                </a:r>
                <a:r>
                  <a:rPr lang="zh-CN" altLang="en-US" sz="2000" dirty="0"/>
                  <a:t>对应的解，当</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e>
                    </m:d>
                    <m:r>
                      <a:rPr lang="en-US" altLang="zh-CN" sz="2000" b="1" i="1" smtClean="0">
                        <a:latin typeface="Cambria Math" panose="02040503050406030204" pitchFamily="18" charset="0"/>
                      </a:rPr>
                      <m:t>.</m:t>
                    </m:r>
                  </m:oMath>
                </a14:m>
                <a:r>
                  <a:rPr lang="zh-CN" altLang="en-US" sz="2000" dirty="0"/>
                  <a:t>注意，这个点不是立方体的角点，而是最优面</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的解析中心。</a:t>
                </a:r>
                <a:endParaRPr lang="en-US" altLang="zh-CN" sz="2000" dirty="0"/>
              </a:p>
              <a:p>
                <a:r>
                  <a:rPr lang="zh-CN" altLang="en-US" sz="2000" dirty="0"/>
                  <a:t>当</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oMath>
                </a14:m>
                <a:r>
                  <a:rPr lang="en-US" altLang="zh-CN" sz="2000" dirty="0"/>
                  <a:t>,</a:t>
                </a:r>
                <a:r>
                  <a:rPr lang="zh-CN" altLang="en-US" sz="2000" dirty="0"/>
                  <a:t>因此这种情况下中心路径是一条从方形解析中心到最优面解析中心的直线</a:t>
                </a:r>
                <a:endParaRPr lang="en-US" altLang="zh-CN" sz="2000" dirty="0"/>
              </a:p>
              <a:p>
                <a:pPr lvl="1"/>
                <a:endParaRPr lang="zh-CN" altLang="en-US" sz="18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xfrm>
                <a:off x="488951" y="1160463"/>
                <a:ext cx="6775260" cy="5616575"/>
              </a:xfrm>
              <a:blipFill>
                <a:blip r:embed="rId2"/>
                <a:stretch>
                  <a:fillRect l="-809" t="-651" r="-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74F1213-444C-44FA-BB9F-3759F65F34A5}"/>
                  </a:ext>
                </a:extLst>
              </p:cNvPr>
              <p:cNvSpPr/>
              <p:nvPr/>
            </p:nvSpPr>
            <p:spPr>
              <a:xfrm>
                <a:off x="7767018" y="1075309"/>
                <a:ext cx="2138982"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𝝁</m:t>
                              </m:r>
                            </m:e>
                            <m:e>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r>
                                <a:rPr lang="en-US" altLang="zh-CN" i="1">
                                  <a:latin typeface="Cambria Math" panose="02040503050406030204" pitchFamily="18" charset="0"/>
                                </a:rPr>
                                <m:t>𝒚</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𝒄</m:t>
                              </m:r>
                            </m:e>
                          </m:eqArr>
                        </m:e>
                      </m:d>
                    </m:oMath>
                  </m:oMathPara>
                </a14:m>
                <a:endParaRPr lang="zh-CN" altLang="en-US" dirty="0"/>
              </a:p>
            </p:txBody>
          </p:sp>
        </mc:Choice>
        <mc:Fallback xmlns="">
          <p:sp>
            <p:nvSpPr>
              <p:cNvPr id="4" name="矩形 3">
                <a:extLst>
                  <a:ext uri="{FF2B5EF4-FFF2-40B4-BE49-F238E27FC236}">
                    <a16:creationId xmlns:a16="http://schemas.microsoft.com/office/drawing/2014/main" id="{574F1213-444C-44FA-BB9F-3759F65F34A5}"/>
                  </a:ext>
                </a:extLst>
              </p:cNvPr>
              <p:cNvSpPr>
                <a:spLocks noRot="1" noChangeAspect="1" noMove="1" noResize="1" noEditPoints="1" noAdjustHandles="1" noChangeArrowheads="1" noChangeShapeType="1" noTextEdit="1"/>
              </p:cNvSpPr>
              <p:nvPr/>
            </p:nvSpPr>
            <p:spPr>
              <a:xfrm>
                <a:off x="7767018" y="1075309"/>
                <a:ext cx="2138982" cy="1271438"/>
              </a:xfrm>
              <a:prstGeom prst="rect">
                <a:avLst/>
              </a:prstGeom>
              <a:blipFill>
                <a:blip r:embed="rId6"/>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EB025F4-E310-4F9B-8EF2-E941F7BFBA1C}"/>
              </a:ext>
            </a:extLst>
          </p:cNvPr>
          <p:cNvPicPr>
            <a:picLocks noChangeAspect="1"/>
          </p:cNvPicPr>
          <p:nvPr/>
        </p:nvPicPr>
        <p:blipFill>
          <a:blip r:embed="rId7"/>
          <a:stretch>
            <a:fillRect/>
          </a:stretch>
        </p:blipFill>
        <p:spPr>
          <a:xfrm>
            <a:off x="7617296" y="4113237"/>
            <a:ext cx="2695575" cy="2762250"/>
          </a:xfrm>
          <a:prstGeom prst="rect">
            <a:avLst/>
          </a:prstGeom>
        </p:spPr>
      </p:pic>
      <p:sp>
        <p:nvSpPr>
          <p:cNvPr id="6" name="文本框 5">
            <a:extLst>
              <a:ext uri="{FF2B5EF4-FFF2-40B4-BE49-F238E27FC236}">
                <a16:creationId xmlns:a16="http://schemas.microsoft.com/office/drawing/2014/main" id="{3734D0ED-540C-4109-80DC-3CF3BACE76E5}"/>
              </a:ext>
            </a:extLst>
          </p:cNvPr>
          <p:cNvSpPr txBox="1"/>
          <p:nvPr/>
        </p:nvSpPr>
        <p:spPr>
          <a:xfrm>
            <a:off x="8011493" y="2814493"/>
            <a:ext cx="1650031" cy="830997"/>
          </a:xfrm>
          <a:prstGeom prst="rect">
            <a:avLst/>
          </a:prstGeom>
          <a:noFill/>
        </p:spPr>
        <p:txBody>
          <a:bodyPr wrap="square" rtlCol="0">
            <a:spAutoFit/>
          </a:bodyPr>
          <a:lstStyle/>
          <a:p>
            <a:r>
              <a:rPr lang="zh-CN" altLang="en-US" dirty="0"/>
              <a:t>如何获得这些方程</a:t>
            </a:r>
          </a:p>
        </p:txBody>
      </p:sp>
      <p:sp>
        <p:nvSpPr>
          <p:cNvPr id="7" name="箭头: 右 6">
            <a:extLst>
              <a:ext uri="{FF2B5EF4-FFF2-40B4-BE49-F238E27FC236}">
                <a16:creationId xmlns:a16="http://schemas.microsoft.com/office/drawing/2014/main" id="{136575CA-1281-456C-9A60-3A9360A67942}"/>
              </a:ext>
            </a:extLst>
          </p:cNvPr>
          <p:cNvSpPr/>
          <p:nvPr/>
        </p:nvSpPr>
        <p:spPr bwMode="auto">
          <a:xfrm rot="10800000">
            <a:off x="7207003" y="3066827"/>
            <a:ext cx="792088" cy="288032"/>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0982657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additive="base">
                                        <p:cTn id="5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 calcmode="lin" valueType="num">
                                      <p:cBhvr additive="base">
                                        <p:cTn id="5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000" dirty="0"/>
                  <a:t>考虑对偶问题</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𝑳𝑫</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m:oMathPara>
                </a14:m>
                <a:endParaRPr lang="en-US" altLang="zh-CN" sz="2000" b="1" dirty="0"/>
              </a:p>
              <a:p>
                <a:r>
                  <a:rPr lang="zh-CN" altLang="en-US" sz="2000" dirty="0"/>
                  <a:t>引入障碍函数法，</a:t>
                </a:r>
                <a:r>
                  <a:rPr lang="en-US" altLang="zh-CN" sz="2000" dirty="0"/>
                  <a:t>LD</a:t>
                </a:r>
                <a:r>
                  <a:rPr lang="zh-CN" altLang="en-US" sz="2000" dirty="0"/>
                  <a:t>问题成为</a:t>
                </a:r>
                <a:r>
                  <a:rPr lang="en-US" altLang="zh-CN" sz="2000" dirty="0"/>
                  <a:t>BD</a:t>
                </a:r>
                <a:r>
                  <a:rPr lang="zh-CN" altLang="en-US" sz="2000" dirty="0"/>
                  <a:t>问题：</a:t>
                </a:r>
                <a:endParaRPr lang="en-US" altLang="zh-CN" sz="2000" dirty="0"/>
              </a:p>
              <a:p>
                <a:pPr marL="0" indent="0" algn="ctr">
                  <a:buNone/>
                </a:pP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𝑩𝑫</m:t>
                        </m:r>
                      </m:e>
                    </m:d>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e>
                    </m:nary>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i="1">
                            <a:latin typeface="Cambria Math" panose="02040503050406030204" pitchFamily="18" charset="0"/>
                          </a:rPr>
                          <m:t>𝑻</m:t>
                        </m:r>
                      </m:sup>
                    </m:sSup>
                  </m:oMath>
                </a14:m>
                <a:r>
                  <a:rPr lang="zh-CN" altLang="en-US" sz="2000" dirty="0"/>
                  <a:t>＝</a:t>
                </a:r>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i="1">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endParaRPr lang="en-US" altLang="zh-CN" sz="2000" dirty="0"/>
              </a:p>
              <a:p>
                <a:r>
                  <a:rPr lang="zh-CN" altLang="en-US" sz="2000" dirty="0"/>
                  <a:t>假设对偶可行集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ℱ</m:t>
                        </m:r>
                      </m:e>
                      <m:sub>
                        <m:r>
                          <a:rPr lang="en-US" altLang="zh-CN" sz="2000" b="1" i="1" smtClean="0">
                            <a:latin typeface="Cambria Math" panose="02040503050406030204" pitchFamily="18" charset="0"/>
                          </a:rPr>
                          <m:t>𝒅</m:t>
                        </m:r>
                      </m:sub>
                    </m:sSub>
                  </m:oMath>
                </a14:m>
                <a:r>
                  <a:rPr lang="zh-CN" altLang="en-US" sz="2000" dirty="0"/>
                  <a:t>有内点，即</a:t>
                </a:r>
                <a14:m>
                  <m:oMath xmlns:m="http://schemas.openxmlformats.org/officeDocument/2006/math">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非空，</a:t>
                </a:r>
                <a:r>
                  <a:rPr lang="en-US" altLang="zh-CN" sz="2000" dirty="0"/>
                  <a:t>LD</a:t>
                </a:r>
                <a:r>
                  <a:rPr lang="zh-CN" altLang="en-US" sz="2000" dirty="0"/>
                  <a:t>问题的最优解集有界。则随</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变化，存在由</a:t>
                </a:r>
                <a:r>
                  <a:rPr lang="en-US" altLang="zh-CN" sz="2000" dirty="0"/>
                  <a:t>BD</a:t>
                </a:r>
                <a:r>
                  <a:rPr lang="zh-CN" altLang="en-US" sz="2000" dirty="0"/>
                  <a:t>问题的解定义的路径</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e>
                    </m:d>
                  </m:oMath>
                </a14:m>
                <a:r>
                  <a:rPr lang="zh-CN" altLang="en-US" sz="2000" dirty="0"/>
                  <a:t>。称之为对偶中心路径</a:t>
                </a:r>
                <a:r>
                  <a:rPr lang="en-US" altLang="zh-CN" sz="2000" dirty="0"/>
                  <a:t>.</a:t>
                </a:r>
              </a:p>
              <a:p>
                <a:r>
                  <a:rPr lang="zh-CN" altLang="en-US" sz="2000" dirty="0"/>
                  <a:t>为讨论充要条件，引入拉格朗日乘子</a:t>
                </a:r>
                <a:r>
                  <a:rPr lang="en-US" altLang="zh-CN" sz="2000" dirty="0"/>
                  <a:t>x</a:t>
                </a:r>
                <a:r>
                  <a:rPr lang="zh-CN" altLang="en-US" sz="2000" dirty="0"/>
                  <a:t>形成拉格朗日函数：</a:t>
                </a:r>
                <a:endParaRPr lang="en-US" altLang="zh-CN" sz="2000" dirty="0"/>
              </a:p>
              <a:p>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e>
                        </m:d>
                        <m:r>
                          <a:rPr lang="en-US" altLang="zh-CN" sz="2000" b="1" i="1" smtClean="0">
                            <a:latin typeface="Cambria Math" panose="02040503050406030204" pitchFamily="18" charset="0"/>
                          </a:rPr>
                          <m:t>𝒙</m:t>
                        </m:r>
                      </m:e>
                    </m:nary>
                  </m:oMath>
                </a14:m>
                <a:endParaRPr lang="en-US" altLang="zh-CN" sz="2000" dirty="0"/>
              </a:p>
              <a:p>
                <a:r>
                  <a:rPr lang="zh-CN" altLang="en-US" sz="2000" dirty="0"/>
                  <a:t>令偏导数为</a:t>
                </a:r>
                <a:r>
                  <a:rPr lang="en-US" altLang="zh-CN" sz="2000" dirty="0"/>
                  <a:t>0</a:t>
                </a:r>
                <a:r>
                  <a:rPr lang="zh-CN" altLang="en-US" sz="2000" dirty="0"/>
                  <a:t>，得：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𝒂</m:t>
                        </m:r>
                      </m:e>
                      <m:sup>
                        <m:r>
                          <a:rPr lang="en-US" altLang="zh-CN" sz="2000" b="1" i="1" smtClean="0">
                            <a:latin typeface="Cambria Math" panose="02040503050406030204" pitchFamily="18" charset="0"/>
                          </a:rPr>
                          <m:t>𝒊</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𝒂</m:t>
                        </m:r>
                      </m:e>
                      <m:sup>
                        <m:r>
                          <a:rPr lang="en-US" altLang="zh-CN" sz="2000" b="1" i="1" smtClean="0">
                            <a:latin typeface="Cambria Math" panose="02040503050406030204" pitchFamily="18" charset="0"/>
                          </a:rPr>
                          <m:t>𝒊</m:t>
                        </m:r>
                      </m:sup>
                    </m:sSup>
                  </m:oMath>
                </a14:m>
                <a:r>
                  <a:rPr lang="zh-CN" altLang="en-US" sz="2000" dirty="0"/>
                  <a:t>为</a:t>
                </a:r>
                <a14:m>
                  <m:oMath xmlns:m="http://schemas.openxmlformats.org/officeDocument/2006/math">
                    <m:r>
                      <a:rPr lang="en-US" altLang="zh-CN" sz="2000" b="1" i="1" dirty="0" smtClean="0">
                        <a:latin typeface="Cambria Math" panose="02040503050406030204" pitchFamily="18" charset="0"/>
                      </a:rPr>
                      <m:t>𝑨</m:t>
                    </m:r>
                  </m:oMath>
                </a14:m>
                <a:r>
                  <a:rPr lang="zh-CN" altLang="en-US" sz="2000" dirty="0"/>
                  <a:t>的第</a:t>
                </a:r>
                <a14:m>
                  <m:oMath xmlns:m="http://schemas.openxmlformats.org/officeDocument/2006/math">
                    <m:r>
                      <a:rPr lang="en-US" altLang="zh-CN" sz="2000" b="1" i="1" smtClean="0">
                        <a:latin typeface="Cambria Math" panose="02040503050406030204" pitchFamily="18" charset="0"/>
                      </a:rPr>
                      <m:t>𝒊</m:t>
                    </m:r>
                  </m:oMath>
                </a14:m>
                <a:r>
                  <a:rPr lang="zh-CN" altLang="en-US" sz="2000" dirty="0"/>
                  <a:t>行；对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oMath>
                </a14:m>
                <a:r>
                  <a:rPr lang="zh-CN" altLang="en-US" sz="2000" dirty="0"/>
                  <a:t>求偏导数为</a:t>
                </a:r>
                <a:r>
                  <a:rPr lang="en-US" altLang="zh-CN" sz="2000" dirty="0"/>
                  <a:t>0</a:t>
                </a:r>
                <a:r>
                  <a:rPr lang="zh-CN" altLang="en-US" sz="2000" dirty="0"/>
                  <a:t>得：</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𝝁</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oMath>
                </a14:m>
                <a:endParaRPr lang="en-US" altLang="zh-CN" sz="2000" dirty="0"/>
              </a:p>
              <a:p>
                <a:r>
                  <a:rPr lang="zh-CN" altLang="en-US" sz="2000" dirty="0"/>
                  <a:t>从而得到与主问题一致的最优性条件。</a:t>
                </a:r>
                <a:endParaRPr lang="en-US" altLang="zh-CN" sz="2000" dirty="0"/>
              </a:p>
              <a:p>
                <a:r>
                  <a:rPr lang="zh-CN" altLang="en-US" sz="2000" dirty="0"/>
                  <a:t>下面看对偶中心路径的几何表示，考虑对偶水平集</a:t>
                </a:r>
                <a14:m>
                  <m:oMath xmlns:m="http://schemas.openxmlformats.org/officeDocument/2006/math">
                    <m:r>
                      <a:rPr lang="en-US" altLang="zh-CN" sz="2000" b="1" i="1" smtClean="0">
                        <a:latin typeface="Cambria Math" panose="02040503050406030204" pitchFamily="18" charset="0"/>
                      </a:rPr>
                      <m:t>𝑯</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𝒛</m:t>
                        </m:r>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𝒛</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𝒛</m:t>
                        </m:r>
                      </m:e>
                      <m:sup>
                        <m:r>
                          <a:rPr lang="en-US" altLang="zh-CN" sz="2000" b="1" i="1" smtClean="0">
                            <a:latin typeface="Cambria Math" panose="02040503050406030204" pitchFamily="18" charset="0"/>
                          </a:rPr>
                          <m:t>∗</m:t>
                        </m:r>
                      </m:sup>
                    </m:sSup>
                  </m:oMath>
                </a14:m>
                <a:r>
                  <a:rPr lang="zh-CN" altLang="en-US" sz="2000" dirty="0"/>
                  <a:t>是</a:t>
                </a:r>
                <a:r>
                  <a:rPr lang="en-US" altLang="zh-CN" sz="2000" dirty="0"/>
                  <a:t>LD</a:t>
                </a:r>
                <a:r>
                  <a:rPr lang="zh-CN" altLang="en-US" sz="2000" dirty="0"/>
                  <a:t>问题的最优值。则</a:t>
                </a:r>
                <a14:m>
                  <m:oMath xmlns:m="http://schemas.openxmlformats.org/officeDocument/2006/math">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r>
                      <a:rPr lang="en-US" altLang="zh-CN" sz="2000" b="1" i="1" smtClean="0">
                        <a:latin typeface="Cambria Math" panose="02040503050406030204" pitchFamily="18" charset="0"/>
                      </a:rPr>
                      <m:t>)</m:t>
                    </m:r>
                  </m:oMath>
                </a14:m>
                <a:r>
                  <a:rPr lang="zh-CN" altLang="en-US" sz="2000" dirty="0"/>
                  <a:t>的解析中心</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𝒛</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r>
                      <a:rPr lang="en-US" altLang="zh-CN" sz="2000" b="1" i="1" smtClean="0">
                        <a:latin typeface="Cambria Math" panose="02040503050406030204" pitchFamily="18" charset="0"/>
                      </a:rPr>
                      <m:t>))</m:t>
                    </m:r>
                  </m:oMath>
                </a14:m>
                <a:r>
                  <a:rPr lang="zh-CN" altLang="en-US" sz="2000" dirty="0"/>
                  <a:t>随</a:t>
                </a:r>
                <a14:m>
                  <m:oMath xmlns:m="http://schemas.openxmlformats.org/officeDocument/2006/math">
                    <m:r>
                      <a:rPr lang="en-US" altLang="zh-CN" sz="2000" b="1" i="1" dirty="0" smtClean="0">
                        <a:latin typeface="Cambria Math" panose="02040503050406030204" pitchFamily="18" charset="0"/>
                      </a:rPr>
                      <m:t>𝒛</m:t>
                    </m:r>
                  </m:oMath>
                </a14:m>
                <a:r>
                  <a:rPr lang="zh-CN" altLang="en-US" sz="2000" dirty="0"/>
                  <a:t>从下面趋近最优值</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𝒛</m:t>
                        </m:r>
                      </m:e>
                      <m:sup>
                        <m:r>
                          <a:rPr lang="en-US" altLang="zh-CN" sz="2000" b="1" i="1" smtClean="0">
                            <a:latin typeface="Cambria Math" panose="02040503050406030204" pitchFamily="18" charset="0"/>
                          </a:rPr>
                          <m:t>∗</m:t>
                        </m:r>
                      </m:sup>
                    </m:sSup>
                    <m:r>
                      <a:rPr lang="zh-CN" altLang="en-US" sz="2000" i="1">
                        <a:latin typeface="Cambria Math" panose="02040503050406030204" pitchFamily="18" charset="0"/>
                      </a:rPr>
                      <m:t>，</m:t>
                    </m:r>
                  </m:oMath>
                </a14:m>
                <a:r>
                  <a:rPr lang="zh-CN" altLang="en-US" sz="2000" dirty="0"/>
                  <a:t>而与对偶中心路径一致。</a:t>
                </a:r>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595" t="-759" r="-728" b="-770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ACF4668-3D5B-4B18-8971-AD0B91EA8C11}"/>
              </a:ext>
            </a:extLst>
          </p:cNvPr>
          <p:cNvPicPr>
            <a:picLocks noChangeAspect="1"/>
          </p:cNvPicPr>
          <p:nvPr/>
        </p:nvPicPr>
        <p:blipFill>
          <a:blip r:embed="rId3"/>
          <a:stretch>
            <a:fillRect/>
          </a:stretch>
        </p:blipFill>
        <p:spPr>
          <a:xfrm>
            <a:off x="7905751" y="560850"/>
            <a:ext cx="2000249" cy="1757362"/>
          </a:xfrm>
          <a:prstGeom prst="rect">
            <a:avLst/>
          </a:prstGeom>
        </p:spPr>
      </p:pic>
    </p:spTree>
    <p:extLst>
      <p:ext uri="{BB962C8B-B14F-4D97-AF65-F5344CB8AC3E}">
        <p14:creationId xmlns:p14="http://schemas.microsoft.com/office/powerpoint/2010/main" val="16133097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000" dirty="0"/>
                  <a:t>考虑</a:t>
                </a:r>
                <a:r>
                  <a:rPr lang="en-US" altLang="zh-CN" sz="2000" dirty="0"/>
                  <a:t>P83</a:t>
                </a:r>
                <a:r>
                  <a:rPr lang="zh-CN" altLang="en-US" sz="2000" dirty="0"/>
                  <a:t>页的对偶问题：</a:t>
                </a:r>
                <a14:m>
                  <m:oMath xmlns:m="http://schemas.openxmlformats.org/officeDocument/2006/math">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b="1" dirty="0"/>
              </a:p>
              <a:p>
                <a:pPr lvl="1"/>
                <a:r>
                  <a:rPr lang="zh-CN" altLang="en-US" sz="1800" dirty="0"/>
                  <a:t>对偶障碍问题的解，从原问题的解可以很容易得到：</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𝝁</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𝝁</m:t>
                        </m:r>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𝝁</m:t>
                            </m:r>
                          </m:e>
                        </m:d>
                      </m:den>
                    </m:f>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𝝁</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𝝁</m:t>
                    </m:r>
                  </m:oMath>
                </a14:m>
                <a:endParaRPr lang="en-US" altLang="zh-CN" sz="1800" b="1" dirty="0"/>
              </a:p>
              <a:p>
                <a:pPr lvl="1"/>
                <a:r>
                  <a:rPr lang="zh-CN" altLang="en-US" sz="1800" dirty="0"/>
                  <a:t>随</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zh-CN" altLang="en-US" sz="1800" i="1">
                        <a:latin typeface="Cambria Math" panose="02040503050406030204" pitchFamily="18" charset="0"/>
                      </a:rPr>
                      <m:t>，</m:t>
                    </m:r>
                  </m:oMath>
                </a14:m>
                <a:r>
                  <a:rPr lang="zh-CN" altLang="en-US" sz="1800" dirty="0"/>
                  <a:t>我们有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正好是对偶</a:t>
                </a:r>
                <a:r>
                  <a:rPr lang="en-US" altLang="zh-CN" sz="1800" dirty="0"/>
                  <a:t>LP</a:t>
                </a:r>
                <a:r>
                  <a:rPr lang="zh-CN" altLang="en-US" sz="1800" dirty="0"/>
                  <a:t>问题的唯一解，当</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oMath>
                </a14:m>
                <a:r>
                  <a:rPr lang="zh-CN" altLang="en-US" sz="1800" dirty="0"/>
                  <a:t>向量</a:t>
                </a:r>
                <a14:m>
                  <m:oMath xmlns:m="http://schemas.openxmlformats.org/officeDocument/2006/math">
                    <m:r>
                      <a:rPr lang="en-US" altLang="zh-CN" sz="1800" b="1" i="1" dirty="0" smtClean="0">
                        <a:latin typeface="Cambria Math" panose="02040503050406030204" pitchFamily="18" charset="0"/>
                      </a:rPr>
                      <m:t>𝒚</m:t>
                    </m:r>
                  </m:oMath>
                </a14:m>
                <a:r>
                  <a:rPr lang="zh-CN" altLang="en-US" sz="1800" dirty="0"/>
                  <a:t>无界，因为此时对偶可行解集合本身也无界！</a:t>
                </a:r>
                <a:endParaRPr lang="en-US" altLang="zh-CN" sz="1800" dirty="0"/>
              </a:p>
              <a:p>
                <a:r>
                  <a:rPr lang="zh-CN" altLang="en-US" sz="2000" dirty="0"/>
                  <a:t>假设</a:t>
                </a:r>
                <a:r>
                  <a:rPr lang="en-US" altLang="zh-CN" sz="2000" dirty="0"/>
                  <a:t>LP</a:t>
                </a:r>
                <a:r>
                  <a:rPr lang="zh-CN" altLang="en-US" sz="2000" dirty="0"/>
                  <a:t>问题的可行域有内点，其最优解集合有界。则对偶问题也有内点，主对偶路径定义为满足如下条件的向量</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a:t>
                </a:r>
                <a:endParaRPr lang="en-US" altLang="zh-CN" sz="2000" dirty="0"/>
              </a:p>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𝑰</m:t>
                            </m:r>
                          </m:e>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eqAr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e>
                    </m:d>
                  </m:oMath>
                </a14:m>
                <a:endParaRPr lang="en-US" altLang="zh-CN" sz="2000" dirty="0"/>
              </a:p>
              <a:p>
                <a:r>
                  <a:rPr lang="zh-CN" altLang="en-US" sz="2000" dirty="0"/>
                  <a:t>实际上这就是对应主问题的主中心路径</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和对偶问题的对偶中心路径</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oMath>
                </a14:m>
                <a:r>
                  <a:rPr lang="en-US" altLang="zh-CN" sz="2000" dirty="0"/>
                  <a:t>,</a:t>
                </a:r>
                <a:r>
                  <a:rPr lang="zh-CN" altLang="en-US" sz="2000" dirty="0"/>
                  <a:t>当</a:t>
                </a:r>
                <a14:m>
                  <m:oMath xmlns:m="http://schemas.openxmlformats.org/officeDocument/2006/math">
                    <m:r>
                      <a:rPr lang="en-US" altLang="zh-CN" sz="2000" b="1" i="1" dirty="0" smtClean="0">
                        <a:latin typeface="Cambria Math" panose="02040503050406030204" pitchFamily="18" charset="0"/>
                      </a:rPr>
                      <m:t>𝝁</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r>
                  <a:rPr lang="zh-CN" altLang="en-US" sz="2000" dirty="0"/>
                  <a:t>时，其分别收敛到最优主问题解和对偶解面的解析中心！</a:t>
                </a:r>
                <a:endParaRPr lang="en-US" altLang="zh-CN" sz="2000" dirty="0"/>
              </a:p>
              <a:p>
                <a:r>
                  <a:rPr lang="zh-CN" altLang="en-US" sz="2000" dirty="0"/>
                  <a:t>根据对偶路径的定义有：</a:t>
                </a:r>
                <a:endParaRPr lang="en-US" altLang="zh-CN" sz="2000" dirty="0"/>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𝝁</m:t>
                    </m:r>
                    <m:r>
                      <a:rPr lang="zh-CN" altLang="en-US" sz="2000" i="1">
                        <a:latin typeface="Cambria Math" panose="02040503050406030204" pitchFamily="18" charset="0"/>
                      </a:rPr>
                      <m:t>，</m:t>
                    </m:r>
                  </m:oMath>
                </a14:m>
                <a:r>
                  <a:rPr lang="zh-CN" altLang="en-US" sz="2000" dirty="0"/>
                  <a:t>其中</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𝒙</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𝒚</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𝒃</m:t>
                    </m:r>
                    <m:sSup>
                      <m:sSupPr>
                        <m:ctrlPr>
                          <a:rPr lang="en-US" altLang="zh-CN" sz="2000" i="1">
                            <a:latin typeface="Cambria Math" panose="02040503050406030204" pitchFamily="18" charset="0"/>
                          </a:rPr>
                        </m:ctrlPr>
                      </m:sSupPr>
                      <m:e>
                        <m:r>
                          <a:rPr lang="en-US" altLang="zh-CN" sz="2000" i="1" smtClean="0">
                            <a:latin typeface="Cambria Math" panose="02040503050406030204" pitchFamily="18" charset="0"/>
                          </a:rPr>
                          <m:t>=</m:t>
                        </m:r>
                        <m:r>
                          <a:rPr lang="en-US" altLang="zh-CN" sz="2000" i="1">
                            <a:latin typeface="Cambria Math" panose="02040503050406030204" pitchFamily="18" charset="0"/>
                          </a:rPr>
                          <m:t>𝒔</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𝒙</m:t>
                    </m:r>
                  </m:oMath>
                </a14:m>
                <a:r>
                  <a:rPr lang="zh-CN" altLang="en-US" sz="2000" dirty="0"/>
                  <a:t>是最优目标函数与最优对偶目标函数的差，由弱对偶定理，该值非负，称之为对偶间隙（</a:t>
                </a:r>
                <a:r>
                  <a:rPr lang="en-US" altLang="zh-CN" sz="2000" dirty="0"/>
                  <a:t>Duality Gap</a:t>
                </a:r>
                <a:r>
                  <a:rPr lang="zh-CN" altLang="en-US" sz="2000" dirty="0"/>
                  <a:t>）</a:t>
                </a:r>
                <a:r>
                  <a:rPr lang="en-US" altLang="zh-CN" sz="2000" dirty="0"/>
                  <a:t>,</a:t>
                </a:r>
                <a:r>
                  <a:rPr lang="zh-CN" altLang="en-US" sz="2000" dirty="0"/>
                  <a:t>当</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对偶间隙趋近于</a:t>
                </a:r>
                <a:r>
                  <a:rPr lang="en-US" altLang="zh-CN" sz="2000" dirty="0"/>
                  <a:t>0</a:t>
                </a:r>
                <a:r>
                  <a:rPr lang="zh-CN" altLang="en-US" sz="2000" dirty="0"/>
                  <a:t>，从而达到最优！</a:t>
                </a:r>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595" t="-759" r="-728" b="-2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4258622"/>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如何改进？正则化方法</a:t>
                </a:r>
                <a:r>
                  <a:rPr lang="en-US" altLang="zh-CN" dirty="0"/>
                  <a:t>(Regularization)</a:t>
                </a:r>
              </a:p>
              <a:p>
                <a:r>
                  <a:rPr lang="zh-CN" altLang="en-US" dirty="0"/>
                  <a:t>对权系数进行限定，对近似模型进行约束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𝑬</m:t>
                          </m:r>
                        </m:e>
                      </m:acc>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𝒘</m:t>
                          </m:r>
                        </m:e>
                      </m:d>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𝟐</m:t>
                          </m:r>
                        </m:den>
                      </m:f>
                      <m:nary>
                        <m:naryPr>
                          <m:chr m:val="∑"/>
                          <m:ctrlPr>
                            <a:rPr lang="en-US" altLang="zh-CN" b="1" i="1" dirty="0" smtClean="0">
                              <a:latin typeface="Cambria Math" panose="02040503050406030204" pitchFamily="18" charset="0"/>
                            </a:rPr>
                          </m:ctrlPr>
                        </m:naryPr>
                        <m:sub>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𝑵</m:t>
                          </m:r>
                        </m:sup>
                        <m:e>
                          <m:sSup>
                            <m:sSupPr>
                              <m:ctrlPr>
                                <a:rPr lang="en-US" altLang="zh-CN" b="1" i="1" dirty="0" smtClean="0">
                                  <a:latin typeface="Cambria Math" panose="02040503050406030204" pitchFamily="18" charset="0"/>
                                </a:rPr>
                              </m:ctrlPr>
                            </m:sSupPr>
                            <m:e>
                              <m:d>
                                <m:dPr>
                                  <m:begChr m:val="{"/>
                                  <m:endChr m:val="}"/>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𝒚</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𝒘</m:t>
                                      </m:r>
                                    </m:e>
                                  </m:d>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𝒕</m:t>
                                      </m:r>
                                    </m:e>
                                    <m:sub>
                                      <m:r>
                                        <a:rPr lang="en-US" altLang="zh-CN" b="1" i="1" dirty="0" smtClean="0">
                                          <a:latin typeface="Cambria Math" panose="02040503050406030204" pitchFamily="18" charset="0"/>
                                        </a:rPr>
                                        <m:t>𝒏</m:t>
                                      </m:r>
                                    </m:sub>
                                  </m:sSub>
                                </m:e>
                              </m:d>
                            </m:e>
                            <m:sup>
                              <m:r>
                                <a:rPr lang="en-US" altLang="zh-CN" b="1" i="1" dirty="0" smtClean="0">
                                  <a:latin typeface="Cambria Math" panose="02040503050406030204" pitchFamily="18" charset="0"/>
                                </a:rPr>
                                <m:t>𝟐</m:t>
                              </m:r>
                            </m:sup>
                          </m:sSup>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𝝀</m:t>
                              </m:r>
                            </m:num>
                            <m:den>
                              <m:r>
                                <a:rPr lang="en-US" altLang="zh-CN" b="1" i="1" dirty="0" smtClean="0">
                                  <a:latin typeface="Cambria Math" panose="02040503050406030204" pitchFamily="18" charset="0"/>
                                </a:rPr>
                                <m:t>𝟐</m:t>
                              </m:r>
                            </m:den>
                          </m:f>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𝒘</m:t>
                          </m:r>
                          <m:r>
                            <m:rPr>
                              <m:lit/>
                            </m:rPr>
                            <a:rPr lang="en-US" altLang="zh-CN" b="1" i="1" dirty="0" smtClean="0">
                              <a:latin typeface="Cambria Math" panose="02040503050406030204" pitchFamily="18" charset="0"/>
                            </a:rPr>
                            <m:t>|</m:t>
                          </m:r>
                          <m:sSubSup>
                            <m:sSubSupPr>
                              <m:ctrlPr>
                                <a:rPr lang="en-US" altLang="zh-CN" b="1" i="1" dirty="0" smtClean="0">
                                  <a:latin typeface="Cambria Math" panose="02040503050406030204" pitchFamily="18" charset="0"/>
                                </a:rPr>
                              </m:ctrlPr>
                            </m:sSubSupPr>
                            <m:e>
                              <m:r>
                                <m:rPr>
                                  <m:lit/>
                                </m:rPr>
                                <a:rPr lang="en-US" altLang="zh-CN" b="1" i="1" dirty="0" smtClean="0">
                                  <a:latin typeface="Cambria Math" panose="02040503050406030204" pitchFamily="18" charset="0"/>
                                </a:rPr>
                                <m:t>|</m:t>
                              </m:r>
                            </m:e>
                            <m:sub>
                              <m:r>
                                <a:rPr lang="en-US" altLang="zh-CN" b="1" i="1" dirty="0" smtClean="0">
                                  <a:latin typeface="Cambria Math" panose="02040503050406030204" pitchFamily="18" charset="0"/>
                                </a:rPr>
                                <m:t>𝟐</m:t>
                              </m:r>
                            </m:sub>
                            <m:sup>
                              <m:r>
                                <a:rPr lang="en-US" altLang="zh-CN" b="1" i="1" dirty="0" smtClean="0">
                                  <a:latin typeface="Cambria Math" panose="02040503050406030204" pitchFamily="18" charset="0"/>
                                </a:rPr>
                                <m:t>𝟐</m:t>
                              </m:r>
                            </m:sup>
                          </m:sSubSup>
                        </m:e>
                      </m:nary>
                    </m:oMath>
                  </m:oMathPara>
                </a14:m>
                <a:endParaRPr lang="en-US" altLang="zh-CN" b="1" dirty="0"/>
              </a:p>
              <a:p>
                <a:r>
                  <a:rPr lang="zh-CN" altLang="en-US" dirty="0"/>
                  <a:t>系数</a:t>
                </a:r>
                <a14:m>
                  <m:oMath xmlns:m="http://schemas.openxmlformats.org/officeDocument/2006/math">
                    <m:r>
                      <a:rPr lang="en-US" altLang="zh-CN" b="1" i="1" smtClean="0">
                        <a:latin typeface="Cambria Math" panose="02040503050406030204" pitchFamily="18" charset="0"/>
                      </a:rPr>
                      <m:t>𝝀</m:t>
                    </m:r>
                  </m:oMath>
                </a14:m>
                <a:r>
                  <a:rPr lang="zh-CN" altLang="en-US" dirty="0"/>
                  <a:t>控制正则项与误差项之间的均衡程度</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829735" y="4047423"/>
            <a:ext cx="8299978" cy="294551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6541</TotalTime>
  <Words>12616</Words>
  <Application>Microsoft Office PowerPoint</Application>
  <PresentationFormat>自定义</PresentationFormat>
  <Paragraphs>612</Paragraphs>
  <Slides>89</Slides>
  <Notes>0</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89</vt:i4>
      </vt:variant>
    </vt:vector>
  </HeadingPairs>
  <TitlesOfParts>
    <vt:vector size="101" baseType="lpstr">
      <vt:lpstr>隶书</vt:lpstr>
      <vt:lpstr>宋体</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组合优化与凸优化 第7章 约束问题的最优化方法(Methods of constrained Optimization)</vt:lpstr>
      <vt:lpstr>第7章约束问题的最优化方法(Methods of Constrained Optimization)</vt:lpstr>
      <vt:lpstr>拟合</vt:lpstr>
      <vt:lpstr>拟合</vt:lpstr>
      <vt:lpstr>拟合</vt:lpstr>
      <vt:lpstr>拟合</vt:lpstr>
      <vt:lpstr>拟合</vt:lpstr>
      <vt:lpstr>拟合</vt:lpstr>
      <vt:lpstr>拟合</vt:lpstr>
      <vt:lpstr>拟合</vt:lpstr>
      <vt:lpstr>第7章约束问题的最优化方法(Methods of Constrained Optimization)-如何求解</vt:lpstr>
      <vt:lpstr>拟合</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PowerPoint 演示文稿</vt:lpstr>
      <vt:lpstr>PowerPoint 演示文稿</vt:lpstr>
      <vt:lpstr>PowerPoint 演示文稿</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Optimization)-最优性条件-一阶必要条件例子</vt:lpstr>
      <vt:lpstr>第7章约束问题的最优化方法(Methods of Constrained Optimization)-最优性条件</vt:lpstr>
      <vt:lpstr>第7章约束问题的最优化方法(Methods of Constrained Optimization)-最优性条件-二阶必要条件例子</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Optimization)-PPA</vt:lpstr>
      <vt:lpstr>第7章约束问题的最优化方法(Methods of Constrained Optimization)-PPA</vt:lpstr>
      <vt:lpstr>第7章约束问题的最优化方法(Methods of Constrained Optimization)-如何求解</vt:lpstr>
      <vt:lpstr>第7章约束问题的最优化方法(Methods of Constrained Optimization)-可行方向法</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Optimization)-可行方向法-非线性函数约束</vt:lpstr>
      <vt:lpstr>第7章约束问题的最优化方法(Methods of Constrained Optimization)-可行方向法-非线性函数约束</vt:lpstr>
      <vt:lpstr>第7章约束问题的最优化方法(Methods of Constrained Optimization)-可行方向法-计算步骤-线性约束</vt:lpstr>
      <vt:lpstr>第7章约束问题的最优化方法(Methods of Constrained Optimization)-可行方向法-计算步骤-线性约束</vt:lpstr>
      <vt:lpstr>第7章约束问题的最优化方法(Methods of Constrained Optimization)-可行方向法-计算步骤-线性约束</vt:lpstr>
      <vt:lpstr>第7章约束问题的最优化方法(Methods of Constrained Optimization)-可行方向法-计算步骤-线性约束</vt:lpstr>
      <vt:lpstr>第7章约束问题的最优化方法(Methods of Constrained Optimization)-可行方向法- 线性约束-计算例子</vt:lpstr>
      <vt:lpstr>第7章约束问题的最优化方法(Methods of Constrained Optimization)-可行方向法- 线性约束-计算例子</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Optimization)-制约函数法</vt:lpstr>
      <vt:lpstr>PowerPoint 演示文稿</vt:lpstr>
      <vt:lpstr>第7章约束问题的最优化方法(Methods of Constrained Optimization)-可行方向法-制约函数法</vt:lpstr>
      <vt:lpstr>第7章约束问题的最优化方法(Methods of Constrained Optimization)-可行方向法-制约函数法</vt:lpstr>
      <vt:lpstr>第7章约束问题的最优化方法(Methods of Constrained Optimization)-可行方向法-制约函数法</vt:lpstr>
      <vt:lpstr>第7章约束问题的最优化方法(Methods of Constrained Optimization)-制约函数法</vt:lpstr>
      <vt:lpstr>第7章约束问题的最优化方法(Methods of Constrained Optimization)-</vt:lpstr>
      <vt:lpstr>第7章约束问题的最优化方法(Methods of Constrained Optimization)-</vt:lpstr>
      <vt:lpstr>第7章</vt:lpstr>
      <vt:lpstr>End！</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组合优化与凸优化-第七章</dc:title>
  <dc:subject>Introduction</dc:subject>
  <dc:creator>刘绍辉</dc:creator>
  <cp:lastModifiedBy>绍辉 刘</cp:lastModifiedBy>
  <cp:revision>2455</cp:revision>
  <cp:lastPrinted>2015-06-09T11:19:00Z</cp:lastPrinted>
  <dcterms:created xsi:type="dcterms:W3CDTF">2001-03-12T06:47:00Z</dcterms:created>
  <dcterms:modified xsi:type="dcterms:W3CDTF">2024-05-05T08:08:20Z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